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32808" autoAdjust="0"/>
  </p:normalViewPr>
  <p:slideViewPr>
    <p:cSldViewPr snapToGrid="0" showGuide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5A562-550E-4408-8EC9-9CC8F4317B45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CF5B0-6994-4D8B-8EB4-102BA17B1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Time in Motion</a:t>
            </a:r>
            <a:r>
              <a:rPr lang="en-US" sz="1050" b="1" dirty="0" smtClean="0">
                <a:effectLst/>
                <a:latin typeface="Segoe UI"/>
                <a:ea typeface="Calibri"/>
                <a:cs typeface="Times New Roman"/>
              </a:rPr>
              <a:t/>
            </a:r>
            <a:br>
              <a:rPr lang="en-US" sz="1050" b="1" dirty="0" smtClean="0">
                <a:effectLst/>
                <a:latin typeface="Segoe UI"/>
                <a:ea typeface="Calibri"/>
                <a:cs typeface="Times New Roman"/>
              </a:rPr>
            </a:b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(Intermediate)</a:t>
            </a:r>
            <a:br>
              <a:rPr lang="en-US" sz="1200" dirty="0" smtClean="0">
                <a:effectLst/>
                <a:latin typeface="Segoe UI"/>
                <a:ea typeface="Calibri"/>
                <a:cs typeface="Times New Roman"/>
              </a:rPr>
            </a:br>
            <a:r>
              <a:rPr lang="en-US" sz="1050" dirty="0" smtClean="0">
                <a:effectLst/>
                <a:latin typeface="Segoe UI"/>
                <a:ea typeface="Calibri"/>
                <a:cs typeface="Times New Roman"/>
              </a:rPr>
              <a:t/>
            </a:r>
            <a:br>
              <a:rPr lang="en-US" sz="1050" dirty="0" smtClean="0">
                <a:effectLst/>
                <a:latin typeface="Segoe UI"/>
                <a:ea typeface="Calibri"/>
                <a:cs typeface="Times New Roman"/>
              </a:rPr>
            </a:br>
            <a:endParaRPr lang="en-US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top banner effect on this slide,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Layout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Blank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Illustrations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Shapes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Rectangles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Rectangle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slide, drag to draw a rectangle.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Size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1.9”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into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Height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 and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10”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into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smtClean="0">
                <a:effectLst/>
                <a:latin typeface="Segoe UI"/>
                <a:ea typeface="Calibri"/>
                <a:cs typeface="Times New Roman"/>
              </a:rPr>
              <a:t>Select the</a:t>
            </a:r>
            <a:r>
              <a:rPr lang="en-US" sz="1200" baseline="0" smtClean="0">
                <a:effectLst/>
                <a:latin typeface="Segoe UI"/>
                <a:ea typeface="Calibri"/>
                <a:cs typeface="Times New Roman"/>
              </a:rPr>
              <a:t> r</a:t>
            </a:r>
            <a:r>
              <a:rPr lang="en-US" sz="1200" smtClean="0">
                <a:effectLst/>
                <a:latin typeface="Segoe UI"/>
                <a:ea typeface="Calibri"/>
                <a:cs typeface="Times New Roman"/>
              </a:rPr>
              <a:t>ectangle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Arrange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below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Top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(fourth option from top).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Still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Shape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Shape Fill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and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Black, Text 1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(first row, second option from left).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Then,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Shape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Shape Outline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and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No Outline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rectangle still selected,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bottom right corner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launch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Shape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dialog box.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Shape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dialog box,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Presets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Offset Bottom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Outer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first row, second option from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Close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Shape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</a:t>
            </a:r>
            <a:r>
              <a:rPr lang="en-US" sz="1200" baseline="0" dirty="0" smtClean="0">
                <a:effectLst/>
                <a:latin typeface="Segoe UI"/>
                <a:ea typeface="Calibri"/>
                <a:cs typeface="Times New Roman"/>
              </a:rPr>
              <a:t> 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ectangle.  </a:t>
            </a:r>
            <a:r>
              <a:rPr lang="en-US" sz="1200" b="0" dirty="0" smtClean="0">
                <a:effectLst/>
                <a:latin typeface="Segoe UI"/>
                <a:ea typeface="Calibri"/>
                <a:cs typeface="Times New Roman"/>
              </a:rPr>
              <a:t>Type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“Time in Motion”.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text.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Font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a theme</a:t>
            </a:r>
            <a:r>
              <a:rPr lang="en-US" sz="1200" baseline="0" dirty="0" smtClean="0">
                <a:effectLst/>
                <a:latin typeface="Segoe UI"/>
                <a:ea typeface="Calibri"/>
                <a:cs typeface="Times New Roman"/>
              </a:rPr>
              <a:t> that uses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Arial Black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from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Font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list.</a:t>
            </a:r>
            <a:r>
              <a:rPr lang="en-US" sz="1200" baseline="0" dirty="0" smtClean="0">
                <a:effectLst/>
                <a:latin typeface="Segoe UI"/>
                <a:ea typeface="Calibri"/>
                <a:cs typeface="Times New Roman"/>
              </a:rPr>
              <a:t> 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hen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54 </a:t>
            </a:r>
            <a:r>
              <a:rPr lang="en-US" sz="1200" b="1" dirty="0" err="1" smtClean="0">
                <a:effectLst/>
                <a:latin typeface="Segoe UI"/>
                <a:ea typeface="Calibri"/>
                <a:cs typeface="Times New Roman"/>
              </a:rPr>
              <a:t>pt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from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Font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Size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list and click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Bold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icon.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text still selected,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Paragraph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Text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Middle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Click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Center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text icon.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text selected,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WordArt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Text Effects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Reflection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Tight Reflection Touching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Reflection Variations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first row, first option from left).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text select,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WordArt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Text Effects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Inside Top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Inner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first row, second option from left). </a:t>
            </a:r>
          </a:p>
          <a:p>
            <a:pPr marL="0" marR="0" lvl="0" indent="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  <a:tabLst>
                <a:tab pos="400050" algn="l"/>
              </a:tabLst>
            </a:pPr>
            <a:endParaRPr lang="en-US" sz="1200" dirty="0" smtClean="0">
              <a:effectLst/>
              <a:latin typeface="Segoe UI"/>
              <a:ea typeface="Calibri"/>
              <a:cs typeface="Times New Roman"/>
            </a:endParaRPr>
          </a:p>
          <a:p>
            <a:pPr marL="0" marR="0" lvl="0" indent="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video effect on this slide,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Media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from file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Size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10”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video selected,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Arrange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point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Center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Bottom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video still selected,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Arrange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Send to Back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Adjust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then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Black and White 50%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(first row, sixth option from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video.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under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Play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F5B0-6994-4D8B-8EB4-102BA17B1F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3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6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4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7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089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59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83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18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5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6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4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0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4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3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7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6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4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3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E837405-ABB4-4588-A42F-134A6CF919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97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KDDrnx-Fgw" TargetMode="External"/><Relationship Id="rId2" Type="http://schemas.openxmlformats.org/officeDocument/2006/relationships/hyperlink" Target="https://www.youtube.com/watch?v=6RTeoKgh9V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RD9C1mfIG8" TargetMode="External"/><Relationship Id="rId5" Type="http://schemas.openxmlformats.org/officeDocument/2006/relationships/hyperlink" Target="https://www.youtube.com/watch?v=tmRQ7Ba4Auc" TargetMode="External"/><Relationship Id="rId4" Type="http://schemas.openxmlformats.org/officeDocument/2006/relationships/hyperlink" Target="https://www.youtube.com/watch?v=uWkTV3ejTc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ock_1_960x549_1.5MB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73736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October 17, 2016</a:t>
            </a:r>
            <a:endParaRPr lang="en-US" sz="2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770708" y="1737360"/>
            <a:ext cx="10254343" cy="632242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890848"/>
            <a:ext cx="9483635" cy="52153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Sharpen Pencil</a:t>
            </a:r>
          </a:p>
          <a:p>
            <a:pPr marL="342900" indent="-342900">
              <a:buAutoNum type="arabicPeriod"/>
            </a:pP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Collect PDN, Textbook, Clicker</a:t>
            </a:r>
          </a:p>
          <a:p>
            <a:pPr marL="342900" indent="-342900">
              <a:buAutoNum type="arabicPeriod"/>
            </a:pP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Sit in assigned seat</a:t>
            </a:r>
          </a:p>
          <a:p>
            <a:pPr marL="342900" indent="-342900">
              <a:buAutoNum type="arabicPeriod"/>
            </a:pP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Open textbook and complete PDN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1071" y="93507"/>
            <a:ext cx="4221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LO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1337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LO: We will determine what motion, distance, speed and time have in common and how they work together to determine how fast or slow an object is moving by completing a foldable.</a:t>
            </a:r>
          </a:p>
          <a:p>
            <a:r>
              <a:rPr lang="en-US" sz="3600" dirty="0" smtClean="0"/>
              <a:t>	6.8B</a:t>
            </a:r>
            <a:r>
              <a:rPr lang="en-US" sz="3600" dirty="0"/>
              <a:t>: identify and describe the changes in </a:t>
            </a:r>
            <a:r>
              <a:rPr lang="en-US" sz="3600" dirty="0" smtClean="0"/>
              <a:t>	position</a:t>
            </a:r>
            <a:r>
              <a:rPr lang="en-US" sz="3600" dirty="0"/>
              <a:t>, direction, and speed of an object </a:t>
            </a:r>
            <a:r>
              <a:rPr lang="en-US" sz="3600" dirty="0" smtClean="0"/>
              <a:t>	when </a:t>
            </a:r>
            <a:r>
              <a:rPr lang="en-US" sz="3600" dirty="0"/>
              <a:t>acted upon by unbalanced force</a:t>
            </a:r>
          </a:p>
          <a:p>
            <a:r>
              <a:rPr lang="en-US" sz="3600" dirty="0" smtClean="0"/>
              <a:t>	6.8C</a:t>
            </a:r>
            <a:r>
              <a:rPr lang="en-US" sz="3600" dirty="0"/>
              <a:t>: calculate average speed using distance </a:t>
            </a:r>
            <a:r>
              <a:rPr lang="en-US" sz="3600" dirty="0" smtClean="0"/>
              <a:t>	and </a:t>
            </a:r>
            <a:r>
              <a:rPr lang="en-US" sz="3600" dirty="0"/>
              <a:t>time measurements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3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4263" y="182880"/>
            <a:ext cx="4807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DOL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40526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DOL: I will complete 5 written assessment questions over motion, speed, distance, and time via the all in clickers.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1389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446"/>
            <a:ext cx="9144000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Ecoregion of Texas Gallery Walk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1"/>
            <a:ext cx="9144000" cy="5381898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2400" dirty="0" smtClean="0"/>
              <a:t>Teacher will explain directions/expectations for project</a:t>
            </a:r>
          </a:p>
          <a:p>
            <a:pPr marL="457200" indent="-457200" algn="l">
              <a:buAutoNum type="arabicPeriod"/>
            </a:pPr>
            <a:r>
              <a:rPr lang="en-US" sz="2400" dirty="0" smtClean="0"/>
              <a:t>Teacher will assign partners for project</a:t>
            </a:r>
          </a:p>
          <a:p>
            <a:pPr marL="457200" indent="-457200" algn="l">
              <a:buAutoNum type="arabicPeriod"/>
            </a:pPr>
            <a:r>
              <a:rPr lang="en-US" sz="2400" dirty="0" smtClean="0"/>
              <a:t>Teacher will assign ecoregion to each group of 2 students</a:t>
            </a:r>
          </a:p>
          <a:p>
            <a:pPr marL="457200" indent="-457200" algn="l">
              <a:buAutoNum type="arabicPeriod"/>
            </a:pPr>
            <a:r>
              <a:rPr lang="en-US" sz="2800" dirty="0" smtClean="0"/>
              <a:t>Students will collect 1 chrome book per group to start research</a:t>
            </a:r>
          </a:p>
          <a:p>
            <a:pPr marL="914400" lvl="1" indent="-457200" algn="l">
              <a:buAutoNum type="arabicPeriod"/>
            </a:pPr>
            <a:r>
              <a:rPr lang="en-US" sz="2800" dirty="0" smtClean="0"/>
              <a:t>Login to </a:t>
            </a:r>
            <a:r>
              <a:rPr lang="en-US" sz="2800" dirty="0" smtClean="0">
                <a:hlinkClick r:id="rId2"/>
              </a:rPr>
              <a:t>www.coachpease.com</a:t>
            </a:r>
            <a:endParaRPr lang="en-US" sz="2800" dirty="0" smtClean="0"/>
          </a:p>
          <a:p>
            <a:pPr marL="914400" lvl="1" indent="-457200" algn="l">
              <a:buAutoNum type="arabicPeriod"/>
            </a:pPr>
            <a:r>
              <a:rPr lang="en-US" sz="2800" dirty="0" smtClean="0"/>
              <a:t>Click on links</a:t>
            </a:r>
          </a:p>
          <a:p>
            <a:pPr marL="914400" lvl="1" indent="-457200" algn="l">
              <a:buAutoNum type="arabicPeriod"/>
            </a:pPr>
            <a:r>
              <a:rPr lang="en-US" sz="2800" dirty="0" smtClean="0"/>
              <a:t>Scroll to section over Texas Ecoregions</a:t>
            </a:r>
          </a:p>
          <a:p>
            <a:pPr marL="914400" lvl="1" indent="-457200" algn="l">
              <a:buAutoNum type="arabicPeriod"/>
            </a:pPr>
            <a:r>
              <a:rPr lang="en-US" sz="2800" dirty="0" smtClean="0"/>
              <a:t>Click on link to ecoregion assigned and begin researching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112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0"/>
            <a:ext cx="7765322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Essential Question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692332"/>
            <a:ext cx="9052560" cy="6165668"/>
          </a:xfrm>
        </p:spPr>
        <p:txBody>
          <a:bodyPr>
            <a:noAutofit/>
          </a:bodyPr>
          <a:lstStyle/>
          <a:p>
            <a:r>
              <a:rPr lang="en-US" sz="3200" dirty="0" smtClean="0"/>
              <a:t>Students will work in small groups (tables)</a:t>
            </a:r>
          </a:p>
          <a:p>
            <a:r>
              <a:rPr lang="en-US" sz="3200" dirty="0" smtClean="0"/>
              <a:t>Students will discuss possible answers to essential question and record in journal</a:t>
            </a:r>
          </a:p>
          <a:p>
            <a:r>
              <a:rPr lang="en-US" sz="3200" dirty="0" smtClean="0"/>
              <a:t>Students will wind up a toy and record in journal what happens</a:t>
            </a:r>
          </a:p>
          <a:p>
            <a:r>
              <a:rPr lang="en-US" sz="3200" dirty="0" smtClean="0"/>
              <a:t>Students will review what they thought the answer to the essential question and add/delete based on observation</a:t>
            </a:r>
          </a:p>
          <a:p>
            <a:r>
              <a:rPr lang="en-US" sz="3200" dirty="0" smtClean="0"/>
              <a:t>Each group will pick top answer to question</a:t>
            </a:r>
          </a:p>
          <a:p>
            <a:r>
              <a:rPr lang="en-US" sz="3200" dirty="0" smtClean="0"/>
              <a:t>Class will re-group and discuss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821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64" y="-95794"/>
            <a:ext cx="9144000" cy="970450"/>
          </a:xfrm>
        </p:spPr>
        <p:txBody>
          <a:bodyPr>
            <a:norm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Video clip on Motion /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692331"/>
            <a:ext cx="8908867" cy="6165669"/>
          </a:xfrm>
        </p:spPr>
        <p:txBody>
          <a:bodyPr>
            <a:normAutofit/>
          </a:bodyPr>
          <a:lstStyle/>
          <a:p>
            <a:r>
              <a:rPr lang="en-US" dirty="0" smtClean="0"/>
              <a:t>Students will use information gathered from Dr. Skateboard’s Videos to complete Motion / Speed / Distance / Time Vocabulary Foldable</a:t>
            </a:r>
          </a:p>
          <a:p>
            <a:r>
              <a:rPr lang="en-US" dirty="0" smtClean="0"/>
              <a:t>Dr. Skateboard 1 Motion</a:t>
            </a:r>
          </a:p>
          <a:p>
            <a:r>
              <a:rPr lang="en-US" dirty="0">
                <a:hlinkClick r:id="rId2"/>
              </a:rPr>
              <a:t>https://www.youtube.com/watch?v=6RTeoKgh9V4</a:t>
            </a:r>
            <a:endParaRPr lang="en-US" dirty="0" smtClean="0"/>
          </a:p>
          <a:p>
            <a:r>
              <a:rPr lang="en-US" dirty="0" smtClean="0"/>
              <a:t>Dr. Skateboard 2 Motion, Speed, Velocity </a:t>
            </a:r>
            <a:r>
              <a:rPr lang="en-US" dirty="0">
                <a:hlinkClick r:id="rId3"/>
              </a:rPr>
              <a:t>Velocityhttps://</a:t>
            </a:r>
            <a:r>
              <a:rPr lang="en-US" dirty="0" smtClean="0">
                <a:hlinkClick r:id="rId3"/>
              </a:rPr>
              <a:t>www.youtube.com/watch?v=dKDDrnx-Fgw</a:t>
            </a:r>
            <a:endParaRPr lang="en-US" dirty="0" smtClean="0"/>
          </a:p>
          <a:p>
            <a:r>
              <a:rPr lang="en-US" dirty="0" smtClean="0"/>
              <a:t>Dr. Skateboard 3 Motion, Acceleration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www.youtube.com/watch?v=uWkTV3ejTc4</a:t>
            </a:r>
            <a:endParaRPr lang="en-US" dirty="0" smtClean="0"/>
          </a:p>
          <a:p>
            <a:r>
              <a:rPr lang="en-US" dirty="0" smtClean="0"/>
              <a:t>Dr. Skateboard 4 Motion, Momentum</a:t>
            </a:r>
          </a:p>
          <a:p>
            <a:r>
              <a:rPr lang="en-US" dirty="0">
                <a:hlinkClick r:id="rId5"/>
              </a:rPr>
              <a:t>https://www.youtube.com/watch?v=tmRQ7Ba4Auc</a:t>
            </a:r>
            <a:endParaRPr lang="en-US" dirty="0" smtClean="0"/>
          </a:p>
          <a:p>
            <a:r>
              <a:rPr lang="en-US" dirty="0" smtClean="0"/>
              <a:t>  Dr. Skateboard 5 Motion, energy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www.youtube.com/watch?v=tmRQ7Ba4Auc</a:t>
            </a:r>
            <a:endParaRPr lang="en-US" dirty="0" smtClean="0"/>
          </a:p>
          <a:p>
            <a:r>
              <a:rPr lang="en-US" dirty="0" smtClean="0"/>
              <a:t>DR. Skateboard 6 Motion Overview</a:t>
            </a:r>
          </a:p>
          <a:p>
            <a:r>
              <a:rPr lang="en-US" dirty="0">
                <a:hlinkClick r:id="rId6"/>
              </a:rPr>
              <a:t>https://www.youtube.com/watch?v=lRD9C1mfIG8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39" y="0"/>
            <a:ext cx="7765322" cy="970450"/>
          </a:xfrm>
        </p:spPr>
        <p:txBody>
          <a:bodyPr>
            <a:norm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Speed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2960"/>
            <a:ext cx="9144000" cy="4511041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Students will complete the speed triangle with teacher assistance (power point is available at schoology.com under the energy/speed/motion folder)</a:t>
            </a:r>
          </a:p>
          <a:p>
            <a:r>
              <a:rPr lang="en-US" sz="4000" dirty="0" smtClean="0"/>
              <a:t>Students will use the triangle to complete speed= distance / time practice problems on own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9" y="4924697"/>
            <a:ext cx="8699862" cy="19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8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6573" y="0"/>
            <a:ext cx="4770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PDN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861509"/>
            <a:ext cx="9144000" cy="49467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Directions: Match the correct Ecoregion Name with the correct location on the map of TX. You may use your textbook to assist you.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39920"/>
              </p:ext>
            </p:extLst>
          </p:nvPr>
        </p:nvGraphicFramePr>
        <p:xfrm>
          <a:off x="246004" y="1269737"/>
          <a:ext cx="2104238" cy="54667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119">
                  <a:extLst>
                    <a:ext uri="{9D8B030D-6E8A-4147-A177-3AD203B41FA5}">
                      <a16:colId xmlns:a16="http://schemas.microsoft.com/office/drawing/2014/main" val="919383694"/>
                    </a:ext>
                  </a:extLst>
                </a:gridCol>
                <a:gridCol w="1052119">
                  <a:extLst>
                    <a:ext uri="{9D8B030D-6E8A-4147-A177-3AD203B41FA5}">
                      <a16:colId xmlns:a16="http://schemas.microsoft.com/office/drawing/2014/main" val="4087382201"/>
                    </a:ext>
                  </a:extLst>
                </a:gridCol>
              </a:tblGrid>
              <a:tr h="113821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Ecoregion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to match area</a:t>
                      </a:r>
                      <a:r>
                        <a:rPr lang="en-US" baseline="0" dirty="0" smtClean="0"/>
                        <a:t> on map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61577"/>
                  </a:ext>
                </a:extLst>
              </a:tr>
              <a:tr h="35707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Piney woods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7170"/>
                  </a:ext>
                </a:extLst>
              </a:tr>
              <a:tr h="41369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Gulf Prairies and Marshes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403247"/>
                  </a:ext>
                </a:extLst>
              </a:tr>
              <a:tr h="40603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Post Oak Savannah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503989"/>
                  </a:ext>
                </a:extLst>
              </a:tr>
              <a:tr h="4841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Black land Prairies 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224001"/>
                  </a:ext>
                </a:extLst>
              </a:tr>
              <a:tr h="41369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Cross Timbers and Prairies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136888"/>
                  </a:ext>
                </a:extLst>
              </a:tr>
              <a:tr h="40603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South Texas Plains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357713"/>
                  </a:ext>
                </a:extLst>
              </a:tr>
              <a:tr h="35707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Edwards Plateau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594177"/>
                  </a:ext>
                </a:extLst>
              </a:tr>
              <a:tr h="35707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Rolling Plains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043178"/>
                  </a:ext>
                </a:extLst>
              </a:tr>
              <a:tr h="35707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High Plains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468528"/>
                  </a:ext>
                </a:extLst>
              </a:tr>
              <a:tr h="57968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Trans-Pecos, Mountains and Basins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57136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92" y="1345474"/>
            <a:ext cx="6324344" cy="44000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29042" y="1356183"/>
            <a:ext cx="3067960" cy="70966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29692" y="3978973"/>
            <a:ext cx="979714" cy="6727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93208" y="4651680"/>
            <a:ext cx="3171569" cy="14979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94310" y="4282707"/>
            <a:ext cx="1569576" cy="6341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7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52" y="-22418"/>
            <a:ext cx="4770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PDN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006" y="923330"/>
            <a:ext cx="881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Directions: Complete the Fryer </a:t>
            </a:r>
            <a:r>
              <a:rPr lang="en-US" b="1" dirty="0" smtClean="0"/>
              <a:t>Model below</a:t>
            </a:r>
            <a:r>
              <a:rPr lang="en-US" dirty="0" smtClean="0"/>
              <a:t>, you may use your textbook pg. 224-225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15038"/>
              </p:ext>
            </p:extLst>
          </p:nvPr>
        </p:nvGraphicFramePr>
        <p:xfrm>
          <a:off x="209005" y="1396998"/>
          <a:ext cx="8712925" cy="5238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7178">
                  <a:extLst>
                    <a:ext uri="{9D8B030D-6E8A-4147-A177-3AD203B41FA5}">
                      <a16:colId xmlns:a16="http://schemas.microsoft.com/office/drawing/2014/main" val="2732631390"/>
                    </a:ext>
                  </a:extLst>
                </a:gridCol>
                <a:gridCol w="2273663">
                  <a:extLst>
                    <a:ext uri="{9D8B030D-6E8A-4147-A177-3AD203B41FA5}">
                      <a16:colId xmlns:a16="http://schemas.microsoft.com/office/drawing/2014/main" val="15008393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56965317"/>
                    </a:ext>
                  </a:extLst>
                </a:gridCol>
                <a:gridCol w="2364377">
                  <a:extLst>
                    <a:ext uri="{9D8B030D-6E8A-4147-A177-3AD203B41FA5}">
                      <a16:colId xmlns:a16="http://schemas.microsoft.com/office/drawing/2014/main" val="3111385836"/>
                    </a:ext>
                  </a:extLst>
                </a:gridCol>
                <a:gridCol w="1959427">
                  <a:extLst>
                    <a:ext uri="{9D8B030D-6E8A-4147-A177-3AD203B41FA5}">
                      <a16:colId xmlns:a16="http://schemas.microsoft.com/office/drawing/2014/main" val="3137689375"/>
                    </a:ext>
                  </a:extLst>
                </a:gridCol>
              </a:tblGrid>
              <a:tr h="26194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967073"/>
                  </a:ext>
                </a:extLst>
              </a:tr>
              <a:tr h="26194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45684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201783" y="3562941"/>
            <a:ext cx="1867988" cy="801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29401" y="3464628"/>
            <a:ext cx="2050868" cy="912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3408" y="3594507"/>
            <a:ext cx="19175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Motion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9950" y="3440910"/>
            <a:ext cx="1999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Speed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005" y="1363355"/>
            <a:ext cx="19431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Book Definition</a:t>
            </a:r>
            <a:endParaRPr lang="en-US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4756" y="1363355"/>
            <a:ext cx="19431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Book Definition</a:t>
            </a:r>
            <a:endParaRPr lang="en-US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4317" y="4114633"/>
            <a:ext cx="19431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Definition in</a:t>
            </a:r>
          </a:p>
          <a:p>
            <a:pPr algn="ctr"/>
            <a:r>
              <a:rPr lang="en-US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Own words</a:t>
            </a:r>
            <a:endParaRPr lang="en-US" sz="20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0897" y="1413009"/>
            <a:ext cx="9557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Picture</a:t>
            </a:r>
            <a:endParaRPr lang="en-US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2300" y="4092768"/>
            <a:ext cx="15808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Definition in</a:t>
            </a:r>
          </a:p>
          <a:p>
            <a:pPr algn="ctr"/>
            <a:r>
              <a:rPr lang="en-US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Own words</a:t>
            </a:r>
            <a:endParaRPr lang="en-US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09498" y="1352161"/>
            <a:ext cx="9557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Picture</a:t>
            </a:r>
            <a:endParaRPr lang="en-US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03795" y="4327004"/>
            <a:ext cx="17486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Example of what </a:t>
            </a:r>
            <a:endParaRPr lang="en-US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1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It is not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2767" y="4210352"/>
            <a:ext cx="21325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Example of what </a:t>
            </a:r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It is not</a:t>
            </a:r>
            <a:endParaRPr lang="en-US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509" y="1813119"/>
            <a:ext cx="1730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change in position over time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727016" y="1763465"/>
            <a:ext cx="20109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measure of how far something moves in a given amount of time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825810" y="235110"/>
            <a:ext cx="431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____________________________</a:t>
            </a:r>
          </a:p>
          <a:p>
            <a:r>
              <a:rPr lang="en-US" dirty="0" smtClean="0"/>
              <a:t>Class Period: 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0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3719" y="106569"/>
            <a:ext cx="4682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TEK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29899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n>
                  <a:solidFill>
                    <a:schemeClr val="bg2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7.8A: </a:t>
            </a:r>
            <a:r>
              <a:rPr lang="en-US" sz="3600" dirty="0" smtClean="0">
                <a:ln>
                  <a:solidFill>
                    <a:schemeClr val="bg2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predict and describe how different types of catastrophic events impact ecosystems such as floods, hurricanes, or tornadoes</a:t>
            </a:r>
          </a:p>
          <a:p>
            <a:r>
              <a:rPr lang="en-US" sz="3600" u="sng" dirty="0" smtClean="0">
                <a:ln>
                  <a:solidFill>
                    <a:schemeClr val="bg2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7.8B: </a:t>
            </a:r>
            <a:r>
              <a:rPr lang="en-US" sz="3600" dirty="0" smtClean="0">
                <a:ln>
                  <a:solidFill>
                    <a:schemeClr val="bg2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analyze the effects of weathering, erosion, and deposition on the environment  in ecoregions of Texas</a:t>
            </a:r>
          </a:p>
          <a:p>
            <a:r>
              <a:rPr lang="en-US" sz="3600" u="sng" dirty="0" smtClean="0">
                <a:ln>
                  <a:solidFill>
                    <a:schemeClr val="bg2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7.8C: </a:t>
            </a:r>
            <a:r>
              <a:rPr lang="en-US" sz="3600" dirty="0" smtClean="0">
                <a:ln>
                  <a:solidFill>
                    <a:schemeClr val="bg2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model the effects of human activity on groundwater and surface water in a watershed</a:t>
            </a:r>
            <a:endParaRPr lang="en-US" sz="3600" dirty="0">
              <a:ln>
                <a:solidFill>
                  <a:schemeClr val="bg2"/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895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9542" y="0"/>
            <a:ext cx="9193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Essential Questions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2333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bg2"/>
                  </a:solidFill>
                </a:ln>
              </a:rPr>
              <a:t>Have you noticed how certain type of disasters always seem to happen in certain area of Texas? Why do you think this is? Explain</a:t>
            </a:r>
          </a:p>
        </p:txBody>
      </p:sp>
    </p:spTree>
    <p:extLst>
      <p:ext uri="{BB962C8B-B14F-4D97-AF65-F5344CB8AC3E}">
        <p14:creationId xmlns:p14="http://schemas.microsoft.com/office/powerpoint/2010/main" val="3622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4763" y="0"/>
            <a:ext cx="4221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LO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05394"/>
            <a:ext cx="928769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will create an informative presentation that interprets how weathering, erosion, deposition, natural disasters and human impact on water effects Texas Ecoregions.</a:t>
            </a:r>
          </a:p>
          <a:p>
            <a:r>
              <a:rPr lang="en-US" sz="3200" dirty="0"/>
              <a:t>	7.8A: predict and describe how different types of </a:t>
            </a:r>
            <a:r>
              <a:rPr lang="en-US" sz="3200" dirty="0" smtClean="0"/>
              <a:t>	catastrophic </a:t>
            </a:r>
            <a:r>
              <a:rPr lang="en-US" sz="3200" dirty="0"/>
              <a:t>events impact ecosystems such as </a:t>
            </a:r>
            <a:r>
              <a:rPr lang="en-US" sz="3200" dirty="0" smtClean="0"/>
              <a:t>	floods</a:t>
            </a:r>
            <a:r>
              <a:rPr lang="en-US" sz="3200" dirty="0"/>
              <a:t>, hurricanes, or tornadoes</a:t>
            </a:r>
          </a:p>
          <a:p>
            <a:r>
              <a:rPr lang="en-US" sz="3200" dirty="0" smtClean="0"/>
              <a:t>	7.8B</a:t>
            </a:r>
            <a:r>
              <a:rPr lang="en-US" sz="3200" dirty="0"/>
              <a:t>: analyze the effects of weathering, erosion, </a:t>
            </a:r>
            <a:r>
              <a:rPr lang="en-US" sz="3200" dirty="0" smtClean="0"/>
              <a:t>	and </a:t>
            </a:r>
            <a:r>
              <a:rPr lang="en-US" sz="3200" dirty="0"/>
              <a:t>deposition on the environment  in ecoregions </a:t>
            </a:r>
            <a:r>
              <a:rPr lang="en-US" sz="3200" dirty="0" smtClean="0"/>
              <a:t>	of </a:t>
            </a:r>
            <a:r>
              <a:rPr lang="en-US" sz="3200" dirty="0"/>
              <a:t>Texas</a:t>
            </a:r>
          </a:p>
          <a:p>
            <a:r>
              <a:rPr lang="en-US" sz="3200" dirty="0" smtClean="0"/>
              <a:t>	7.8C</a:t>
            </a:r>
            <a:r>
              <a:rPr lang="en-US" sz="3200" dirty="0"/>
              <a:t>: model the effects of human activity on </a:t>
            </a:r>
            <a:r>
              <a:rPr lang="en-US" sz="3200" dirty="0" smtClean="0"/>
              <a:t>	groundwater </a:t>
            </a:r>
            <a:r>
              <a:rPr lang="en-US" sz="3200" dirty="0"/>
              <a:t>and surface water in a watershed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9826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326" y="0"/>
            <a:ext cx="4807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DOL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3771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DOL: I will complete 5 written assessment questions over characteristics of Texas ecoregions via the all in clickers.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3946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7593" y="0"/>
            <a:ext cx="4682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TEK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2333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/>
              <a:t>6.8B: </a:t>
            </a:r>
            <a:r>
              <a:rPr lang="en-US" sz="4800" dirty="0" smtClean="0"/>
              <a:t>identify and describe the changes in position, direction, and speed of an object when acted upon by unbalanced force</a:t>
            </a:r>
          </a:p>
          <a:p>
            <a:r>
              <a:rPr lang="en-US" sz="4800" u="sng" dirty="0" smtClean="0"/>
              <a:t>6.8C: </a:t>
            </a:r>
            <a:r>
              <a:rPr lang="en-US" sz="4800" dirty="0" smtClean="0"/>
              <a:t>calculate average speed using distance and time measurements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1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436" y="0"/>
            <a:ext cx="8913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Essential Question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2296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Have you ever seen a wind up toy as it moves across a table? Explain how you know it is in motion?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29937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395CFB8-4287-4949-87DF-9B73F445FC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0</TotalTime>
  <Words>696</Words>
  <Application>Microsoft Office PowerPoint</Application>
  <PresentationFormat>On-screen Show (4:3)</PresentationFormat>
  <Paragraphs>128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Aharoni</vt:lpstr>
      <vt:lpstr>Arial</vt:lpstr>
      <vt:lpstr>Arial Black</vt:lpstr>
      <vt:lpstr>Calibri</vt:lpstr>
      <vt:lpstr>Calisto MT</vt:lpstr>
      <vt:lpstr>Segoe UI</vt:lpstr>
      <vt:lpstr>Times New Roman</vt:lpstr>
      <vt:lpstr>Trebuchet MS</vt:lpstr>
      <vt:lpstr>Verdana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7th Grade Ecoregion of Texas Gallery Walk Project</vt:lpstr>
      <vt:lpstr>6th Grade Essential Question Activity</vt:lpstr>
      <vt:lpstr>6th Grade Video clip on Motion / Speed</vt:lpstr>
      <vt:lpstr>6th Grade Speed Triangle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2016-10-16T16:15:01Z</dcterms:created>
  <dcterms:modified xsi:type="dcterms:W3CDTF">2016-10-16T17:29:25Z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TC027280019991</vt:lpwstr>
  </property>
</Properties>
</file>