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>
        <p:scale>
          <a:sx n="73" d="100"/>
          <a:sy n="73" d="100"/>
        </p:scale>
        <p:origin x="57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3A1EC-4A11-454A-A08A-F68BC4F91CF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8FEA-25C4-4247-B8D0-79E3D8A9B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237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3A1EC-4A11-454A-A08A-F68BC4F91CF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8FEA-25C4-4247-B8D0-79E3D8A9B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4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3A1EC-4A11-454A-A08A-F68BC4F91CF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8FEA-25C4-4247-B8D0-79E3D8A9B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219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3A1EC-4A11-454A-A08A-F68BC4F91CF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8FEA-25C4-4247-B8D0-79E3D8A9B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970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3A1EC-4A11-454A-A08A-F68BC4F91CF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8FEA-25C4-4247-B8D0-79E3D8A9B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3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3A1EC-4A11-454A-A08A-F68BC4F91CF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8FEA-25C4-4247-B8D0-79E3D8A9B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47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3A1EC-4A11-454A-A08A-F68BC4F91CF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8FEA-25C4-4247-B8D0-79E3D8A9B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649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3A1EC-4A11-454A-A08A-F68BC4F91CF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8FEA-25C4-4247-B8D0-79E3D8A9B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418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3A1EC-4A11-454A-A08A-F68BC4F91CF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8FEA-25C4-4247-B8D0-79E3D8A9B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588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3A1EC-4A11-454A-A08A-F68BC4F91CF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8FEA-25C4-4247-B8D0-79E3D8A9B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067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3A1EC-4A11-454A-A08A-F68BC4F91CF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8FEA-25C4-4247-B8D0-79E3D8A9B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036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3A1EC-4A11-454A-A08A-F68BC4F91CF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F8FEA-25C4-4247-B8D0-79E3D8A9B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580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25" y="0"/>
            <a:ext cx="1337469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8972" y="-1294266"/>
            <a:ext cx="9144000" cy="2387600"/>
          </a:xfrm>
        </p:spPr>
        <p:txBody>
          <a:bodyPr>
            <a:normAutofit/>
          </a:bodyPr>
          <a:lstStyle/>
          <a:p>
            <a:r>
              <a:rPr lang="en-US" sz="6600" u="sng" dirty="0" smtClean="0">
                <a:latin typeface="Algerian" panose="04020705040A02060702" pitchFamily="82" charset="0"/>
              </a:rPr>
              <a:t>November 3, 2016</a:t>
            </a:r>
            <a:endParaRPr lang="en-US" sz="6600" u="sng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" y="1093334"/>
            <a:ext cx="10485120" cy="5764666"/>
          </a:xfrm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en-US" sz="4400" dirty="0" smtClean="0">
                <a:latin typeface="Arial Black" panose="020B0A04020102020204" pitchFamily="34" charset="0"/>
              </a:rPr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4400" dirty="0" smtClean="0">
                <a:latin typeface="Arial Black" panose="020B0A04020102020204" pitchFamily="34" charset="0"/>
              </a:rPr>
              <a:t>Sit in assigned seat</a:t>
            </a:r>
          </a:p>
          <a:p>
            <a:pPr marL="457200" indent="-457200" algn="l">
              <a:buAutoNum type="arabicPeriod"/>
            </a:pPr>
            <a:r>
              <a:rPr lang="en-US" sz="4400" dirty="0" smtClean="0">
                <a:latin typeface="Arial Black" panose="020B0A04020102020204" pitchFamily="34" charset="0"/>
              </a:rPr>
              <a:t>Take our review sheet and study</a:t>
            </a:r>
          </a:p>
          <a:p>
            <a:pPr marL="457200" indent="-457200" algn="l">
              <a:buAutoNum type="arabicPeriod"/>
            </a:pPr>
            <a:r>
              <a:rPr lang="en-US" sz="4400" dirty="0" smtClean="0">
                <a:latin typeface="Arial Black" panose="020B0A04020102020204" pitchFamily="34" charset="0"/>
              </a:rPr>
              <a:t>Take a Momentous Moment (Breath)</a:t>
            </a:r>
            <a:endParaRPr lang="en-US" sz="4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721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25" y="0"/>
            <a:ext cx="1337469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497" y="-180975"/>
            <a:ext cx="10515600" cy="1325563"/>
          </a:xfrm>
        </p:spPr>
        <p:txBody>
          <a:bodyPr/>
          <a:lstStyle/>
          <a:p>
            <a:r>
              <a:rPr lang="en-US" u="sng" dirty="0" smtClean="0">
                <a:latin typeface="Algerian" panose="04020705040A02060702" pitchFamily="82" charset="0"/>
              </a:rPr>
              <a:t>7</a:t>
            </a:r>
            <a:r>
              <a:rPr lang="en-US" u="sng" baseline="30000" dirty="0" smtClean="0">
                <a:latin typeface="Algerian" panose="04020705040A02060702" pitchFamily="82" charset="0"/>
              </a:rPr>
              <a:t>th</a:t>
            </a:r>
            <a:r>
              <a:rPr lang="en-US" u="sng" dirty="0" smtClean="0">
                <a:latin typeface="Algerian" panose="04020705040A02060702" pitchFamily="82" charset="0"/>
              </a:rPr>
              <a:t> Grade TEKS</a:t>
            </a:r>
            <a:endParaRPr lang="en-US" u="sng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718456"/>
            <a:ext cx="13219611" cy="6139543"/>
          </a:xfrm>
        </p:spPr>
        <p:txBody>
          <a:bodyPr>
            <a:normAutofit/>
          </a:bodyPr>
          <a:lstStyle/>
          <a:p>
            <a:r>
              <a:rPr lang="en-US" sz="3400" dirty="0" smtClean="0">
                <a:latin typeface="Arial Black" panose="020B0A04020102020204" pitchFamily="34" charset="0"/>
              </a:rPr>
              <a:t>7.9A: analyze the characteristics of objects in our solar system that allow life to exist such as the proximity of the sun, presence of water, and composition of the atmosphere.</a:t>
            </a:r>
          </a:p>
          <a:p>
            <a:r>
              <a:rPr lang="en-US" sz="3400" dirty="0" smtClean="0">
                <a:latin typeface="Arial Black" panose="020B0A04020102020204" pitchFamily="34" charset="0"/>
              </a:rPr>
              <a:t>7.8A: Predict and descry e how different types of catastrophic events impact ecosystems such as floods, hurricanes, or tornadoes</a:t>
            </a:r>
          </a:p>
          <a:p>
            <a:r>
              <a:rPr lang="en-US" sz="3400" dirty="0" smtClean="0">
                <a:latin typeface="Arial Black" panose="020B0A04020102020204" pitchFamily="34" charset="0"/>
              </a:rPr>
              <a:t>7.8B: analyze the effects of weathering, erosion, and deposition on the environment in ecoregions of Texas</a:t>
            </a:r>
          </a:p>
          <a:p>
            <a:r>
              <a:rPr lang="en-US" sz="3400" dirty="0" smtClean="0">
                <a:latin typeface="Arial Black" panose="020B0A04020102020204" pitchFamily="34" charset="0"/>
              </a:rPr>
              <a:t>7.8C: Model the effects of human activity on groundwater and surface water in a watershed</a:t>
            </a:r>
            <a:endParaRPr lang="en-US" sz="3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269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25" y="0"/>
            <a:ext cx="1337469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182" y="-180975"/>
            <a:ext cx="10515600" cy="1325563"/>
          </a:xfrm>
        </p:spPr>
        <p:txBody>
          <a:bodyPr/>
          <a:lstStyle/>
          <a:p>
            <a:r>
              <a:rPr lang="en-US" u="sng" dirty="0" smtClean="0">
                <a:latin typeface="Algerian" panose="04020705040A02060702" pitchFamily="82" charset="0"/>
              </a:rPr>
              <a:t>7</a:t>
            </a:r>
            <a:r>
              <a:rPr lang="en-US" u="sng" baseline="30000" dirty="0" smtClean="0">
                <a:latin typeface="Algerian" panose="04020705040A02060702" pitchFamily="82" charset="0"/>
              </a:rPr>
              <a:t>th</a:t>
            </a:r>
            <a:r>
              <a:rPr lang="en-US" u="sng" dirty="0" smtClean="0">
                <a:latin typeface="Algerian" panose="04020705040A02060702" pitchFamily="82" charset="0"/>
              </a:rPr>
              <a:t> Grade LO</a:t>
            </a:r>
            <a:endParaRPr lang="en-US" u="sng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862148"/>
            <a:ext cx="13428616" cy="5995851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>
                <a:latin typeface="Arial Black" panose="020B0A04020102020204" pitchFamily="34" charset="0"/>
              </a:rPr>
              <a:t>We will apply our knowledge over natural disasters, watersheds, weathering, erosion, deposition, ecoregions of TX, and Earth supports life to complete the 2</a:t>
            </a:r>
            <a:r>
              <a:rPr lang="en-US" sz="3600" baseline="30000" dirty="0" smtClean="0">
                <a:latin typeface="Arial Black" panose="020B0A04020102020204" pitchFamily="34" charset="0"/>
              </a:rPr>
              <a:t>nd</a:t>
            </a:r>
            <a:r>
              <a:rPr lang="en-US" sz="3600" dirty="0" smtClean="0">
                <a:latin typeface="Arial Black" panose="020B0A04020102020204" pitchFamily="34" charset="0"/>
              </a:rPr>
              <a:t> 6 week district test.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3200" dirty="0" smtClean="0"/>
              <a:t>7.9A: analyze the characteristics of objects in our solar system that allow 	life to exist such as the proximity of the sun, presence of water, and 	composition of the atmosphere.</a:t>
            </a:r>
          </a:p>
          <a:p>
            <a:pPr marL="0" indent="0">
              <a:buNone/>
            </a:pPr>
            <a:r>
              <a:rPr lang="en-US" sz="3200" dirty="0" smtClean="0"/>
              <a:t>	7.8A: Predict and descry e how different types of catastrophic events 	impact ecosystems such as floods, hurricanes, or tornadoes</a:t>
            </a:r>
          </a:p>
          <a:p>
            <a:pPr marL="0" indent="0">
              <a:buNone/>
            </a:pPr>
            <a:r>
              <a:rPr lang="en-US" sz="3200" dirty="0" smtClean="0"/>
              <a:t>	7.8B: analyze the effects of weathering, erosion, and deposition on the 	environment in ecoregions of Texas</a:t>
            </a:r>
          </a:p>
          <a:p>
            <a:pPr marL="0" indent="0">
              <a:buNone/>
            </a:pPr>
            <a:r>
              <a:rPr lang="en-US" sz="3200" dirty="0" smtClean="0"/>
              <a:t>	7.8C: Model the effects of human activity on groundwater and surface 	water in a 	watershed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85699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25" y="0"/>
            <a:ext cx="1337469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25" y="0"/>
            <a:ext cx="10515600" cy="1325563"/>
          </a:xfrm>
        </p:spPr>
        <p:txBody>
          <a:bodyPr/>
          <a:lstStyle/>
          <a:p>
            <a:r>
              <a:rPr lang="en-US" u="sng" dirty="0" smtClean="0">
                <a:latin typeface="Algerian" panose="04020705040A02060702" pitchFamily="82" charset="0"/>
              </a:rPr>
              <a:t>7</a:t>
            </a:r>
            <a:r>
              <a:rPr lang="en-US" u="sng" baseline="30000" dirty="0" smtClean="0">
                <a:latin typeface="Algerian" panose="04020705040A02060702" pitchFamily="82" charset="0"/>
              </a:rPr>
              <a:t>th</a:t>
            </a:r>
            <a:r>
              <a:rPr lang="en-US" u="sng" dirty="0" smtClean="0">
                <a:latin typeface="Algerian" panose="04020705040A02060702" pitchFamily="82" charset="0"/>
              </a:rPr>
              <a:t> Grade DOL</a:t>
            </a:r>
            <a:endParaRPr lang="en-US" u="sng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194" y="1031966"/>
            <a:ext cx="13180422" cy="5144997"/>
          </a:xfrm>
        </p:spPr>
        <p:txBody>
          <a:bodyPr>
            <a:normAutofit/>
          </a:bodyPr>
          <a:lstStyle/>
          <a:p>
            <a:r>
              <a:rPr lang="en-US" sz="6000" dirty="0" smtClean="0">
                <a:latin typeface="Arial Black" panose="020B0A04020102020204" pitchFamily="34" charset="0"/>
              </a:rPr>
              <a:t>I will complete an exit slip to explain 1 thing I did well on the test and 1 thing I am still not sure about.</a:t>
            </a:r>
            <a:endParaRPr lang="en-US" sz="6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747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37469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245" y="-180975"/>
            <a:ext cx="10515600" cy="1325563"/>
          </a:xfrm>
        </p:spPr>
        <p:txBody>
          <a:bodyPr/>
          <a:lstStyle/>
          <a:p>
            <a:r>
              <a:rPr lang="en-US" u="sng" dirty="0" smtClean="0">
                <a:latin typeface="Algerian" panose="04020705040A02060702" pitchFamily="82" charset="0"/>
              </a:rPr>
              <a:t>6</a:t>
            </a:r>
            <a:r>
              <a:rPr lang="en-US" u="sng" baseline="30000" dirty="0" smtClean="0">
                <a:latin typeface="Algerian" panose="04020705040A02060702" pitchFamily="82" charset="0"/>
              </a:rPr>
              <a:t>th</a:t>
            </a:r>
            <a:r>
              <a:rPr lang="en-US" u="sng" dirty="0" smtClean="0">
                <a:latin typeface="Algerian" panose="04020705040A02060702" pitchFamily="82" charset="0"/>
              </a:rPr>
              <a:t> Grade TEK</a:t>
            </a:r>
            <a:endParaRPr lang="en-US" u="sng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245" y="796834"/>
            <a:ext cx="12982304" cy="6400800"/>
          </a:xfrm>
        </p:spPr>
        <p:txBody>
          <a:bodyPr>
            <a:normAutofit fontScale="85000" lnSpcReduction="20000"/>
          </a:bodyPr>
          <a:lstStyle/>
          <a:p>
            <a:r>
              <a:rPr lang="en-US" sz="4000" dirty="0" smtClean="0">
                <a:latin typeface="Arial Black" panose="020B0A04020102020204" pitchFamily="34" charset="0"/>
              </a:rPr>
              <a:t>6.9C: demonstrate energy transformations such as energy in a flashlight changes from chemical energy to electrical energy to light energy.</a:t>
            </a:r>
          </a:p>
          <a:p>
            <a:r>
              <a:rPr lang="en-US" sz="4000" dirty="0" smtClean="0">
                <a:latin typeface="Arial Black" panose="020B0A04020102020204" pitchFamily="34" charset="0"/>
              </a:rPr>
              <a:t>6.8: Force, motion, and energy.  The student knows fore ad motion are related to potential and kinetic energy.</a:t>
            </a:r>
          </a:p>
          <a:p>
            <a:r>
              <a:rPr lang="en-US" sz="4000" dirty="0" smtClean="0">
                <a:latin typeface="Arial Black" panose="020B0A04020102020204" pitchFamily="34" charset="0"/>
              </a:rPr>
              <a:t>A: compare and contrast potential and kinetic energy</a:t>
            </a:r>
          </a:p>
          <a:p>
            <a:r>
              <a:rPr lang="en-US" sz="4000" dirty="0" smtClean="0">
                <a:latin typeface="Arial Black" panose="020B0A04020102020204" pitchFamily="34" charset="0"/>
              </a:rPr>
              <a:t>B: identify and describe the changes in position, directions, and speed of an object when acted upon by unbalanced forces.</a:t>
            </a:r>
          </a:p>
          <a:p>
            <a:r>
              <a:rPr lang="en-US" sz="4000" dirty="0" smtClean="0">
                <a:latin typeface="Arial Black" panose="020B0A04020102020204" pitchFamily="34" charset="0"/>
              </a:rPr>
              <a:t>C: Calculate average speed using distance and time measurements</a:t>
            </a:r>
          </a:p>
          <a:p>
            <a:r>
              <a:rPr lang="en-US" sz="4000" dirty="0" smtClean="0">
                <a:latin typeface="Arial Black" panose="020B0A04020102020204" pitchFamily="34" charset="0"/>
              </a:rPr>
              <a:t>D: measure and graph changes in motion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804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25" y="0"/>
            <a:ext cx="1337469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371" y="-180975"/>
            <a:ext cx="10515600" cy="1325563"/>
          </a:xfrm>
        </p:spPr>
        <p:txBody>
          <a:bodyPr/>
          <a:lstStyle/>
          <a:p>
            <a:r>
              <a:rPr lang="en-US" u="sng" dirty="0" smtClean="0">
                <a:latin typeface="Algerian" panose="04020705040A02060702" pitchFamily="82" charset="0"/>
              </a:rPr>
              <a:t>6</a:t>
            </a:r>
            <a:r>
              <a:rPr lang="en-US" u="sng" baseline="30000" dirty="0" smtClean="0">
                <a:latin typeface="Algerian" panose="04020705040A02060702" pitchFamily="82" charset="0"/>
              </a:rPr>
              <a:t>th</a:t>
            </a:r>
            <a:r>
              <a:rPr lang="en-US" u="sng" dirty="0" smtClean="0">
                <a:latin typeface="Algerian" panose="04020705040A02060702" pitchFamily="82" charset="0"/>
              </a:rPr>
              <a:t> Grade LO</a:t>
            </a:r>
            <a:endParaRPr lang="en-US" u="sng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25" y="744582"/>
            <a:ext cx="13374691" cy="6635931"/>
          </a:xfrm>
        </p:spPr>
        <p:txBody>
          <a:bodyPr>
            <a:normAutofit fontScale="77500" lnSpcReduction="20000"/>
          </a:bodyPr>
          <a:lstStyle/>
          <a:p>
            <a:r>
              <a:rPr lang="en-US" sz="5700" dirty="0" smtClean="0">
                <a:latin typeface="Arial Black" panose="020B0A04020102020204" pitchFamily="34" charset="0"/>
              </a:rPr>
              <a:t>We will apply our knowledge over energy transformations, motion, and speed to complete the 2</a:t>
            </a:r>
            <a:r>
              <a:rPr lang="en-US" sz="5700" baseline="30000" dirty="0" smtClean="0">
                <a:latin typeface="Arial Black" panose="020B0A04020102020204" pitchFamily="34" charset="0"/>
              </a:rPr>
              <a:t>nd</a:t>
            </a:r>
            <a:r>
              <a:rPr lang="en-US" sz="5700" dirty="0" smtClean="0">
                <a:latin typeface="Arial Black" panose="020B0A04020102020204" pitchFamily="34" charset="0"/>
              </a:rPr>
              <a:t> 6 week district test.</a:t>
            </a:r>
          </a:p>
          <a:p>
            <a:pPr lvl="1"/>
            <a:r>
              <a:rPr lang="en-US" sz="4000" dirty="0" smtClean="0">
                <a:latin typeface="Arial Black" panose="020B0A04020102020204" pitchFamily="34" charset="0"/>
              </a:rPr>
              <a:t>6.9C: demonstrate energy transformations such as energy in a flashlight changes from chemical energy to electrical energy to light energy.</a:t>
            </a:r>
          </a:p>
          <a:p>
            <a:pPr lvl="1"/>
            <a:r>
              <a:rPr lang="en-US" sz="4000" dirty="0" smtClean="0">
                <a:latin typeface="Arial Black" panose="020B0A04020102020204" pitchFamily="34" charset="0"/>
              </a:rPr>
              <a:t>6.8: Force, motion, and energy.  The student knows fore ad motion are related to potential and kinetic energy.</a:t>
            </a:r>
          </a:p>
          <a:p>
            <a:pPr lvl="1"/>
            <a:r>
              <a:rPr lang="en-US" sz="4000" dirty="0" smtClean="0">
                <a:latin typeface="Arial Black" panose="020B0A04020102020204" pitchFamily="34" charset="0"/>
              </a:rPr>
              <a:t>A: compare and contrast potential and kinetic energy</a:t>
            </a:r>
          </a:p>
          <a:p>
            <a:pPr lvl="1"/>
            <a:r>
              <a:rPr lang="en-US" sz="4000" dirty="0" smtClean="0">
                <a:latin typeface="Arial Black" panose="020B0A04020102020204" pitchFamily="34" charset="0"/>
              </a:rPr>
              <a:t>B: identify and describe the changes in position, directions, and speed of an object when acted upon by unbalanced forces.</a:t>
            </a:r>
          </a:p>
          <a:p>
            <a:pPr lvl="1"/>
            <a:r>
              <a:rPr lang="en-US" sz="4000" dirty="0" smtClean="0">
                <a:latin typeface="Arial Black" panose="020B0A04020102020204" pitchFamily="34" charset="0"/>
              </a:rPr>
              <a:t>C: Calculate average speed using distance and time measurements</a:t>
            </a:r>
          </a:p>
          <a:p>
            <a:pPr lvl="1"/>
            <a:r>
              <a:rPr lang="en-US" sz="4000" dirty="0" smtClean="0">
                <a:latin typeface="Arial Black" panose="020B0A04020102020204" pitchFamily="34" charset="0"/>
              </a:rPr>
              <a:t>D: measure and graph changes in motion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764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2830" y="0"/>
            <a:ext cx="1337469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0653" y="0"/>
            <a:ext cx="10515600" cy="1325563"/>
          </a:xfrm>
        </p:spPr>
        <p:txBody>
          <a:bodyPr/>
          <a:lstStyle/>
          <a:p>
            <a:r>
              <a:rPr lang="en-US" u="sng" dirty="0" smtClean="0">
                <a:latin typeface="Algerian" panose="04020705040A02060702" pitchFamily="82" charset="0"/>
              </a:rPr>
              <a:t>6</a:t>
            </a:r>
            <a:r>
              <a:rPr lang="en-US" u="sng" baseline="30000" dirty="0" smtClean="0">
                <a:latin typeface="Algerian" panose="04020705040A02060702" pitchFamily="82" charset="0"/>
              </a:rPr>
              <a:t>th</a:t>
            </a:r>
            <a:r>
              <a:rPr lang="en-US" u="sng" dirty="0" smtClean="0">
                <a:latin typeface="Algerian" panose="04020705040A02060702" pitchFamily="82" charset="0"/>
              </a:rPr>
              <a:t> Grade DOL</a:t>
            </a:r>
            <a:endParaRPr lang="en-US" u="sng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193" y="1162594"/>
            <a:ext cx="12749349" cy="5695406"/>
          </a:xfrm>
        </p:spPr>
        <p:txBody>
          <a:bodyPr>
            <a:normAutofit/>
          </a:bodyPr>
          <a:lstStyle/>
          <a:p>
            <a:r>
              <a:rPr lang="en-US" sz="5400" dirty="0" smtClean="0">
                <a:latin typeface="Arial Black" panose="020B0A04020102020204" pitchFamily="34" charset="0"/>
              </a:rPr>
              <a:t>I will complete an exit slip to explain 1 things I did well on the test and 1 thing I still need to work on.</a:t>
            </a:r>
            <a:endParaRPr lang="en-US" sz="5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71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25" y="0"/>
            <a:ext cx="1337469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25" y="-180975"/>
            <a:ext cx="10515600" cy="1325563"/>
          </a:xfrm>
        </p:spPr>
        <p:txBody>
          <a:bodyPr/>
          <a:lstStyle/>
          <a:p>
            <a:r>
              <a:rPr lang="en-US" u="sng" dirty="0" smtClean="0">
                <a:latin typeface="Algerian" panose="04020705040A02060702" pitchFamily="82" charset="0"/>
              </a:rPr>
              <a:t>Test Taking Strategies</a:t>
            </a:r>
            <a:endParaRPr lang="en-US" u="sng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25" y="770709"/>
            <a:ext cx="13374691" cy="6268266"/>
          </a:xfrm>
        </p:spPr>
        <p:txBody>
          <a:bodyPr>
            <a:normAutofit/>
          </a:bodyPr>
          <a:lstStyle/>
          <a:p>
            <a:r>
              <a:rPr lang="en-US" sz="4400" dirty="0" smtClean="0">
                <a:ln w="12700">
                  <a:solidFill>
                    <a:srgbClr val="C00000"/>
                  </a:solidFill>
                </a:ln>
                <a:latin typeface="Arial Black" panose="020B0A04020102020204" pitchFamily="34" charset="0"/>
              </a:rPr>
              <a:t>1. Read the entire question and answers choices</a:t>
            </a:r>
          </a:p>
          <a:p>
            <a:r>
              <a:rPr lang="en-US" sz="4400" dirty="0" smtClean="0">
                <a:ln w="12700">
                  <a:solidFill>
                    <a:srgbClr val="C00000"/>
                  </a:solidFill>
                </a:ln>
                <a:latin typeface="Arial Black" panose="020B0A04020102020204" pitchFamily="34" charset="0"/>
              </a:rPr>
              <a:t>2. Re-read the question and underline key words</a:t>
            </a:r>
          </a:p>
          <a:p>
            <a:r>
              <a:rPr lang="en-US" sz="4400" dirty="0" smtClean="0">
                <a:ln w="12700">
                  <a:solidFill>
                    <a:srgbClr val="C00000"/>
                  </a:solidFill>
                </a:ln>
                <a:latin typeface="Arial Black" panose="020B0A04020102020204" pitchFamily="34" charset="0"/>
              </a:rPr>
              <a:t>3. Look for Pictures, Graphs and/or Math </a:t>
            </a:r>
            <a:r>
              <a:rPr lang="en-US" sz="4400" smtClean="0">
                <a:ln w="12700">
                  <a:solidFill>
                    <a:srgbClr val="C00000"/>
                  </a:solidFill>
                </a:ln>
                <a:latin typeface="Arial Black" panose="020B0A04020102020204" pitchFamily="34" charset="0"/>
              </a:rPr>
              <a:t>To Solve</a:t>
            </a:r>
            <a:endParaRPr lang="en-US" sz="4400" dirty="0" smtClean="0">
              <a:ln w="12700">
                <a:solidFill>
                  <a:srgbClr val="C00000"/>
                </a:solidFill>
              </a:ln>
              <a:latin typeface="Arial Black" panose="020B0A04020102020204" pitchFamily="34" charset="0"/>
            </a:endParaRPr>
          </a:p>
          <a:p>
            <a:r>
              <a:rPr lang="en-US" sz="4400" dirty="0" smtClean="0">
                <a:ln w="12700">
                  <a:solidFill>
                    <a:srgbClr val="C00000"/>
                  </a:solidFill>
                </a:ln>
                <a:latin typeface="Arial Black" panose="020B0A04020102020204" pitchFamily="34" charset="0"/>
              </a:rPr>
              <a:t>4. Cross out wrong answers</a:t>
            </a:r>
          </a:p>
          <a:p>
            <a:r>
              <a:rPr lang="en-US" sz="4400" dirty="0" smtClean="0">
                <a:ln w="12700">
                  <a:solidFill>
                    <a:srgbClr val="C00000"/>
                  </a:solidFill>
                </a:ln>
                <a:latin typeface="Arial Black" panose="020B0A04020102020204" pitchFamily="34" charset="0"/>
              </a:rPr>
              <a:t>5. Circle the correct answer </a:t>
            </a:r>
          </a:p>
          <a:p>
            <a:r>
              <a:rPr lang="en-US" sz="4400" dirty="0" smtClean="0">
                <a:ln w="12700">
                  <a:solidFill>
                    <a:srgbClr val="C00000"/>
                  </a:solidFill>
                </a:ln>
                <a:latin typeface="Arial Black" panose="020B0A04020102020204" pitchFamily="34" charset="0"/>
              </a:rPr>
              <a:t>6. Justify The Answer</a:t>
            </a:r>
            <a:endParaRPr lang="en-US" sz="4400" dirty="0">
              <a:ln w="12700">
                <a:solidFill>
                  <a:srgbClr val="C00000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218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25" y="0"/>
            <a:ext cx="1337469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8709" y="-180975"/>
            <a:ext cx="13428616" cy="1325563"/>
          </a:xfrm>
        </p:spPr>
        <p:txBody>
          <a:bodyPr/>
          <a:lstStyle/>
          <a:p>
            <a:pPr algn="ctr"/>
            <a:r>
              <a:rPr lang="en-US" u="sng" dirty="0" smtClean="0">
                <a:latin typeface="Algerian" panose="04020705040A02060702" pitchFamily="82" charset="0"/>
              </a:rPr>
              <a:t>When finished with the test…</a:t>
            </a:r>
            <a:endParaRPr lang="en-US" u="sng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753" y="770708"/>
            <a:ext cx="13263153" cy="6087291"/>
          </a:xfrm>
        </p:spPr>
        <p:txBody>
          <a:bodyPr>
            <a:noAutofit/>
          </a:bodyPr>
          <a:lstStyle/>
          <a:p>
            <a:r>
              <a:rPr lang="en-US" sz="6000" dirty="0" smtClean="0"/>
              <a:t>Turn test into 1 metal basket and </a:t>
            </a:r>
          </a:p>
          <a:p>
            <a:pPr marL="0" indent="0">
              <a:buNone/>
            </a:pPr>
            <a:r>
              <a:rPr lang="en-US" sz="6000" dirty="0"/>
              <a:t> </a:t>
            </a:r>
            <a:r>
              <a:rPr lang="en-US" sz="6000" dirty="0" smtClean="0"/>
              <a:t> scan-</a:t>
            </a:r>
            <a:r>
              <a:rPr lang="en-US" sz="6000" dirty="0" err="1" smtClean="0"/>
              <a:t>tron</a:t>
            </a:r>
            <a:r>
              <a:rPr lang="en-US" sz="6000" dirty="0" smtClean="0"/>
              <a:t> into other metal basket</a:t>
            </a:r>
          </a:p>
          <a:p>
            <a:r>
              <a:rPr lang="en-US" sz="6000" dirty="0" smtClean="0"/>
              <a:t>Collect vocabulary card sort</a:t>
            </a:r>
          </a:p>
          <a:p>
            <a:r>
              <a:rPr lang="en-US" sz="6000" dirty="0" smtClean="0"/>
              <a:t>Complete card sort on own silently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155831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510</Words>
  <Application>Microsoft Office PowerPoint</Application>
  <PresentationFormat>Widescreen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Algerian</vt:lpstr>
      <vt:lpstr>Arial</vt:lpstr>
      <vt:lpstr>Arial Black</vt:lpstr>
      <vt:lpstr>Calibri</vt:lpstr>
      <vt:lpstr>Calibri Light</vt:lpstr>
      <vt:lpstr>Office Theme</vt:lpstr>
      <vt:lpstr>November 3, 2016</vt:lpstr>
      <vt:lpstr>7th Grade TEKS</vt:lpstr>
      <vt:lpstr>7th Grade LO</vt:lpstr>
      <vt:lpstr>7th Grade DOL</vt:lpstr>
      <vt:lpstr>6th Grade TEK</vt:lpstr>
      <vt:lpstr>6th Grade LO</vt:lpstr>
      <vt:lpstr>6th Grade DOL</vt:lpstr>
      <vt:lpstr>Test Taking Strategies</vt:lpstr>
      <vt:lpstr>When finished with the test…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November 3, 2016</dc:title>
  <dc:creator>Katherine Pease</dc:creator>
  <cp:lastModifiedBy>Katherine Pease</cp:lastModifiedBy>
  <cp:revision>5</cp:revision>
  <dcterms:created xsi:type="dcterms:W3CDTF">2016-11-03T01:38:36Z</dcterms:created>
  <dcterms:modified xsi:type="dcterms:W3CDTF">2016-11-03T02:08:37Z</dcterms:modified>
</cp:coreProperties>
</file>