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F8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703349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360960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663540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C8F027-A4B0-405A-9F6D-C7F5D9B6909C}"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1308970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C8F027-A4B0-405A-9F6D-C7F5D9B6909C}"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66140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C8F027-A4B0-405A-9F6D-C7F5D9B6909C}"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854779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C8F027-A4B0-405A-9F6D-C7F5D9B6909C}"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1156302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C8F027-A4B0-405A-9F6D-C7F5D9B6909C}"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347654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8F027-A4B0-405A-9F6D-C7F5D9B6909C}"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611169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C8F027-A4B0-405A-9F6D-C7F5D9B6909C}"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300985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C8F027-A4B0-405A-9F6D-C7F5D9B6909C}"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86538-6233-4F02-AD7B-CE649CE53BF7}" type="slidenum">
              <a:rPr lang="en-US" smtClean="0"/>
              <a:t>‹#›</a:t>
            </a:fld>
            <a:endParaRPr lang="en-US"/>
          </a:p>
        </p:txBody>
      </p:sp>
    </p:spTree>
    <p:extLst>
      <p:ext uri="{BB962C8B-B14F-4D97-AF65-F5344CB8AC3E}">
        <p14:creationId xmlns:p14="http://schemas.microsoft.com/office/powerpoint/2010/main" val="2910675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8F027-A4B0-405A-9F6D-C7F5D9B6909C}"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C86538-6233-4F02-AD7B-CE649CE53BF7}" type="slidenum">
              <a:rPr lang="en-US" smtClean="0"/>
              <a:t>‹#›</a:t>
            </a:fld>
            <a:endParaRPr lang="en-US"/>
          </a:p>
        </p:txBody>
      </p:sp>
    </p:spTree>
    <p:extLst>
      <p:ext uri="{BB962C8B-B14F-4D97-AF65-F5344CB8AC3E}">
        <p14:creationId xmlns:p14="http://schemas.microsoft.com/office/powerpoint/2010/main" val="3833021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oachpease.co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udyjams.scholastic.com/studyjams/jams/science/ecosystems/changes-ecosystems.ht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2" name="Title 1"/>
          <p:cNvSpPr>
            <a:spLocks noGrp="1"/>
          </p:cNvSpPr>
          <p:nvPr>
            <p:ph type="ctrTitle"/>
          </p:nvPr>
        </p:nvSpPr>
        <p:spPr>
          <a:xfrm>
            <a:off x="-642257" y="-51009"/>
            <a:ext cx="12192000" cy="1059134"/>
          </a:xfrm>
        </p:spPr>
        <p:txBody>
          <a:bodyPr/>
          <a:lstStyle/>
          <a:p>
            <a:r>
              <a:rPr lang="en-US" u="sng" dirty="0" smtClean="0">
                <a:ln>
                  <a:solidFill>
                    <a:schemeClr val="tx1"/>
                  </a:solidFill>
                </a:ln>
                <a:solidFill>
                  <a:schemeClr val="accent2">
                    <a:lumMod val="50000"/>
                  </a:schemeClr>
                </a:solidFill>
                <a:latin typeface="Harlow Solid Italic" panose="04030604020F02020D02" pitchFamily="82" charset="0"/>
              </a:rPr>
              <a:t>November 28, 2016</a:t>
            </a:r>
            <a:endParaRPr lang="en-US" u="sng" dirty="0">
              <a:ln>
                <a:solidFill>
                  <a:schemeClr val="tx1"/>
                </a:solidFill>
              </a:ln>
              <a:solidFill>
                <a:schemeClr val="accent2">
                  <a:lumMod val="50000"/>
                </a:schemeClr>
              </a:solidFill>
              <a:latin typeface="Harlow Solid Italic" panose="04030604020F02020D02" pitchFamily="82" charset="0"/>
            </a:endParaRPr>
          </a:p>
        </p:txBody>
      </p:sp>
      <p:sp>
        <p:nvSpPr>
          <p:cNvPr id="5" name="Rounded Rectangle 4"/>
          <p:cNvSpPr/>
          <p:nvPr/>
        </p:nvSpPr>
        <p:spPr>
          <a:xfrm>
            <a:off x="979714" y="1013514"/>
            <a:ext cx="8948058" cy="5499463"/>
          </a:xfrm>
          <a:prstGeom prst="roundRect">
            <a:avLst/>
          </a:prstGeom>
          <a:solidFill>
            <a:srgbClr val="61F83E">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79714" y="1227908"/>
            <a:ext cx="9688286" cy="4029891"/>
          </a:xfrm>
        </p:spPr>
        <p:txBody>
          <a:bodyPr>
            <a:noAutofit/>
          </a:bodyPr>
          <a:lstStyle/>
          <a:p>
            <a:pPr marL="457200" indent="-457200" algn="l">
              <a:buAutoNum type="arabicPeriod"/>
            </a:pPr>
            <a:r>
              <a:rPr lang="en-US" sz="7200" dirty="0" smtClean="0">
                <a:ln>
                  <a:solidFill>
                    <a:schemeClr val="bg2"/>
                  </a:solidFill>
                </a:ln>
                <a:latin typeface="Aharoni" panose="02010803020104030203" pitchFamily="2" charset="-79"/>
                <a:cs typeface="Aharoni" panose="02010803020104030203" pitchFamily="2" charset="-79"/>
              </a:rPr>
              <a:t>Sharpen Pencil</a:t>
            </a:r>
          </a:p>
          <a:p>
            <a:pPr marL="457200" indent="-457200" algn="l">
              <a:buAutoNum type="arabicPeriod"/>
            </a:pPr>
            <a:r>
              <a:rPr lang="en-US" sz="7200" dirty="0" smtClean="0">
                <a:ln>
                  <a:solidFill>
                    <a:schemeClr val="bg2"/>
                  </a:solidFill>
                </a:ln>
                <a:latin typeface="Aharoni" panose="02010803020104030203" pitchFamily="2" charset="-79"/>
                <a:cs typeface="Aharoni" panose="02010803020104030203" pitchFamily="2" charset="-79"/>
              </a:rPr>
              <a:t>Sit in assigned seat</a:t>
            </a:r>
          </a:p>
          <a:p>
            <a:pPr marL="457200" indent="-457200" algn="l">
              <a:buAutoNum type="arabicPeriod"/>
            </a:pPr>
            <a:r>
              <a:rPr lang="en-US" sz="7200" dirty="0" smtClean="0">
                <a:ln>
                  <a:solidFill>
                    <a:schemeClr val="bg2"/>
                  </a:solidFill>
                </a:ln>
                <a:latin typeface="Aharoni" panose="02010803020104030203" pitchFamily="2" charset="-79"/>
                <a:cs typeface="Aharoni" panose="02010803020104030203" pitchFamily="2" charset="-79"/>
              </a:rPr>
              <a:t>Do the card sort with table partner</a:t>
            </a:r>
            <a:endParaRPr lang="en-US" sz="7200" dirty="0">
              <a:ln>
                <a:solidFill>
                  <a:schemeClr val="bg2"/>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81327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6" name="Rounded Rectangle 5"/>
          <p:cNvSpPr/>
          <p:nvPr/>
        </p:nvSpPr>
        <p:spPr>
          <a:xfrm>
            <a:off x="156755" y="963852"/>
            <a:ext cx="11683766" cy="5499463"/>
          </a:xfrm>
          <a:prstGeom prst="roundRect">
            <a:avLst/>
          </a:prstGeom>
          <a:solidFill>
            <a:srgbClr val="61F83E">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5" y="1225993"/>
            <a:ext cx="11683767" cy="4975180"/>
          </a:xfrm>
        </p:spPr>
        <p:txBody>
          <a:bodyPr>
            <a:noAutofit/>
          </a:bodyPr>
          <a:lstStyle/>
          <a:p>
            <a:r>
              <a:rPr lang="en-US" sz="5400" dirty="0" smtClean="0">
                <a:ln>
                  <a:solidFill>
                    <a:schemeClr val="bg1"/>
                  </a:solidFill>
                </a:ln>
                <a:latin typeface="Aharoni" panose="02010803020104030203" pitchFamily="2" charset="-79"/>
                <a:cs typeface="Aharoni" panose="02010803020104030203" pitchFamily="2" charset="-79"/>
              </a:rPr>
              <a:t>Have you ever put a jig saw puzzle together?  Explain how you did it.  Now look at the shapes of the worlds continents.  Do you notice anything special about them? (think about the puzzle)</a:t>
            </a:r>
            <a:endParaRPr lang="en-US" sz="54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1530907" y="77787"/>
            <a:ext cx="8935459" cy="1015663"/>
          </a:xfrm>
          <a:prstGeom prst="rect">
            <a:avLst/>
          </a:prstGeom>
        </p:spPr>
        <p:txBody>
          <a:bodyPr wrap="none">
            <a:spAutoFit/>
          </a:bodyPr>
          <a:lstStyle/>
          <a:p>
            <a:pPr algn="ct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Essential Question</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820190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6" name="Rounded Rectangle 5"/>
          <p:cNvSpPr/>
          <p:nvPr/>
        </p:nvSpPr>
        <p:spPr>
          <a:xfrm>
            <a:off x="156755" y="963852"/>
            <a:ext cx="11683766" cy="5499463"/>
          </a:xfrm>
          <a:prstGeom prst="roundRect">
            <a:avLst/>
          </a:prstGeom>
          <a:solidFill>
            <a:srgbClr val="61F83E">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508233" y="1212046"/>
            <a:ext cx="11489043" cy="5213111"/>
          </a:xfrm>
        </p:spPr>
        <p:txBody>
          <a:bodyPr>
            <a:noAutofit/>
          </a:bodyPr>
          <a:lstStyle/>
          <a:p>
            <a:r>
              <a:rPr lang="en-US" sz="4000" dirty="0" smtClean="0">
                <a:ln>
                  <a:solidFill>
                    <a:schemeClr val="bg1"/>
                  </a:solidFill>
                </a:ln>
                <a:latin typeface="Aharoni" panose="02010803020104030203" pitchFamily="2" charset="-79"/>
                <a:cs typeface="Aharoni" panose="02010803020104030203" pitchFamily="2" charset="-79"/>
              </a:rPr>
              <a:t>Teacher will pass out foldable and explain directions</a:t>
            </a:r>
          </a:p>
          <a:p>
            <a:r>
              <a:rPr lang="en-US" sz="4000" dirty="0" smtClean="0">
                <a:ln>
                  <a:solidFill>
                    <a:schemeClr val="bg1"/>
                  </a:solidFill>
                </a:ln>
                <a:latin typeface="Aharoni" panose="02010803020104030203" pitchFamily="2" charset="-79"/>
                <a:cs typeface="Aharoni" panose="02010803020104030203" pitchFamily="2" charset="-79"/>
              </a:rPr>
              <a:t>Students will login to </a:t>
            </a:r>
            <a:r>
              <a:rPr lang="en-US" sz="4000" dirty="0" smtClean="0">
                <a:ln>
                  <a:solidFill>
                    <a:schemeClr val="bg1"/>
                  </a:solidFill>
                </a:ln>
                <a:latin typeface="Aharoni" panose="02010803020104030203" pitchFamily="2" charset="-79"/>
                <a:cs typeface="Aharoni" panose="02010803020104030203" pitchFamily="2" charset="-79"/>
                <a:hlinkClick r:id="rId3"/>
              </a:rPr>
              <a:t>www.coachpease.com</a:t>
            </a:r>
            <a:endParaRPr lang="en-US" sz="4000" dirty="0" smtClean="0">
              <a:ln>
                <a:solidFill>
                  <a:schemeClr val="bg1"/>
                </a:solidFill>
              </a:ln>
              <a:latin typeface="Aharoni" panose="02010803020104030203" pitchFamily="2" charset="-79"/>
              <a:cs typeface="Aharoni" panose="02010803020104030203" pitchFamily="2" charset="-79"/>
            </a:endParaRPr>
          </a:p>
          <a:p>
            <a:r>
              <a:rPr lang="en-US" sz="4000" dirty="0" smtClean="0">
                <a:ln>
                  <a:solidFill>
                    <a:schemeClr val="bg1"/>
                  </a:solidFill>
                </a:ln>
                <a:latin typeface="Aharoni" panose="02010803020104030203" pitchFamily="2" charset="-79"/>
                <a:cs typeface="Aharoni" panose="02010803020104030203" pitchFamily="2" charset="-79"/>
              </a:rPr>
              <a:t>Students will click on 3</a:t>
            </a:r>
            <a:r>
              <a:rPr lang="en-US" sz="4000" baseline="30000" dirty="0" smtClean="0">
                <a:ln>
                  <a:solidFill>
                    <a:schemeClr val="bg1"/>
                  </a:solidFill>
                </a:ln>
                <a:latin typeface="Aharoni" panose="02010803020104030203" pitchFamily="2" charset="-79"/>
                <a:cs typeface="Aharoni" panose="02010803020104030203" pitchFamily="2" charset="-79"/>
              </a:rPr>
              <a:t>rd</a:t>
            </a:r>
            <a:r>
              <a:rPr lang="en-US" sz="4000" dirty="0" smtClean="0">
                <a:ln>
                  <a:solidFill>
                    <a:schemeClr val="bg1"/>
                  </a:solidFill>
                </a:ln>
                <a:latin typeface="Aharoni" panose="02010803020104030203" pitchFamily="2" charset="-79"/>
                <a:cs typeface="Aharoni" panose="02010803020104030203" pitchFamily="2" charset="-79"/>
              </a:rPr>
              <a:t> 6 Weeks</a:t>
            </a:r>
          </a:p>
          <a:p>
            <a:r>
              <a:rPr lang="en-US" sz="4000" dirty="0" smtClean="0">
                <a:ln>
                  <a:solidFill>
                    <a:schemeClr val="bg1"/>
                  </a:solidFill>
                </a:ln>
                <a:latin typeface="Aharoni" panose="02010803020104030203" pitchFamily="2" charset="-79"/>
                <a:cs typeface="Aharoni" panose="02010803020104030203" pitchFamily="2" charset="-79"/>
              </a:rPr>
              <a:t>Students will click on Glencoe Plate Tectonic Inter-Active</a:t>
            </a:r>
          </a:p>
          <a:p>
            <a:r>
              <a:rPr lang="en-US" sz="4000" dirty="0" smtClean="0">
                <a:ln>
                  <a:solidFill>
                    <a:schemeClr val="bg1"/>
                  </a:solidFill>
                </a:ln>
                <a:latin typeface="Aharoni" panose="02010803020104030203" pitchFamily="2" charset="-79"/>
                <a:cs typeface="Aharoni" panose="02010803020104030203" pitchFamily="2" charset="-79"/>
              </a:rPr>
              <a:t>Use the information gathered in the lab to complete the foldable.</a:t>
            </a:r>
            <a:endParaRPr lang="en-US" sz="40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351478" y="36160"/>
            <a:ext cx="11489043" cy="861774"/>
          </a:xfrm>
          <a:prstGeom prst="rect">
            <a:avLst/>
          </a:prstGeom>
        </p:spPr>
        <p:txBody>
          <a:bodyPr wrap="none">
            <a:spAutoFit/>
          </a:bodyPr>
          <a:lstStyle/>
          <a:p>
            <a:pPr algn="ctr"/>
            <a:r>
              <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5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5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Pangea / Plate Tectonic Foldable</a:t>
            </a:r>
            <a:endParaRPr lang="en-US" sz="5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384700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Tree>
    <p:extLst>
      <p:ext uri="{BB962C8B-B14F-4D97-AF65-F5344CB8AC3E}">
        <p14:creationId xmlns:p14="http://schemas.microsoft.com/office/powerpoint/2010/main" val="1679128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Tree>
    <p:extLst>
      <p:ext uri="{BB962C8B-B14F-4D97-AF65-F5344CB8AC3E}">
        <p14:creationId xmlns:p14="http://schemas.microsoft.com/office/powerpoint/2010/main" val="718732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Tree>
    <p:extLst>
      <p:ext uri="{BB962C8B-B14F-4D97-AF65-F5344CB8AC3E}">
        <p14:creationId xmlns:p14="http://schemas.microsoft.com/office/powerpoint/2010/main" val="443052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Tree>
    <p:extLst>
      <p:ext uri="{BB962C8B-B14F-4D97-AF65-F5344CB8AC3E}">
        <p14:creationId xmlns:p14="http://schemas.microsoft.com/office/powerpoint/2010/main" val="4047175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TEK</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ounded Rectangle 5"/>
          <p:cNvSpPr/>
          <p:nvPr/>
        </p:nvSpPr>
        <p:spPr>
          <a:xfrm>
            <a:off x="156755" y="963852"/>
            <a:ext cx="11683766" cy="5499463"/>
          </a:xfrm>
          <a:prstGeom prst="roundRect">
            <a:avLst/>
          </a:prstGeom>
          <a:solidFill>
            <a:srgbClr val="61F83E">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4" y="1267097"/>
            <a:ext cx="12035245" cy="5590902"/>
          </a:xfrm>
        </p:spPr>
        <p:txBody>
          <a:bodyPr>
            <a:noAutofit/>
          </a:bodyPr>
          <a:lstStyle/>
          <a:p>
            <a:r>
              <a:rPr lang="en-US" sz="7200" dirty="0" smtClean="0">
                <a:ln>
                  <a:solidFill>
                    <a:schemeClr val="bg1"/>
                  </a:solidFill>
                </a:ln>
                <a:latin typeface="Aharoni" panose="02010803020104030203" pitchFamily="2" charset="-79"/>
                <a:cs typeface="Aharoni" panose="02010803020104030203" pitchFamily="2" charset="-79"/>
              </a:rPr>
              <a:t>7.10C Observe, record, and describe the role of ecological succession such as in a microhabitat of a garden with weeds.</a:t>
            </a:r>
            <a:endParaRPr lang="en-US" sz="7200" dirty="0">
              <a:ln>
                <a:solidFill>
                  <a:schemeClr val="bg1"/>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278936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3" name="Content Placeholder 2"/>
          <p:cNvSpPr>
            <a:spLocks noGrp="1"/>
          </p:cNvSpPr>
          <p:nvPr>
            <p:ph idx="1"/>
          </p:nvPr>
        </p:nvSpPr>
        <p:spPr>
          <a:xfrm>
            <a:off x="332495" y="1286351"/>
            <a:ext cx="11664781" cy="5477410"/>
          </a:xfrm>
        </p:spPr>
        <p:txBody>
          <a:bodyPr>
            <a:noAutofit/>
          </a:bodyPr>
          <a:lstStyle/>
          <a:p>
            <a:r>
              <a:rPr lang="en-US" sz="4800" dirty="0" smtClean="0">
                <a:ln>
                  <a:solidFill>
                    <a:schemeClr val="bg1"/>
                  </a:solidFill>
                </a:ln>
                <a:latin typeface="Aharoni" panose="02010803020104030203" pitchFamily="2" charset="-79"/>
                <a:cs typeface="Aharoni" panose="02010803020104030203" pitchFamily="2" charset="-79"/>
              </a:rPr>
              <a:t>We will investigate what ecological succession is through completion of a inter-active virtual activity.</a:t>
            </a:r>
          </a:p>
          <a:p>
            <a:r>
              <a:rPr lang="en-US" sz="4800" dirty="0" smtClean="0">
                <a:ln>
                  <a:solidFill>
                    <a:schemeClr val="bg1"/>
                  </a:solidFill>
                </a:ln>
                <a:latin typeface="Aharoni" panose="02010803020104030203" pitchFamily="2" charset="-79"/>
                <a:cs typeface="Aharoni" panose="02010803020104030203" pitchFamily="2" charset="-79"/>
              </a:rPr>
              <a:t>TEK 7.10C observe, record, and describe the role of ecological succession such as in a microhabitat of a garden with weeds.</a:t>
            </a:r>
            <a:endParaRPr lang="en-US" sz="48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0" y="-130825"/>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LO</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ounded Rectangle 5"/>
          <p:cNvSpPr/>
          <p:nvPr/>
        </p:nvSpPr>
        <p:spPr>
          <a:xfrm>
            <a:off x="156755" y="884838"/>
            <a:ext cx="11683766" cy="5578477"/>
          </a:xfrm>
          <a:prstGeom prst="roundRect">
            <a:avLst/>
          </a:prstGeom>
          <a:solidFill>
            <a:srgbClr val="61F83E">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2588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6" name="Rounded Rectangle 5"/>
          <p:cNvSpPr/>
          <p:nvPr/>
        </p:nvSpPr>
        <p:spPr>
          <a:xfrm>
            <a:off x="156755" y="963852"/>
            <a:ext cx="11683766" cy="4235165"/>
          </a:xfrm>
          <a:prstGeom prst="roundRect">
            <a:avLst/>
          </a:prstGeom>
          <a:solidFill>
            <a:srgbClr val="61F83E">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0" y="1015662"/>
            <a:ext cx="12192000" cy="5872095"/>
          </a:xfrm>
        </p:spPr>
        <p:txBody>
          <a:bodyPr>
            <a:normAutofit/>
          </a:bodyPr>
          <a:lstStyle/>
          <a:p>
            <a:pPr algn="ctr"/>
            <a:r>
              <a:rPr lang="en-US" sz="7200" dirty="0" smtClean="0">
                <a:ln>
                  <a:solidFill>
                    <a:schemeClr val="bg1"/>
                  </a:solidFill>
                </a:ln>
                <a:latin typeface="Aharoni" panose="02010803020104030203" pitchFamily="2" charset="-79"/>
                <a:cs typeface="Aharoni" panose="02010803020104030203" pitchFamily="2" charset="-79"/>
              </a:rPr>
              <a:t>I will complete a written assessment quiz over ecological succession via the online textbook.</a:t>
            </a:r>
            <a:endParaRPr lang="en-US" sz="72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DOL</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688779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59516"/>
            <a:ext cx="12192000" cy="6887758"/>
          </a:xfrm>
          <a:prstGeom prst="rect">
            <a:avLst/>
          </a:prstGeom>
        </p:spPr>
      </p:pic>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Essential Question</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ounded Rectangle 5"/>
          <p:cNvSpPr/>
          <p:nvPr/>
        </p:nvSpPr>
        <p:spPr>
          <a:xfrm>
            <a:off x="254117" y="885035"/>
            <a:ext cx="11683766" cy="5499463"/>
          </a:xfrm>
          <a:prstGeom prst="roundRect">
            <a:avLst/>
          </a:prstGeom>
          <a:solidFill>
            <a:srgbClr val="61F83E">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65759" y="1015663"/>
            <a:ext cx="11572123" cy="5812579"/>
          </a:xfrm>
        </p:spPr>
        <p:txBody>
          <a:bodyPr>
            <a:normAutofit/>
          </a:bodyPr>
          <a:lstStyle/>
          <a:p>
            <a:r>
              <a:rPr lang="en-US" sz="4800" dirty="0" smtClean="0">
                <a:latin typeface="Aharoni" panose="02010803020104030203" pitchFamily="2" charset="-79"/>
                <a:cs typeface="Aharoni" panose="02010803020104030203" pitchFamily="2" charset="-79"/>
              </a:rPr>
              <a:t>When they get ready to build a new building they completely take out all the land cover in the area, leaving nothing but dirt to look at.  Why is it then if you came back to that exact spot a year later, you would see plant life again? What is this process called?</a:t>
            </a:r>
            <a:endParaRPr lang="en-US" sz="48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318134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6" name="Rounded Rectangle 5"/>
          <p:cNvSpPr/>
          <p:nvPr/>
        </p:nvSpPr>
        <p:spPr>
          <a:xfrm>
            <a:off x="156755" y="888274"/>
            <a:ext cx="11683766" cy="5575041"/>
          </a:xfrm>
          <a:prstGeom prst="roundRect">
            <a:avLst/>
          </a:prstGeom>
          <a:solidFill>
            <a:srgbClr val="61F83E">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56754" y="1015663"/>
            <a:ext cx="12035245" cy="5161300"/>
          </a:xfrm>
        </p:spPr>
        <p:txBody>
          <a:bodyPr>
            <a:noAutofit/>
          </a:bodyPr>
          <a:lstStyle/>
          <a:p>
            <a:r>
              <a:rPr lang="en-US" sz="6000" dirty="0" smtClean="0">
                <a:latin typeface="Aharoni" panose="02010803020104030203" pitchFamily="2" charset="-79"/>
                <a:cs typeface="Aharoni" panose="02010803020104030203" pitchFamily="2" charset="-79"/>
              </a:rPr>
              <a:t>Use the clip below to complete the foldable on Succession</a:t>
            </a:r>
          </a:p>
          <a:p>
            <a:r>
              <a:rPr lang="en-US" sz="6000" dirty="0" smtClean="0">
                <a:latin typeface="Aharoni" panose="02010803020104030203" pitchFamily="2" charset="-79"/>
                <a:cs typeface="Aharoni" panose="02010803020104030203" pitchFamily="2" charset="-79"/>
                <a:hlinkClick r:id="rId3"/>
              </a:rPr>
              <a:t>http://studyjams.scholastic.com/studyjams/jams/science/ecosystems/changes-ecosystems.htm</a:t>
            </a:r>
            <a:endParaRPr lang="en-US" sz="6000" dirty="0" smtClean="0">
              <a:latin typeface="Aharoni" panose="02010803020104030203" pitchFamily="2" charset="-79"/>
              <a:cs typeface="Aharoni" panose="02010803020104030203" pitchFamily="2" charset="-79"/>
            </a:endParaRPr>
          </a:p>
          <a:p>
            <a:pPr marL="0" indent="0">
              <a:buNone/>
            </a:pPr>
            <a:endParaRPr lang="en-US" sz="6000" dirty="0">
              <a:latin typeface="Aharoni" panose="02010803020104030203" pitchFamily="2" charset="-79"/>
              <a:cs typeface="Aharoni" panose="02010803020104030203" pitchFamily="2" charset="-79"/>
            </a:endParaRPr>
          </a:p>
        </p:txBody>
      </p:sp>
      <p:sp>
        <p:nvSpPr>
          <p:cNvPr id="5" name="Rectangle 4"/>
          <p:cNvSpPr/>
          <p:nvPr/>
        </p:nvSpPr>
        <p:spPr>
          <a:xfrm>
            <a:off x="0" y="0"/>
            <a:ext cx="12192000" cy="1015663"/>
          </a:xfrm>
          <a:prstGeom prst="rect">
            <a:avLst/>
          </a:prstGeom>
          <a:noFill/>
        </p:spPr>
        <p:txBody>
          <a:bodyPr wrap="square" lIns="91440" tIns="45720" rIns="91440" bIns="45720">
            <a:spAutoFit/>
          </a:bodyPr>
          <a:lstStyle/>
          <a:p>
            <a:pPr algn="ct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7</a:t>
            </a:r>
            <a:r>
              <a:rPr lang="en-US" sz="6000" b="1" u="sng" cap="none" spc="0"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th</a:t>
            </a:r>
            <a:r>
              <a:rPr lang="en-US" sz="6000" b="1" u="sng"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Grade Video Clip</a:t>
            </a:r>
            <a:endParaRPr lang="en-US" sz="6000" b="1" u="sng"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141896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7" name="Rounded Rectangle 6"/>
          <p:cNvSpPr/>
          <p:nvPr/>
        </p:nvSpPr>
        <p:spPr>
          <a:xfrm>
            <a:off x="156755" y="1380788"/>
            <a:ext cx="11683766" cy="5082527"/>
          </a:xfrm>
          <a:prstGeom prst="roundRect">
            <a:avLst/>
          </a:prstGeom>
          <a:solidFill>
            <a:srgbClr val="61F83E">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0" y="1380788"/>
            <a:ext cx="12192000" cy="5477212"/>
          </a:xfrm>
        </p:spPr>
        <p:txBody>
          <a:bodyPr>
            <a:normAutofit/>
          </a:bodyPr>
          <a:lstStyle/>
          <a:p>
            <a:pPr algn="ctr"/>
            <a:r>
              <a:rPr lang="en-US" sz="6000" dirty="0" smtClean="0">
                <a:ln>
                  <a:solidFill>
                    <a:schemeClr val="bg1"/>
                  </a:solidFill>
                </a:ln>
                <a:latin typeface="Aharoni" panose="02010803020104030203" pitchFamily="2" charset="-79"/>
                <a:cs typeface="Aharoni" panose="02010803020104030203" pitchFamily="2" charset="-79"/>
              </a:rPr>
              <a:t>6.10C Identify the major tectonic plates, including Eurasian, African, Indo-Australian, Pacific, North American, and South American</a:t>
            </a:r>
            <a:endParaRPr lang="en-US" sz="6000" dirty="0">
              <a:ln>
                <a:solidFill>
                  <a:schemeClr val="bg1"/>
                </a:solidFill>
              </a:ln>
              <a:latin typeface="Aharoni" panose="02010803020104030203" pitchFamily="2" charset="-79"/>
              <a:cs typeface="Aharoni" panose="02010803020104030203" pitchFamily="2" charset="-79"/>
            </a:endParaRPr>
          </a:p>
        </p:txBody>
      </p:sp>
      <p:sp>
        <p:nvSpPr>
          <p:cNvPr id="6" name="Rectangle 5"/>
          <p:cNvSpPr/>
          <p:nvPr/>
        </p:nvSpPr>
        <p:spPr>
          <a:xfrm>
            <a:off x="0" y="365125"/>
            <a:ext cx="12192000" cy="1015663"/>
          </a:xfrm>
          <a:prstGeom prst="rect">
            <a:avLst/>
          </a:prstGeom>
        </p:spPr>
        <p:txBody>
          <a:bodyPr wrap="square">
            <a:spAutoFit/>
          </a:bodyPr>
          <a:lstStyle/>
          <a:p>
            <a:pPr algn="ct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TEK</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922552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0" y="-29758"/>
            <a:ext cx="12192000" cy="6887758"/>
          </a:xfrm>
          <a:prstGeom prst="rect">
            <a:avLst/>
          </a:prstGeom>
        </p:spPr>
      </p:pic>
      <p:sp>
        <p:nvSpPr>
          <p:cNvPr id="2" name="Title 1"/>
          <p:cNvSpPr>
            <a:spLocks noGrp="1"/>
          </p:cNvSpPr>
          <p:nvPr>
            <p:ph type="title"/>
          </p:nvPr>
        </p:nvSpPr>
        <p:spPr>
          <a:xfrm>
            <a:off x="838200" y="0"/>
            <a:ext cx="10515600" cy="1436913"/>
          </a:xfrm>
        </p:spPr>
        <p:txBody>
          <a:bodyPr>
            <a:normAutofit/>
          </a:bodyPr>
          <a:lstStyle/>
          <a:p>
            <a:pPr algn="ct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LO</a:t>
            </a:r>
            <a: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a:r>
            <a:br>
              <a:rPr lang="en-US"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br>
            <a:endParaRPr lang="en-US" dirty="0"/>
          </a:p>
        </p:txBody>
      </p:sp>
      <p:sp>
        <p:nvSpPr>
          <p:cNvPr id="5" name="Rounded Rectangle 4"/>
          <p:cNvSpPr/>
          <p:nvPr/>
        </p:nvSpPr>
        <p:spPr>
          <a:xfrm>
            <a:off x="91440" y="849086"/>
            <a:ext cx="11749081" cy="5614229"/>
          </a:xfrm>
          <a:prstGeom prst="roundRect">
            <a:avLst/>
          </a:prstGeom>
          <a:solidFill>
            <a:srgbClr val="61F83E">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48194" y="963851"/>
            <a:ext cx="11943806" cy="5213111"/>
          </a:xfrm>
        </p:spPr>
        <p:txBody>
          <a:bodyPr>
            <a:noAutofit/>
          </a:bodyPr>
          <a:lstStyle/>
          <a:p>
            <a:r>
              <a:rPr lang="en-US" sz="4800" dirty="0" smtClean="0">
                <a:ln>
                  <a:solidFill>
                    <a:schemeClr val="bg1"/>
                  </a:solidFill>
                </a:ln>
                <a:latin typeface="Aharoni" panose="02010803020104030203" pitchFamily="2" charset="-79"/>
                <a:cs typeface="Aharoni" panose="02010803020104030203" pitchFamily="2" charset="-79"/>
              </a:rPr>
              <a:t>We will determine what tectonic plates are and how they formed through completing a foldable via inter-active web activity.</a:t>
            </a:r>
          </a:p>
          <a:p>
            <a:r>
              <a:rPr lang="en-US" sz="4800" dirty="0" smtClean="0">
                <a:ln>
                  <a:solidFill>
                    <a:schemeClr val="bg1"/>
                  </a:solidFill>
                </a:ln>
                <a:latin typeface="Aharoni" panose="02010803020104030203" pitchFamily="2" charset="-79"/>
                <a:cs typeface="Aharoni" panose="02010803020104030203" pitchFamily="2" charset="-79"/>
              </a:rPr>
              <a:t>TEK 6.10C identify the major tectonic plates, including Eurasian, African, Indo-Australian, Pacific, North American, and South American.</a:t>
            </a:r>
            <a:endParaRPr lang="en-US" sz="4800" dirty="0">
              <a:ln>
                <a:solidFill>
                  <a:schemeClr val="bg1"/>
                </a:solidFill>
              </a:ln>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779338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duotone>
              <a:schemeClr val="accent3">
                <a:shade val="45000"/>
                <a:satMod val="135000"/>
              </a:schemeClr>
              <a:prstClr val="white"/>
            </a:duotone>
          </a:blip>
          <a:srcRect l="16801" t="16968"/>
          <a:stretch/>
        </p:blipFill>
        <p:spPr>
          <a:xfrm>
            <a:off x="130629" y="-29758"/>
            <a:ext cx="12192000" cy="6887758"/>
          </a:xfrm>
          <a:prstGeom prst="rect">
            <a:avLst/>
          </a:prstGeom>
        </p:spPr>
      </p:pic>
      <p:sp>
        <p:nvSpPr>
          <p:cNvPr id="6" name="Rounded Rectangle 5"/>
          <p:cNvSpPr/>
          <p:nvPr/>
        </p:nvSpPr>
        <p:spPr>
          <a:xfrm>
            <a:off x="1436913" y="1216352"/>
            <a:ext cx="9353007" cy="5246963"/>
          </a:xfrm>
          <a:prstGeom prst="roundRect">
            <a:avLst/>
          </a:prstGeom>
          <a:solidFill>
            <a:srgbClr val="61F83E">
              <a:alpha val="5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1332411"/>
            <a:ext cx="10515600" cy="4844552"/>
          </a:xfrm>
        </p:spPr>
        <p:txBody>
          <a:bodyPr>
            <a:normAutofit/>
          </a:bodyPr>
          <a:lstStyle/>
          <a:p>
            <a:pPr algn="ctr"/>
            <a:r>
              <a:rPr lang="en-US" sz="7200" dirty="0" smtClean="0">
                <a:ln>
                  <a:solidFill>
                    <a:schemeClr val="bg1"/>
                  </a:solidFill>
                </a:ln>
                <a:latin typeface="Aharoni" panose="02010803020104030203" pitchFamily="2" charset="-79"/>
                <a:cs typeface="Aharoni" panose="02010803020104030203" pitchFamily="2" charset="-79"/>
              </a:rPr>
              <a:t>I will complete a written assessment over Pangea via the online textbook.</a:t>
            </a:r>
            <a:endParaRPr lang="en-US" sz="7200" dirty="0">
              <a:ln>
                <a:solidFill>
                  <a:schemeClr val="bg1"/>
                </a:solidFill>
              </a:ln>
              <a:latin typeface="Aharoni" panose="02010803020104030203" pitchFamily="2" charset="-79"/>
              <a:cs typeface="Aharoni" panose="02010803020104030203" pitchFamily="2" charset="-79"/>
            </a:endParaRPr>
          </a:p>
        </p:txBody>
      </p:sp>
      <p:sp>
        <p:nvSpPr>
          <p:cNvPr id="5" name="Rectangle 4"/>
          <p:cNvSpPr/>
          <p:nvPr/>
        </p:nvSpPr>
        <p:spPr>
          <a:xfrm>
            <a:off x="3464202" y="200689"/>
            <a:ext cx="5054590" cy="1015663"/>
          </a:xfrm>
          <a:prstGeom prst="rect">
            <a:avLst/>
          </a:prstGeom>
        </p:spPr>
        <p:txBody>
          <a:bodyPr wrap="none">
            <a:spAutoFit/>
          </a:bodyPr>
          <a:lstStyle/>
          <a:p>
            <a:pPr algn="ct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6</a:t>
            </a:r>
            <a:r>
              <a:rPr lang="en-US" sz="6000" b="1" u="sng" baseline="300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th</a:t>
            </a:r>
            <a:r>
              <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 Grade </a:t>
            </a:r>
            <a:r>
              <a:rPr lang="en-US" sz="6000" b="1" u="sng"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rPr>
              <a:t>DOL</a:t>
            </a:r>
            <a:endParaRPr lang="en-US" sz="6000" b="1" u="sng"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Harlow Solid Italic" panose="04030604020F02020D02" pitchFamily="82" charset="0"/>
            </a:endParaRPr>
          </a:p>
        </p:txBody>
      </p:sp>
    </p:spTree>
    <p:extLst>
      <p:ext uri="{BB962C8B-B14F-4D97-AF65-F5344CB8AC3E}">
        <p14:creationId xmlns:p14="http://schemas.microsoft.com/office/powerpoint/2010/main" val="1910589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361</Words>
  <Application>Microsoft Office PowerPoint</Application>
  <PresentationFormat>Widescreen</PresentationFormat>
  <Paragraphs>31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Aharoni</vt:lpstr>
      <vt:lpstr>Arial</vt:lpstr>
      <vt:lpstr>Calibri</vt:lpstr>
      <vt:lpstr>Calibri Light</vt:lpstr>
      <vt:lpstr>Harlow Solid Italic</vt:lpstr>
      <vt:lpstr>Office Theme</vt:lpstr>
      <vt:lpstr>November 28, 2016</vt:lpstr>
      <vt:lpstr>PowerPoint Presentation</vt:lpstr>
      <vt:lpstr>PowerPoint Presentation</vt:lpstr>
      <vt:lpstr>PowerPoint Presentation</vt:lpstr>
      <vt:lpstr>PowerPoint Presentation</vt:lpstr>
      <vt:lpstr>PowerPoint Presentation</vt:lpstr>
      <vt:lpstr>PowerPoint Presentation</vt:lpstr>
      <vt:lpstr>6th Grade LO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28, 2016</dc:title>
  <dc:creator>Katherine Pease</dc:creator>
  <cp:lastModifiedBy>Katherine Pease</cp:lastModifiedBy>
  <cp:revision>8</cp:revision>
  <dcterms:created xsi:type="dcterms:W3CDTF">2016-11-27T23:54:10Z</dcterms:created>
  <dcterms:modified xsi:type="dcterms:W3CDTF">2016-11-28T00:37:55Z</dcterms:modified>
</cp:coreProperties>
</file>