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DC0C-AD46-4015-B00D-A06F5DDB0302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16FD-C931-471D-8BBA-194A6806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00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DC0C-AD46-4015-B00D-A06F5DDB0302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16FD-C931-471D-8BBA-194A6806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3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DC0C-AD46-4015-B00D-A06F5DDB0302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16FD-C931-471D-8BBA-194A6806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6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DC0C-AD46-4015-B00D-A06F5DDB0302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16FD-C931-471D-8BBA-194A6806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3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DC0C-AD46-4015-B00D-A06F5DDB0302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16FD-C931-471D-8BBA-194A6806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1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DC0C-AD46-4015-B00D-A06F5DDB0302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16FD-C931-471D-8BBA-194A6806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0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DC0C-AD46-4015-B00D-A06F5DDB0302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16FD-C931-471D-8BBA-194A6806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7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DC0C-AD46-4015-B00D-A06F5DDB0302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16FD-C931-471D-8BBA-194A6806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8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DC0C-AD46-4015-B00D-A06F5DDB0302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16FD-C931-471D-8BBA-194A6806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6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DC0C-AD46-4015-B00D-A06F5DDB0302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16FD-C931-471D-8BBA-194A6806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00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DC0C-AD46-4015-B00D-A06F5DDB0302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16FD-C931-471D-8BBA-194A6806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9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0DC0C-AD46-4015-B00D-A06F5DDB0302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16FD-C931-471D-8BBA-194A6806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5882"/>
            <a:ext cx="12192000" cy="7597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267154"/>
            <a:ext cx="12192000" cy="2387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Blackoak Std" panose="04050907060602020202" pitchFamily="82" charset="0"/>
              </a:rPr>
              <a:t>November 1, 2016</a:t>
            </a:r>
            <a:endParaRPr lang="en-US" sz="4400" dirty="0">
              <a:latin typeface="Blackoak Std" panose="040509070606020202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31653"/>
            <a:ext cx="12128740" cy="5702060"/>
          </a:xfrm>
          <a:ln>
            <a:noFill/>
          </a:ln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en-US" sz="4000" dirty="0" smtClean="0">
                <a:ln w="2857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7030A0"/>
                </a:solidFill>
                <a:latin typeface="Arial Black" panose="020B0A04020102020204" pitchFamily="34" charset="0"/>
              </a:rPr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4000" dirty="0" smtClean="0">
                <a:ln w="2857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7030A0"/>
                </a:solidFill>
                <a:latin typeface="Arial Black" panose="020B0A04020102020204" pitchFamily="34" charset="0"/>
              </a:rPr>
              <a:t>Collect PDN</a:t>
            </a:r>
          </a:p>
          <a:p>
            <a:pPr marL="457200" indent="-457200" algn="l">
              <a:buAutoNum type="arabicPeriod"/>
            </a:pPr>
            <a:r>
              <a:rPr lang="en-US" sz="4000" dirty="0" smtClean="0">
                <a:ln w="2857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7030A0"/>
                </a:solidFill>
                <a:latin typeface="Arial Black" panose="020B0A04020102020204" pitchFamily="34" charset="0"/>
              </a:rPr>
              <a:t>Take out District Test Review Sheet (7</a:t>
            </a:r>
            <a:r>
              <a:rPr lang="en-US" sz="4000" baseline="30000" dirty="0" smtClean="0">
                <a:ln w="2857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7030A0"/>
                </a:solidFill>
                <a:latin typeface="Arial Black" panose="020B0A04020102020204" pitchFamily="34" charset="0"/>
              </a:rPr>
              <a:t>th</a:t>
            </a:r>
            <a:r>
              <a:rPr lang="en-US" sz="4000" dirty="0" smtClean="0">
                <a:ln w="2857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7030A0"/>
                </a:solidFill>
                <a:latin typeface="Arial Black" panose="020B0A04020102020204" pitchFamily="34" charset="0"/>
              </a:rPr>
              <a:t> Grade)</a:t>
            </a:r>
          </a:p>
          <a:p>
            <a:pPr marL="457200" indent="-457200" algn="l">
              <a:buAutoNum type="arabicPeriod"/>
            </a:pPr>
            <a:r>
              <a:rPr lang="en-US" sz="4000" dirty="0" smtClean="0">
                <a:ln w="2857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7030A0"/>
                </a:solidFill>
                <a:latin typeface="Arial Black" panose="020B0A04020102020204" pitchFamily="34" charset="0"/>
              </a:rPr>
              <a:t>Think about you what you can honestly accomplish and then push your self a little higher when setting you goal.  Believe in yourself, I believe in you!</a:t>
            </a:r>
            <a:endParaRPr lang="en-US" sz="4000" dirty="0">
              <a:ln w="28575">
                <a:solidFill>
                  <a:schemeClr val="bg1">
                    <a:lumMod val="95000"/>
                  </a:schemeClr>
                </a:solidFill>
              </a:ln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861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5882"/>
            <a:ext cx="12192000" cy="7597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090"/>
            <a:ext cx="10515600" cy="1325563"/>
          </a:xfrm>
        </p:spPr>
        <p:txBody>
          <a:bodyPr/>
          <a:lstStyle/>
          <a:p>
            <a:r>
              <a:rPr lang="en-US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oak Std" panose="04050907060602020202" pitchFamily="82" charset="0"/>
              </a:rPr>
              <a:t>Please Do Now</a:t>
            </a:r>
            <a:endParaRPr lang="en-US" u="sng" dirty="0">
              <a:solidFill>
                <a:schemeClr val="accent1">
                  <a:lumMod val="20000"/>
                  <a:lumOff val="80000"/>
                </a:schemeClr>
              </a:solidFill>
              <a:latin typeface="Blackoak Std" panose="04050907060602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8687"/>
            <a:ext cx="12192000" cy="5038276"/>
          </a:xfrm>
        </p:spPr>
        <p:txBody>
          <a:bodyPr>
            <a:normAutofit/>
          </a:bodyPr>
          <a:lstStyle/>
          <a:p>
            <a:r>
              <a:rPr lang="en-US" sz="40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1. Set your goal for the 2</a:t>
            </a:r>
            <a:r>
              <a:rPr lang="en-US" sz="4000" baseline="300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nd</a:t>
            </a:r>
            <a:r>
              <a:rPr lang="en-US" sz="40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6 week district test</a:t>
            </a:r>
          </a:p>
          <a:p>
            <a:r>
              <a:rPr lang="en-US" sz="40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2. Don’t count yourself short, you CAN do this, reach for the stars.</a:t>
            </a:r>
          </a:p>
          <a:p>
            <a:r>
              <a:rPr lang="en-US" sz="40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3. Think about an overall class goal for the 2</a:t>
            </a:r>
            <a:r>
              <a:rPr lang="en-US" sz="4000" baseline="300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nd</a:t>
            </a:r>
            <a:r>
              <a:rPr lang="en-US" sz="40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6 week test</a:t>
            </a:r>
            <a:endParaRPr lang="en-US" sz="40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058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264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3"/>
            <a:ext cx="10515600" cy="1325563"/>
          </a:xfrm>
        </p:spPr>
        <p:txBody>
          <a:bodyPr/>
          <a:lstStyle/>
          <a:p>
            <a:r>
              <a:rPr lang="en-US" u="sng" dirty="0" smtClean="0">
                <a:latin typeface="Blackoak Std" panose="04050907060602020202" pitchFamily="82" charset="0"/>
              </a:rPr>
              <a:t>7</a:t>
            </a:r>
            <a:r>
              <a:rPr lang="en-US" u="sng" baseline="30000" dirty="0" smtClean="0">
                <a:latin typeface="Blackoak Std" panose="04050907060602020202" pitchFamily="82" charset="0"/>
              </a:rPr>
              <a:t>th</a:t>
            </a:r>
            <a:r>
              <a:rPr lang="en-US" u="sng" dirty="0" smtClean="0">
                <a:latin typeface="Blackoak Std" panose="04050907060602020202" pitchFamily="82" charset="0"/>
              </a:rPr>
              <a:t> Grade TEKS</a:t>
            </a:r>
            <a:endParaRPr lang="en-US" u="sng" dirty="0">
              <a:latin typeface="Blackoak Std" panose="04050907060602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6160"/>
            <a:ext cx="12192000" cy="614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7.9A: analyze the characteristics of objects in our solar system that allow life to exist such as the proximity of the sun, presence of water, and composition of the atmosphere.</a:t>
            </a:r>
          </a:p>
          <a:p>
            <a:pPr marL="0" indent="0">
              <a:buNone/>
            </a:pPr>
            <a:r>
              <a:rPr lang="en-US" sz="36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7.8A: Predict and descry e how different types of catastrophic events impact ecosystems such as floods, </a:t>
            </a:r>
            <a:r>
              <a:rPr lang="en-US" sz="360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hurrianes</a:t>
            </a:r>
            <a:r>
              <a:rPr lang="en-US" sz="36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, or tornadoes</a:t>
            </a:r>
          </a:p>
          <a:p>
            <a:pPr marL="0" indent="0">
              <a:buNone/>
            </a:pPr>
            <a:r>
              <a:rPr lang="en-US" sz="36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7.8B: analyze the effects of weathering, erosion, and deposition on the environment in ecoregions of Texas</a:t>
            </a:r>
          </a:p>
          <a:p>
            <a:pPr marL="0" indent="0">
              <a:buNone/>
            </a:pPr>
            <a:r>
              <a:rPr lang="en-US" sz="36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7.8C: Model the effects of human activity on groundwater and surface water in a watershed.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238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908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325563"/>
          </a:xfrm>
        </p:spPr>
        <p:txBody>
          <a:bodyPr/>
          <a:lstStyle/>
          <a:p>
            <a:pPr algn="ctr"/>
            <a:r>
              <a:rPr lang="en-US" u="sng" dirty="0" smtClean="0">
                <a:latin typeface="Blackoak Std" panose="04050907060602020202" pitchFamily="82" charset="0"/>
              </a:rPr>
              <a:t>7</a:t>
            </a:r>
            <a:r>
              <a:rPr lang="en-US" u="sng" baseline="30000" dirty="0" smtClean="0">
                <a:latin typeface="Blackoak Std" panose="04050907060602020202" pitchFamily="82" charset="0"/>
              </a:rPr>
              <a:t>th</a:t>
            </a:r>
            <a:r>
              <a:rPr lang="en-US" u="sng" dirty="0" smtClean="0">
                <a:latin typeface="Blackoak Std" panose="04050907060602020202" pitchFamily="82" charset="0"/>
              </a:rPr>
              <a:t> Grade Lo</a:t>
            </a:r>
            <a:endParaRPr lang="en-US" u="sng" dirty="0">
              <a:latin typeface="Blackoak Std" panose="04050907060602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1076960"/>
            <a:ext cx="11958320" cy="5577840"/>
          </a:xfrm>
        </p:spPr>
        <p:txBody>
          <a:bodyPr>
            <a:normAutofit/>
          </a:bodyPr>
          <a:lstStyle/>
          <a:p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LO: We will apply knowledge learned over ecoregions of Texas and space to complete a 6-week district test review</a:t>
            </a:r>
          </a:p>
          <a:p>
            <a:pPr marL="0" indent="0">
              <a:buNone/>
            </a:pPr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TEK:7.9A: analyze the characteristics of objects in our solar system that allow life to exist such as the proximity of the sun, presence of water, and </a:t>
            </a:r>
            <a:r>
              <a:rPr lang="en-US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compostion</a:t>
            </a:r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of the atmosphere.</a:t>
            </a:r>
          </a:p>
          <a:p>
            <a:pPr marL="0" indent="0">
              <a:buNone/>
            </a:pPr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7.8A: Predict and descry e how different types of catastrophic events impact ecosystems such as floods, </a:t>
            </a:r>
            <a:r>
              <a:rPr lang="en-US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hurrianes</a:t>
            </a:r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, or tornadoes</a:t>
            </a:r>
          </a:p>
          <a:p>
            <a:pPr marL="0" indent="0">
              <a:buNone/>
            </a:pPr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7.8B: analyze the effects of weathering, erosion, and deposition on the environment in ecoregions of Texas</a:t>
            </a:r>
          </a:p>
          <a:p>
            <a:pPr marL="0" indent="0">
              <a:buNone/>
            </a:pPr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7.8C: Model the effects of human activity on groundwater and surface water in a watershed.</a:t>
            </a:r>
            <a:endParaRPr lang="en-US" dirty="0" smtClean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417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119"/>
            <a:ext cx="12192000" cy="7970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785"/>
            <a:ext cx="10515600" cy="1325563"/>
          </a:xfrm>
        </p:spPr>
        <p:txBody>
          <a:bodyPr/>
          <a:lstStyle/>
          <a:p>
            <a:pPr algn="ctr"/>
            <a:r>
              <a:rPr lang="en-US" u="sng" dirty="0" smtClean="0">
                <a:latin typeface="Blackoak Std" panose="04050907060602020202" pitchFamily="82" charset="0"/>
              </a:rPr>
              <a:t>7</a:t>
            </a:r>
            <a:r>
              <a:rPr lang="en-US" u="sng" baseline="30000" dirty="0" smtClean="0">
                <a:latin typeface="Blackoak Std" panose="04050907060602020202" pitchFamily="82" charset="0"/>
              </a:rPr>
              <a:t>th</a:t>
            </a:r>
            <a:r>
              <a:rPr lang="en-US" u="sng" dirty="0" smtClean="0">
                <a:latin typeface="Blackoak Std" panose="04050907060602020202" pitchFamily="82" charset="0"/>
              </a:rPr>
              <a:t> Grade DOL</a:t>
            </a:r>
            <a:endParaRPr lang="en-US" u="sng" dirty="0">
              <a:latin typeface="Blackoak Std" panose="04050907060602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995680"/>
            <a:ext cx="11968480" cy="5181283"/>
          </a:xfrm>
        </p:spPr>
        <p:txBody>
          <a:bodyPr/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DOL: I will complete an exit slip that will describe 1 thing I will rock at on this test and 1 thing I will study extra hard on tonight when I study for the test.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17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990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560" y="0"/>
            <a:ext cx="10515600" cy="1325563"/>
          </a:xfrm>
        </p:spPr>
        <p:txBody>
          <a:bodyPr/>
          <a:lstStyle/>
          <a:p>
            <a:r>
              <a:rPr lang="en-US" u="sng" dirty="0" smtClean="0">
                <a:latin typeface="Blackoak Std" panose="04050907060602020202" pitchFamily="82" charset="0"/>
              </a:rPr>
              <a:t>6</a:t>
            </a:r>
            <a:r>
              <a:rPr lang="en-US" u="sng" baseline="30000" dirty="0" smtClean="0">
                <a:latin typeface="Blackoak Std" panose="04050907060602020202" pitchFamily="82" charset="0"/>
              </a:rPr>
              <a:t>th</a:t>
            </a:r>
            <a:r>
              <a:rPr lang="en-US" u="sng" dirty="0" smtClean="0">
                <a:latin typeface="Blackoak Std" panose="04050907060602020202" pitchFamily="82" charset="0"/>
              </a:rPr>
              <a:t> Grade TEK</a:t>
            </a:r>
            <a:endParaRPr lang="en-US" u="sng" dirty="0">
              <a:latin typeface="Blackoak Std" panose="04050907060602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4560"/>
            <a:ext cx="12192000" cy="5283200"/>
          </a:xfrm>
        </p:spPr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6.9C: demonstrate energy transformations such as energy in a flashlight changes from chemical energy to electrical energy to light energy.</a:t>
            </a:r>
          </a:p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6.8: Force, motion, and energy.  The student knows fore ad motion are related to potential and kinetic energy.</a:t>
            </a:r>
          </a:p>
          <a:p>
            <a:pPr lvl="1"/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A: compare and contrast potential and kinetic energy</a:t>
            </a:r>
          </a:p>
          <a:p>
            <a:pPr lvl="1"/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B: identify and describe the changes in position, directions, and speed of an object when acted upon by unbalanced forces.</a:t>
            </a:r>
          </a:p>
          <a:p>
            <a:pPr lvl="1"/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C: Calculate average speed using distance and time measurements</a:t>
            </a:r>
          </a:p>
          <a:p>
            <a:pPr lvl="1"/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D: measure and graph changes in motion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575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5882"/>
            <a:ext cx="12192000" cy="7597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u="sng" dirty="0" smtClean="0">
                <a:latin typeface="Blackoak Std" panose="04050907060602020202" pitchFamily="82" charset="0"/>
              </a:rPr>
              <a:t>6</a:t>
            </a:r>
            <a:r>
              <a:rPr lang="en-US" u="sng" baseline="30000" dirty="0" smtClean="0">
                <a:latin typeface="Blackoak Std" panose="04050907060602020202" pitchFamily="82" charset="0"/>
              </a:rPr>
              <a:t>th</a:t>
            </a:r>
            <a:r>
              <a:rPr lang="en-US" u="sng" dirty="0" smtClean="0">
                <a:latin typeface="Blackoak Std" panose="04050907060602020202" pitchFamily="82" charset="0"/>
              </a:rPr>
              <a:t> Grade LO</a:t>
            </a:r>
            <a:endParaRPr lang="en-US" u="sng" dirty="0">
              <a:latin typeface="Blackoak Std" panose="04050907060602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12192000" cy="5262563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LO: We will apply knowledge learned over energy transformations and speed to complete a 6-week district test review</a:t>
            </a:r>
          </a:p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6.9C: demonstrate energy transformations such as energy in a flashlight changes from chemical energy to electrical energy to light energy.</a:t>
            </a:r>
          </a:p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6.8: Force, motion, and energy.  The student knows fore ad motion are related to potential and kinetic energy.</a:t>
            </a:r>
          </a:p>
          <a:p>
            <a:pPr lvl="1"/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A: compare and contrast potential and kinetic energy</a:t>
            </a:r>
          </a:p>
          <a:p>
            <a:pPr lvl="1"/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B: identify and describe the changes in position, directions, and speed of an object when acted upon by unbalanced forces.</a:t>
            </a:r>
          </a:p>
          <a:p>
            <a:pPr lvl="1"/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C: Calculate average speed using distance and time measurements</a:t>
            </a:r>
          </a:p>
          <a:p>
            <a:pPr lvl="1"/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D: measure and graph changes in motion</a:t>
            </a:r>
          </a:p>
          <a:p>
            <a:endParaRPr lang="en-US" sz="4000" dirty="0" smtClean="0">
              <a:latin typeface="Arial Black" panose="020B0A040201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61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5882"/>
            <a:ext cx="12192000" cy="7597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u="sng" dirty="0" smtClean="0">
                <a:latin typeface="Blackoak Std" panose="04050907060602020202" pitchFamily="82" charset="0"/>
              </a:rPr>
              <a:t>6</a:t>
            </a:r>
            <a:r>
              <a:rPr lang="en-US" u="sng" baseline="30000" dirty="0" smtClean="0">
                <a:latin typeface="Blackoak Std" panose="04050907060602020202" pitchFamily="82" charset="0"/>
              </a:rPr>
              <a:t>th</a:t>
            </a:r>
            <a:r>
              <a:rPr lang="en-US" u="sng" dirty="0" smtClean="0">
                <a:latin typeface="Blackoak Std" panose="04050907060602020202" pitchFamily="82" charset="0"/>
              </a:rPr>
              <a:t> Grade DOL</a:t>
            </a:r>
            <a:endParaRPr lang="en-US" u="sng" dirty="0">
              <a:latin typeface="Blackoak Std" panose="04050907060602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" y="843280"/>
            <a:ext cx="12029440" cy="5333683"/>
          </a:xfrm>
        </p:spPr>
        <p:txBody>
          <a:bodyPr/>
          <a:lstStyle/>
          <a:p>
            <a:r>
              <a:rPr lang="en-US" sz="4000" dirty="0" smtClean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DOL: I will complete an exit slip that will describe 1 thing I will rock at on this test and 1 thing I will study extra hard on tonight when I study for the test.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636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5882"/>
            <a:ext cx="12192000" cy="7597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09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Blackoak Std" panose="04050907060602020202" pitchFamily="82" charset="0"/>
              </a:rPr>
              <a:t>6</a:t>
            </a:r>
            <a:r>
              <a:rPr lang="en-US" sz="3600" baseline="30000" dirty="0" smtClean="0">
                <a:latin typeface="Blackoak Std" panose="04050907060602020202" pitchFamily="82" charset="0"/>
              </a:rPr>
              <a:t>th</a:t>
            </a:r>
            <a:r>
              <a:rPr lang="en-US" sz="3600" dirty="0" smtClean="0">
                <a:latin typeface="Blackoak Std" panose="04050907060602020202" pitchFamily="82" charset="0"/>
              </a:rPr>
              <a:t> / 7</a:t>
            </a:r>
            <a:r>
              <a:rPr lang="en-US" sz="3600" baseline="30000" dirty="0" smtClean="0">
                <a:latin typeface="Blackoak Std" panose="04050907060602020202" pitchFamily="82" charset="0"/>
              </a:rPr>
              <a:t>th</a:t>
            </a:r>
            <a:r>
              <a:rPr lang="en-US" sz="3600" dirty="0" smtClean="0">
                <a:latin typeface="Blackoak Std" panose="04050907060602020202" pitchFamily="82" charset="0"/>
              </a:rPr>
              <a:t> Grade District Test Review</a:t>
            </a:r>
            <a:endParaRPr lang="en-US" sz="3600" dirty="0">
              <a:latin typeface="Blackoak Std" panose="04050907060602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9520"/>
            <a:ext cx="12192000" cy="4937443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 Black" panose="020B0A04020102020204" pitchFamily="34" charset="0"/>
              </a:rPr>
              <a:t>Students complete handout review on own</a:t>
            </a:r>
          </a:p>
          <a:p>
            <a:pPr algn="ctr"/>
            <a:r>
              <a:rPr lang="en-US" sz="4400" dirty="0" smtClean="0">
                <a:latin typeface="Arial Black" panose="020B0A04020102020204" pitchFamily="34" charset="0"/>
              </a:rPr>
              <a:t>Students come together as a class and follows teacher directions to play the review game</a:t>
            </a:r>
            <a:endParaRPr lang="en-US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452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629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Blackoak Std</vt:lpstr>
      <vt:lpstr>Calibri</vt:lpstr>
      <vt:lpstr>Calibri Light</vt:lpstr>
      <vt:lpstr>Office Theme</vt:lpstr>
      <vt:lpstr>November 1, 2016</vt:lpstr>
      <vt:lpstr>Please Do Now</vt:lpstr>
      <vt:lpstr>7th Grade TEKS</vt:lpstr>
      <vt:lpstr>7th Grade Lo</vt:lpstr>
      <vt:lpstr>7th Grade DOL</vt:lpstr>
      <vt:lpstr>6th Grade TEK</vt:lpstr>
      <vt:lpstr>6th Grade LO</vt:lpstr>
      <vt:lpstr>6th Grade DOL</vt:lpstr>
      <vt:lpstr>6th / 7th Grade District Test Review</vt:lpstr>
    </vt:vector>
  </TitlesOfParts>
  <Company>Dallas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November 1, 2016</dc:title>
  <dc:creator>Pease, Katherine J</dc:creator>
  <cp:lastModifiedBy>Pease, Katherine J</cp:lastModifiedBy>
  <cp:revision>5</cp:revision>
  <dcterms:created xsi:type="dcterms:W3CDTF">2016-11-01T12:59:20Z</dcterms:created>
  <dcterms:modified xsi:type="dcterms:W3CDTF">2016-11-01T13:33:00Z</dcterms:modified>
</cp:coreProperties>
</file>