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BF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4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E36A53-5E10-4AB6-AF09-D8422C3E8FC6}"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649E5-8CD6-4AF8-8F96-BE1823563150}" type="slidenum">
              <a:rPr lang="en-US" smtClean="0"/>
              <a:t>‹#›</a:t>
            </a:fld>
            <a:endParaRPr lang="en-US"/>
          </a:p>
        </p:txBody>
      </p:sp>
    </p:spTree>
    <p:extLst>
      <p:ext uri="{BB962C8B-B14F-4D97-AF65-F5344CB8AC3E}">
        <p14:creationId xmlns:p14="http://schemas.microsoft.com/office/powerpoint/2010/main" val="352530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E36A53-5E10-4AB6-AF09-D8422C3E8FC6}"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649E5-8CD6-4AF8-8F96-BE1823563150}" type="slidenum">
              <a:rPr lang="en-US" smtClean="0"/>
              <a:t>‹#›</a:t>
            </a:fld>
            <a:endParaRPr lang="en-US"/>
          </a:p>
        </p:txBody>
      </p:sp>
    </p:spTree>
    <p:extLst>
      <p:ext uri="{BB962C8B-B14F-4D97-AF65-F5344CB8AC3E}">
        <p14:creationId xmlns:p14="http://schemas.microsoft.com/office/powerpoint/2010/main" val="94916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E36A53-5E10-4AB6-AF09-D8422C3E8FC6}"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649E5-8CD6-4AF8-8F96-BE1823563150}" type="slidenum">
              <a:rPr lang="en-US" smtClean="0"/>
              <a:t>‹#›</a:t>
            </a:fld>
            <a:endParaRPr lang="en-US"/>
          </a:p>
        </p:txBody>
      </p:sp>
    </p:spTree>
    <p:extLst>
      <p:ext uri="{BB962C8B-B14F-4D97-AF65-F5344CB8AC3E}">
        <p14:creationId xmlns:p14="http://schemas.microsoft.com/office/powerpoint/2010/main" val="343359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E36A53-5E10-4AB6-AF09-D8422C3E8FC6}"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649E5-8CD6-4AF8-8F96-BE1823563150}" type="slidenum">
              <a:rPr lang="en-US" smtClean="0"/>
              <a:t>‹#›</a:t>
            </a:fld>
            <a:endParaRPr lang="en-US"/>
          </a:p>
        </p:txBody>
      </p:sp>
    </p:spTree>
    <p:extLst>
      <p:ext uri="{BB962C8B-B14F-4D97-AF65-F5344CB8AC3E}">
        <p14:creationId xmlns:p14="http://schemas.microsoft.com/office/powerpoint/2010/main" val="3220161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E36A53-5E10-4AB6-AF09-D8422C3E8FC6}"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649E5-8CD6-4AF8-8F96-BE1823563150}" type="slidenum">
              <a:rPr lang="en-US" smtClean="0"/>
              <a:t>‹#›</a:t>
            </a:fld>
            <a:endParaRPr lang="en-US"/>
          </a:p>
        </p:txBody>
      </p:sp>
    </p:spTree>
    <p:extLst>
      <p:ext uri="{BB962C8B-B14F-4D97-AF65-F5344CB8AC3E}">
        <p14:creationId xmlns:p14="http://schemas.microsoft.com/office/powerpoint/2010/main" val="2468637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E36A53-5E10-4AB6-AF09-D8422C3E8FC6}"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649E5-8CD6-4AF8-8F96-BE1823563150}" type="slidenum">
              <a:rPr lang="en-US" smtClean="0"/>
              <a:t>‹#›</a:t>
            </a:fld>
            <a:endParaRPr lang="en-US"/>
          </a:p>
        </p:txBody>
      </p:sp>
    </p:spTree>
    <p:extLst>
      <p:ext uri="{BB962C8B-B14F-4D97-AF65-F5344CB8AC3E}">
        <p14:creationId xmlns:p14="http://schemas.microsoft.com/office/powerpoint/2010/main" val="388046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E36A53-5E10-4AB6-AF09-D8422C3E8FC6}"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649E5-8CD6-4AF8-8F96-BE1823563150}" type="slidenum">
              <a:rPr lang="en-US" smtClean="0"/>
              <a:t>‹#›</a:t>
            </a:fld>
            <a:endParaRPr lang="en-US"/>
          </a:p>
        </p:txBody>
      </p:sp>
    </p:spTree>
    <p:extLst>
      <p:ext uri="{BB962C8B-B14F-4D97-AF65-F5344CB8AC3E}">
        <p14:creationId xmlns:p14="http://schemas.microsoft.com/office/powerpoint/2010/main" val="85257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E36A53-5E10-4AB6-AF09-D8422C3E8FC6}"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3649E5-8CD6-4AF8-8F96-BE1823563150}" type="slidenum">
              <a:rPr lang="en-US" smtClean="0"/>
              <a:t>‹#›</a:t>
            </a:fld>
            <a:endParaRPr lang="en-US"/>
          </a:p>
        </p:txBody>
      </p:sp>
    </p:spTree>
    <p:extLst>
      <p:ext uri="{BB962C8B-B14F-4D97-AF65-F5344CB8AC3E}">
        <p14:creationId xmlns:p14="http://schemas.microsoft.com/office/powerpoint/2010/main" val="224574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E36A53-5E10-4AB6-AF09-D8422C3E8FC6}"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3649E5-8CD6-4AF8-8F96-BE1823563150}" type="slidenum">
              <a:rPr lang="en-US" smtClean="0"/>
              <a:t>‹#›</a:t>
            </a:fld>
            <a:endParaRPr lang="en-US"/>
          </a:p>
        </p:txBody>
      </p:sp>
    </p:spTree>
    <p:extLst>
      <p:ext uri="{BB962C8B-B14F-4D97-AF65-F5344CB8AC3E}">
        <p14:creationId xmlns:p14="http://schemas.microsoft.com/office/powerpoint/2010/main" val="281152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E36A53-5E10-4AB6-AF09-D8422C3E8FC6}"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649E5-8CD6-4AF8-8F96-BE1823563150}" type="slidenum">
              <a:rPr lang="en-US" smtClean="0"/>
              <a:t>‹#›</a:t>
            </a:fld>
            <a:endParaRPr lang="en-US"/>
          </a:p>
        </p:txBody>
      </p:sp>
    </p:spTree>
    <p:extLst>
      <p:ext uri="{BB962C8B-B14F-4D97-AF65-F5344CB8AC3E}">
        <p14:creationId xmlns:p14="http://schemas.microsoft.com/office/powerpoint/2010/main" val="58508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E36A53-5E10-4AB6-AF09-D8422C3E8FC6}"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649E5-8CD6-4AF8-8F96-BE1823563150}" type="slidenum">
              <a:rPr lang="en-US" smtClean="0"/>
              <a:t>‹#›</a:t>
            </a:fld>
            <a:endParaRPr lang="en-US"/>
          </a:p>
        </p:txBody>
      </p:sp>
    </p:spTree>
    <p:extLst>
      <p:ext uri="{BB962C8B-B14F-4D97-AF65-F5344CB8AC3E}">
        <p14:creationId xmlns:p14="http://schemas.microsoft.com/office/powerpoint/2010/main" val="346621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36A53-5E10-4AB6-AF09-D8422C3E8FC6}" type="datetimeFigureOut">
              <a:rPr lang="en-US" smtClean="0"/>
              <a:t>11/29/2016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649E5-8CD6-4AF8-8F96-BE1823563150}" type="slidenum">
              <a:rPr lang="en-US" smtClean="0"/>
              <a:t>‹#›</a:t>
            </a:fld>
            <a:endParaRPr lang="en-US"/>
          </a:p>
        </p:txBody>
      </p:sp>
    </p:spTree>
    <p:extLst>
      <p:ext uri="{BB962C8B-B14F-4D97-AF65-F5344CB8AC3E}">
        <p14:creationId xmlns:p14="http://schemas.microsoft.com/office/powerpoint/2010/main" val="2653928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0"/>
            <a:ext cx="13742126" cy="6857999"/>
          </a:xfrm>
          <a:prstGeom prst="rect">
            <a:avLst/>
          </a:prstGeom>
        </p:spPr>
      </p:pic>
      <p:sp>
        <p:nvSpPr>
          <p:cNvPr id="6" name="Rectangle 5"/>
          <p:cNvSpPr/>
          <p:nvPr/>
        </p:nvSpPr>
        <p:spPr>
          <a:xfrm rot="21121561">
            <a:off x="444137" y="404949"/>
            <a:ext cx="9535886" cy="6061165"/>
          </a:xfrm>
          <a:prstGeom prst="rect">
            <a:avLst/>
          </a:prstGeom>
          <a:solidFill>
            <a:srgbClr val="1F4E79">
              <a:alpha val="6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rot="21240951">
            <a:off x="679928" y="685221"/>
            <a:ext cx="9548950" cy="4245428"/>
          </a:xfrm>
        </p:spPr>
        <p:txBody>
          <a:bodyPr>
            <a:noAutofit/>
          </a:bodyPr>
          <a:lstStyle/>
          <a:p>
            <a:pPr marL="457200" indent="-457200" algn="l">
              <a:buAutoNum type="arabicPeriod"/>
            </a:pPr>
            <a:r>
              <a:rPr lang="en-US" sz="4800" dirty="0" smtClean="0">
                <a:latin typeface="Arial Black" panose="020B0A04020102020204" pitchFamily="34" charset="0"/>
              </a:rPr>
              <a:t> </a:t>
            </a:r>
            <a:r>
              <a:rPr lang="en-US" sz="4800" dirty="0" smtClean="0">
                <a:ln>
                  <a:solidFill>
                    <a:schemeClr val="bg1"/>
                  </a:solidFill>
                </a:ln>
                <a:latin typeface="Arial Black" panose="020B0A04020102020204" pitchFamily="34" charset="0"/>
              </a:rPr>
              <a:t>Sharpen Pencil</a:t>
            </a:r>
          </a:p>
          <a:p>
            <a:pPr marL="457200" indent="-457200" algn="l">
              <a:buAutoNum type="arabicPeriod"/>
            </a:pPr>
            <a:r>
              <a:rPr lang="en-US" sz="4800" dirty="0" smtClean="0">
                <a:ln>
                  <a:solidFill>
                    <a:schemeClr val="bg1"/>
                  </a:solidFill>
                </a:ln>
                <a:latin typeface="Arial Black" panose="020B0A04020102020204" pitchFamily="34" charset="0"/>
              </a:rPr>
              <a:t> Collect STAAR TUTORITAL 7.10B SUCCESSION (7</a:t>
            </a:r>
            <a:r>
              <a:rPr lang="en-US" sz="4800" baseline="30000" dirty="0" smtClean="0">
                <a:ln>
                  <a:solidFill>
                    <a:schemeClr val="bg1"/>
                  </a:solidFill>
                </a:ln>
                <a:latin typeface="Arial Black" panose="020B0A04020102020204" pitchFamily="34" charset="0"/>
              </a:rPr>
              <a:t>th</a:t>
            </a:r>
            <a:r>
              <a:rPr lang="en-US" sz="4800" dirty="0" smtClean="0">
                <a:ln>
                  <a:solidFill>
                    <a:schemeClr val="bg1"/>
                  </a:solidFill>
                </a:ln>
                <a:latin typeface="Arial Black" panose="020B0A04020102020204" pitchFamily="34" charset="0"/>
              </a:rPr>
              <a:t> Grade)</a:t>
            </a:r>
          </a:p>
          <a:p>
            <a:pPr algn="l"/>
            <a:r>
              <a:rPr lang="en-US" sz="4800" dirty="0" smtClean="0">
                <a:ln>
                  <a:solidFill>
                    <a:schemeClr val="bg1"/>
                  </a:solidFill>
                </a:ln>
                <a:latin typeface="Arial Black" panose="020B0A04020102020204" pitchFamily="34" charset="0"/>
              </a:rPr>
              <a:t>  Collect PDN from Basket (6</a:t>
            </a:r>
            <a:r>
              <a:rPr lang="en-US" sz="4800" baseline="30000" dirty="0" smtClean="0">
                <a:ln>
                  <a:solidFill>
                    <a:schemeClr val="bg1"/>
                  </a:solidFill>
                </a:ln>
                <a:latin typeface="Arial Black" panose="020B0A04020102020204" pitchFamily="34" charset="0"/>
              </a:rPr>
              <a:t>th</a:t>
            </a:r>
            <a:r>
              <a:rPr lang="en-US" sz="4800" dirty="0" smtClean="0">
                <a:ln>
                  <a:solidFill>
                    <a:schemeClr val="bg1"/>
                  </a:solidFill>
                </a:ln>
                <a:latin typeface="Arial Black" panose="020B0A04020102020204" pitchFamily="34" charset="0"/>
              </a:rPr>
              <a:t> Grade)</a:t>
            </a:r>
          </a:p>
          <a:p>
            <a:pPr algn="l"/>
            <a:r>
              <a:rPr lang="en-US" sz="4800" dirty="0" smtClean="0">
                <a:ln>
                  <a:solidFill>
                    <a:schemeClr val="bg1"/>
                  </a:solidFill>
                </a:ln>
                <a:latin typeface="Arial Black" panose="020B0A04020102020204" pitchFamily="34" charset="0"/>
              </a:rPr>
              <a:t>3. Read information to answer questions on own</a:t>
            </a:r>
            <a:endParaRPr lang="en-US" sz="4800" dirty="0">
              <a:ln>
                <a:solidFill>
                  <a:schemeClr val="bg1"/>
                </a:solidFill>
              </a:ln>
              <a:latin typeface="Arial Black" panose="020B0A04020102020204" pitchFamily="34" charset="0"/>
            </a:endParaRPr>
          </a:p>
        </p:txBody>
      </p:sp>
      <p:sp>
        <p:nvSpPr>
          <p:cNvPr id="5" name="Rectangle 4"/>
          <p:cNvSpPr/>
          <p:nvPr/>
        </p:nvSpPr>
        <p:spPr>
          <a:xfrm>
            <a:off x="200830" y="13064"/>
            <a:ext cx="5807552"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November 30, 2016</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54998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0"/>
            <a:ext cx="13742126" cy="6857999"/>
          </a:xfrm>
          <a:prstGeom prst="rect">
            <a:avLst/>
          </a:prstGeom>
        </p:spPr>
      </p:pic>
      <p:sp>
        <p:nvSpPr>
          <p:cNvPr id="6" name="Rectangle 5"/>
          <p:cNvSpPr/>
          <p:nvPr/>
        </p:nvSpPr>
        <p:spPr>
          <a:xfrm>
            <a:off x="1099458" y="999308"/>
            <a:ext cx="10829108" cy="4859382"/>
          </a:xfrm>
          <a:prstGeom prst="rect">
            <a:avLst/>
          </a:prstGeom>
          <a:solidFill>
            <a:srgbClr val="1F4E79">
              <a:alpha val="6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99458" y="1144589"/>
            <a:ext cx="10779034" cy="5032374"/>
          </a:xfrm>
        </p:spPr>
        <p:txBody>
          <a:bodyPr>
            <a:normAutofit/>
          </a:bodyPr>
          <a:lstStyle/>
          <a:p>
            <a:r>
              <a:rPr lang="en-US" sz="6600" dirty="0">
                <a:ln>
                  <a:solidFill>
                    <a:schemeClr val="bg1"/>
                  </a:solidFill>
                </a:ln>
                <a:latin typeface="Aharoni" panose="02010803020104030203" pitchFamily="2" charset="-79"/>
                <a:cs typeface="Aharoni" panose="02010803020104030203" pitchFamily="2" charset="-79"/>
              </a:rPr>
              <a:t>7.10C Observe, record, and describe the role of ecological succession such as in a microhabitat of a garden with weeds.</a:t>
            </a:r>
          </a:p>
          <a:p>
            <a:endParaRPr lang="en-US" dirty="0"/>
          </a:p>
        </p:txBody>
      </p:sp>
      <p:sp>
        <p:nvSpPr>
          <p:cNvPr id="5" name="Rectangle 4"/>
          <p:cNvSpPr/>
          <p:nvPr/>
        </p:nvSpPr>
        <p:spPr>
          <a:xfrm>
            <a:off x="2965268" y="128926"/>
            <a:ext cx="7346748" cy="1015663"/>
          </a:xfrm>
          <a:prstGeom prst="rect">
            <a:avLst/>
          </a:prstGeom>
        </p:spPr>
        <p:txBody>
          <a:bodyPr wrap="square">
            <a:spAutoFit/>
          </a:bodyPr>
          <a:lstStyle/>
          <a:p>
            <a:pPr algn="ct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7</a:t>
            </a:r>
            <a:r>
              <a:rPr lang="en-US" sz="6000" b="1" baseline="3000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Grade TEK</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50986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0"/>
            <a:ext cx="13742126" cy="6857999"/>
          </a:xfrm>
          <a:prstGeom prst="rect">
            <a:avLst/>
          </a:prstGeom>
        </p:spPr>
      </p:pic>
      <p:sp>
        <p:nvSpPr>
          <p:cNvPr id="6" name="Rectangle 5"/>
          <p:cNvSpPr/>
          <p:nvPr/>
        </p:nvSpPr>
        <p:spPr>
          <a:xfrm>
            <a:off x="444137" y="1045030"/>
            <a:ext cx="12344400" cy="5003073"/>
          </a:xfrm>
          <a:prstGeom prst="rect">
            <a:avLst/>
          </a:prstGeom>
          <a:solidFill>
            <a:srgbClr val="1F4E79">
              <a:alpha val="6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4765" y="1045029"/>
            <a:ext cx="12605657" cy="5131934"/>
          </a:xfrm>
        </p:spPr>
        <p:txBody>
          <a:bodyPr>
            <a:noAutofit/>
          </a:bodyPr>
          <a:lstStyle/>
          <a:p>
            <a:r>
              <a:rPr lang="en-US" sz="4400" dirty="0" smtClean="0">
                <a:ln>
                  <a:solidFill>
                    <a:schemeClr val="bg1"/>
                  </a:solidFill>
                </a:ln>
                <a:latin typeface="Arial Black" panose="020B0A04020102020204" pitchFamily="34" charset="0"/>
              </a:rPr>
              <a:t>We will investigate what ecological succession is and the steps an area goes through when experiencing it through a web quest.</a:t>
            </a:r>
          </a:p>
          <a:p>
            <a:r>
              <a:rPr lang="en-US" sz="4400" dirty="0">
                <a:ln>
                  <a:solidFill>
                    <a:schemeClr val="bg1"/>
                  </a:solidFill>
                </a:ln>
                <a:latin typeface="Arial Black" panose="020B0A04020102020204" pitchFamily="34" charset="0"/>
                <a:cs typeface="Aharoni" panose="02010803020104030203" pitchFamily="2" charset="-79"/>
              </a:rPr>
              <a:t>7.10C Observe, record, and describe the role of ecological succession such as in a microhabitat of a garden with weeds.</a:t>
            </a:r>
            <a:endParaRPr lang="en-US" sz="4400" dirty="0">
              <a:ln>
                <a:solidFill>
                  <a:schemeClr val="bg1"/>
                </a:solidFill>
              </a:ln>
              <a:latin typeface="Arial Black" panose="020B0A04020102020204" pitchFamily="34" charset="0"/>
              <a:cs typeface="Aharoni" panose="02010803020104030203" pitchFamily="2" charset="-79"/>
            </a:endParaRPr>
          </a:p>
        </p:txBody>
      </p:sp>
      <p:sp>
        <p:nvSpPr>
          <p:cNvPr id="5" name="Rectangle 4"/>
          <p:cNvSpPr/>
          <p:nvPr/>
        </p:nvSpPr>
        <p:spPr>
          <a:xfrm>
            <a:off x="3882672" y="180459"/>
            <a:ext cx="4139275" cy="1015663"/>
          </a:xfrm>
          <a:prstGeom prst="rect">
            <a:avLst/>
          </a:prstGeom>
        </p:spPr>
        <p:txBody>
          <a:bodyPr wrap="none">
            <a:spAutoFit/>
          </a:bodyPr>
          <a:lstStyle/>
          <a:p>
            <a:pPr algn="ctr"/>
            <a:r>
              <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7</a:t>
            </a:r>
            <a:r>
              <a:rPr lang="en-US" sz="60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t>
            </a:r>
            <a:r>
              <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Grade </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LO</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67172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0"/>
            <a:ext cx="13742126" cy="6857999"/>
          </a:xfrm>
          <a:prstGeom prst="rect">
            <a:avLst/>
          </a:prstGeom>
        </p:spPr>
      </p:pic>
      <p:sp>
        <p:nvSpPr>
          <p:cNvPr id="5" name="Rectangle 4"/>
          <p:cNvSpPr/>
          <p:nvPr/>
        </p:nvSpPr>
        <p:spPr>
          <a:xfrm>
            <a:off x="1358537" y="1040149"/>
            <a:ext cx="10646229" cy="4467497"/>
          </a:xfrm>
          <a:prstGeom prst="rect">
            <a:avLst/>
          </a:prstGeom>
          <a:solidFill>
            <a:srgbClr val="1F4E79">
              <a:alpha val="6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58537" y="1253330"/>
            <a:ext cx="10515600" cy="4351338"/>
          </a:xfrm>
        </p:spPr>
        <p:txBody>
          <a:bodyPr>
            <a:normAutofit/>
          </a:bodyPr>
          <a:lstStyle/>
          <a:p>
            <a:r>
              <a:rPr lang="en-US" sz="6000" dirty="0" smtClean="0">
                <a:ln>
                  <a:solidFill>
                    <a:schemeClr val="bg1"/>
                  </a:solidFill>
                </a:ln>
                <a:latin typeface="Arial Black" panose="020B0A04020102020204" pitchFamily="34" charset="0"/>
              </a:rPr>
              <a:t>I will complete 5 STAAR type written assessment questions over ecological succession.</a:t>
            </a:r>
            <a:endParaRPr lang="en-US" sz="6000" dirty="0">
              <a:ln>
                <a:solidFill>
                  <a:schemeClr val="bg1"/>
                </a:solidFill>
              </a:ln>
              <a:latin typeface="Arial Black" panose="020B0A04020102020204" pitchFamily="34" charset="0"/>
            </a:endParaRPr>
          </a:p>
        </p:txBody>
      </p:sp>
      <p:sp>
        <p:nvSpPr>
          <p:cNvPr id="6" name="Rectangle 5"/>
          <p:cNvSpPr/>
          <p:nvPr/>
        </p:nvSpPr>
        <p:spPr>
          <a:xfrm>
            <a:off x="3868183" y="12243"/>
            <a:ext cx="4638514" cy="1015663"/>
          </a:xfrm>
          <a:prstGeom prst="rect">
            <a:avLst/>
          </a:prstGeom>
        </p:spPr>
        <p:txBody>
          <a:bodyPr wrap="none">
            <a:spAutoFit/>
          </a:bodyPr>
          <a:lstStyle/>
          <a:p>
            <a:pPr algn="ctr"/>
            <a:r>
              <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7</a:t>
            </a:r>
            <a:r>
              <a:rPr lang="en-US" sz="60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t>
            </a:r>
            <a:r>
              <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Grade </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DOL</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75852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0"/>
            <a:ext cx="13742126" cy="6857999"/>
          </a:xfrm>
          <a:prstGeom prst="rect">
            <a:avLst/>
          </a:prstGeom>
        </p:spPr>
      </p:pic>
      <p:sp>
        <p:nvSpPr>
          <p:cNvPr id="6" name="Rectangle 5"/>
          <p:cNvSpPr/>
          <p:nvPr/>
        </p:nvSpPr>
        <p:spPr>
          <a:xfrm>
            <a:off x="1162595" y="1245851"/>
            <a:ext cx="10842172" cy="5024320"/>
          </a:xfrm>
          <a:prstGeom prst="rect">
            <a:avLst/>
          </a:prstGeom>
          <a:solidFill>
            <a:srgbClr val="1F4E79">
              <a:alpha val="6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54258" y="230188"/>
            <a:ext cx="9196107" cy="1015663"/>
          </a:xfrm>
          <a:prstGeom prst="rect">
            <a:avLst/>
          </a:prstGeom>
        </p:spPr>
        <p:txBody>
          <a:bodyPr wrap="none">
            <a:spAutoFit/>
          </a:bodyPr>
          <a:lstStyle/>
          <a:p>
            <a:pPr algn="ctr"/>
            <a:r>
              <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7</a:t>
            </a:r>
            <a:r>
              <a:rPr lang="en-US" sz="60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t>
            </a:r>
            <a:r>
              <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Grade </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Essential Question</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tangle 6"/>
          <p:cNvSpPr/>
          <p:nvPr/>
        </p:nvSpPr>
        <p:spPr>
          <a:xfrm>
            <a:off x="1502229" y="1144589"/>
            <a:ext cx="10371908" cy="5016758"/>
          </a:xfrm>
          <a:prstGeom prst="rect">
            <a:avLst/>
          </a:prstGeom>
        </p:spPr>
        <p:txBody>
          <a:bodyPr wrap="square">
            <a:spAutoFit/>
          </a:bodyPr>
          <a:lstStyle/>
          <a:p>
            <a:r>
              <a:rPr lang="en-US" sz="4000" dirty="0">
                <a:ln>
                  <a:solidFill>
                    <a:schemeClr val="bg1"/>
                  </a:solidFill>
                </a:ln>
                <a:latin typeface="Arial Black" panose="020B0A04020102020204" pitchFamily="34" charset="0"/>
                <a:cs typeface="Aharoni" panose="02010803020104030203" pitchFamily="2" charset="-79"/>
              </a:rPr>
              <a:t>When they get ready to build a new building they completely take out all the land cover in the area, leaving nothing but dirt to look at.  Why is it then if you came back to that exact spot a year later, you would see plant life again? What is this process called?</a:t>
            </a:r>
            <a:endParaRPr lang="en-US" sz="4000" dirty="0">
              <a:ln>
                <a:solidFill>
                  <a:schemeClr val="bg1"/>
                </a:solidFill>
              </a:ln>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4249461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0"/>
            <a:ext cx="13742126" cy="6857999"/>
          </a:xfrm>
          <a:prstGeom prst="rect">
            <a:avLst/>
          </a:prstGeom>
        </p:spPr>
      </p:pic>
      <p:sp>
        <p:nvSpPr>
          <p:cNvPr id="7" name="Rectangle 6"/>
          <p:cNvSpPr/>
          <p:nvPr/>
        </p:nvSpPr>
        <p:spPr>
          <a:xfrm>
            <a:off x="1162595" y="1245850"/>
            <a:ext cx="10842172" cy="5207201"/>
          </a:xfrm>
          <a:prstGeom prst="rect">
            <a:avLst/>
          </a:prstGeom>
          <a:solidFill>
            <a:srgbClr val="BF9000">
              <a:alpha val="5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39930" y="92213"/>
            <a:ext cx="6068008" cy="1292662"/>
          </a:xfrm>
          <a:prstGeom prst="rect">
            <a:avLst/>
          </a:prstGeom>
        </p:spPr>
        <p:txBody>
          <a:bodyPr wrap="none">
            <a:spAutoFit/>
          </a:bodyPr>
          <a:lstStyle/>
          <a:p>
            <a:pPr algn="ct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6</a:t>
            </a:r>
            <a:r>
              <a:rPr lang="en-US" sz="6000" b="1" baseline="3000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th</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 Grade TEK</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endParaRPr>
          </a:p>
          <a:p>
            <a:pPr algn="ct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Content Placeholder 2"/>
          <p:cNvSpPr>
            <a:spLocks noGrp="1"/>
          </p:cNvSpPr>
          <p:nvPr>
            <p:ph idx="1"/>
          </p:nvPr>
        </p:nvSpPr>
        <p:spPr>
          <a:xfrm>
            <a:off x="1162594" y="1245850"/>
            <a:ext cx="10842173" cy="5455395"/>
          </a:xfrm>
        </p:spPr>
        <p:txBody>
          <a:bodyPr>
            <a:normAutofit/>
          </a:bodyPr>
          <a:lstStyle/>
          <a:p>
            <a:r>
              <a:rPr lang="en-US" sz="4000" dirty="0">
                <a:ln>
                  <a:solidFill>
                    <a:schemeClr val="bg1"/>
                  </a:solidFill>
                </a:ln>
                <a:latin typeface="Arial Black" panose="020B0A04020102020204" pitchFamily="34" charset="0"/>
              </a:rPr>
              <a:t> </a:t>
            </a:r>
            <a:r>
              <a:rPr lang="en-US" sz="4000" dirty="0" smtClean="0">
                <a:ln>
                  <a:solidFill>
                    <a:schemeClr val="bg1"/>
                  </a:solidFill>
                </a:ln>
                <a:latin typeface="Arial Black" panose="020B0A04020102020204" pitchFamily="34" charset="0"/>
              </a:rPr>
              <a:t>6.10C identify </a:t>
            </a:r>
            <a:r>
              <a:rPr lang="en-US" sz="4000" dirty="0">
                <a:ln>
                  <a:solidFill>
                    <a:schemeClr val="bg1"/>
                  </a:solidFill>
                </a:ln>
                <a:latin typeface="Arial Black" panose="020B0A04020102020204" pitchFamily="34" charset="0"/>
              </a:rPr>
              <a:t>the major tectonic plates, including Eurasian, African, Indo-Australian, Pacific, North American, and South American; and</a:t>
            </a:r>
          </a:p>
          <a:p>
            <a:r>
              <a:rPr lang="en-US" sz="4000" dirty="0" smtClean="0">
                <a:ln>
                  <a:solidFill>
                    <a:schemeClr val="bg1"/>
                  </a:solidFill>
                </a:ln>
                <a:latin typeface="Arial Black" panose="020B0A04020102020204" pitchFamily="34" charset="0"/>
              </a:rPr>
              <a:t>6.10D describe </a:t>
            </a:r>
            <a:r>
              <a:rPr lang="en-US" sz="4000" dirty="0">
                <a:ln>
                  <a:solidFill>
                    <a:schemeClr val="bg1"/>
                  </a:solidFill>
                </a:ln>
                <a:latin typeface="Arial Black" panose="020B0A04020102020204" pitchFamily="34" charset="0"/>
              </a:rPr>
              <a:t>how plate tectonics causes major geological events such as ocean basins, earthquakes, volcanic eruptions, and mountain building</a:t>
            </a:r>
          </a:p>
          <a:p>
            <a:endParaRPr lang="en-US" dirty="0"/>
          </a:p>
        </p:txBody>
      </p:sp>
    </p:spTree>
    <p:extLst>
      <p:ext uri="{BB962C8B-B14F-4D97-AF65-F5344CB8AC3E}">
        <p14:creationId xmlns:p14="http://schemas.microsoft.com/office/powerpoint/2010/main" val="353629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0"/>
            <a:ext cx="13742126" cy="6857999"/>
          </a:xfrm>
          <a:prstGeom prst="rect">
            <a:avLst/>
          </a:prstGeom>
        </p:spPr>
      </p:pic>
      <p:sp>
        <p:nvSpPr>
          <p:cNvPr id="5" name="Rectangle 4"/>
          <p:cNvSpPr/>
          <p:nvPr/>
        </p:nvSpPr>
        <p:spPr>
          <a:xfrm>
            <a:off x="966651" y="1031967"/>
            <a:ext cx="11225349" cy="5319824"/>
          </a:xfrm>
          <a:prstGeom prst="rect">
            <a:avLst/>
          </a:prstGeom>
          <a:solidFill>
            <a:srgbClr val="BF9000">
              <a:alpha val="6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66651" y="1273515"/>
            <a:ext cx="11225349" cy="5078274"/>
          </a:xfrm>
        </p:spPr>
        <p:txBody>
          <a:bodyPr>
            <a:normAutofit fontScale="85000" lnSpcReduction="20000"/>
          </a:bodyPr>
          <a:lstStyle/>
          <a:p>
            <a:r>
              <a:rPr lang="en-US" sz="4000" dirty="0" smtClean="0">
                <a:ln>
                  <a:solidFill>
                    <a:schemeClr val="bg1"/>
                  </a:solidFill>
                </a:ln>
                <a:latin typeface="Arial Black" panose="020B0A04020102020204" pitchFamily="34" charset="0"/>
              </a:rPr>
              <a:t>We will determine what tectonic plates are and how their movement has shaped landforms on Earth through completion of a web quest.</a:t>
            </a:r>
          </a:p>
          <a:p>
            <a:r>
              <a:rPr lang="en-US" sz="4000" dirty="0">
                <a:ln>
                  <a:solidFill>
                    <a:schemeClr val="bg1"/>
                  </a:solidFill>
                </a:ln>
                <a:latin typeface="Arial Black" panose="020B0A04020102020204" pitchFamily="34" charset="0"/>
              </a:rPr>
              <a:t> 6.10C identify the major tectonic plates, including Eurasian, African, Indo-Australian, Pacific, North American, and South American; and</a:t>
            </a:r>
          </a:p>
          <a:p>
            <a:r>
              <a:rPr lang="en-US" sz="4000" dirty="0">
                <a:ln>
                  <a:solidFill>
                    <a:schemeClr val="bg1"/>
                  </a:solidFill>
                </a:ln>
                <a:latin typeface="Arial Black" panose="020B0A04020102020204" pitchFamily="34" charset="0"/>
              </a:rPr>
              <a:t>6.10D describe how plate tectonics causes major geological events such as ocean basins, earthquakes, volcanic eruptions, and mountain building</a:t>
            </a:r>
          </a:p>
          <a:p>
            <a:endParaRPr lang="en-US" dirty="0" smtClean="0"/>
          </a:p>
          <a:p>
            <a:endParaRPr lang="en-US" dirty="0"/>
          </a:p>
        </p:txBody>
      </p:sp>
      <p:sp>
        <p:nvSpPr>
          <p:cNvPr id="6" name="Rectangle 5"/>
          <p:cNvSpPr/>
          <p:nvPr/>
        </p:nvSpPr>
        <p:spPr>
          <a:xfrm>
            <a:off x="3368329" y="128926"/>
            <a:ext cx="5455341" cy="1015663"/>
          </a:xfrm>
          <a:prstGeom prst="rect">
            <a:avLst/>
          </a:prstGeom>
        </p:spPr>
        <p:txBody>
          <a:bodyPr wrap="none">
            <a:spAutoFit/>
          </a:bodyPr>
          <a:lstStyle/>
          <a:p>
            <a:pPr algn="ctr"/>
            <a:r>
              <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6</a:t>
            </a:r>
            <a:r>
              <a:rPr lang="en-US" sz="60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th</a:t>
            </a:r>
            <a:r>
              <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 Grade </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LO</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endParaRPr>
          </a:p>
        </p:txBody>
      </p:sp>
    </p:spTree>
    <p:extLst>
      <p:ext uri="{BB962C8B-B14F-4D97-AF65-F5344CB8AC3E}">
        <p14:creationId xmlns:p14="http://schemas.microsoft.com/office/powerpoint/2010/main" val="3587486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0"/>
            <a:ext cx="13742126" cy="6857999"/>
          </a:xfrm>
          <a:prstGeom prst="rect">
            <a:avLst/>
          </a:prstGeom>
        </p:spPr>
      </p:pic>
      <p:sp>
        <p:nvSpPr>
          <p:cNvPr id="5" name="Rectangle 4"/>
          <p:cNvSpPr/>
          <p:nvPr/>
        </p:nvSpPr>
        <p:spPr>
          <a:xfrm>
            <a:off x="1162595" y="1245851"/>
            <a:ext cx="10842172" cy="3234710"/>
          </a:xfrm>
          <a:prstGeom prst="rect">
            <a:avLst/>
          </a:prstGeom>
          <a:solidFill>
            <a:srgbClr val="BF9000">
              <a:alpha val="6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49976" y="1380788"/>
            <a:ext cx="10554791" cy="4796175"/>
          </a:xfrm>
        </p:spPr>
        <p:txBody>
          <a:bodyPr>
            <a:normAutofit/>
          </a:bodyPr>
          <a:lstStyle/>
          <a:p>
            <a:r>
              <a:rPr lang="en-US" sz="5400" dirty="0" smtClean="0">
                <a:ln>
                  <a:solidFill>
                    <a:schemeClr val="bg1"/>
                  </a:solidFill>
                </a:ln>
                <a:latin typeface="Arial Black" panose="020B0A04020102020204" pitchFamily="34" charset="0"/>
              </a:rPr>
              <a:t>I will complete 5 STAAR TYPE written assessment questions over plate tectonics.</a:t>
            </a:r>
            <a:endParaRPr lang="en-US" sz="5400" dirty="0">
              <a:ln>
                <a:solidFill>
                  <a:schemeClr val="bg1"/>
                </a:solidFill>
              </a:ln>
              <a:latin typeface="Arial Black" panose="020B0A04020102020204" pitchFamily="34" charset="0"/>
            </a:endParaRPr>
          </a:p>
        </p:txBody>
      </p:sp>
      <p:sp>
        <p:nvSpPr>
          <p:cNvPr id="6" name="Rectangle 5"/>
          <p:cNvSpPr/>
          <p:nvPr/>
        </p:nvSpPr>
        <p:spPr>
          <a:xfrm>
            <a:off x="2892981" y="128926"/>
            <a:ext cx="6066404" cy="1015663"/>
          </a:xfrm>
          <a:prstGeom prst="rect">
            <a:avLst/>
          </a:prstGeom>
        </p:spPr>
        <p:txBody>
          <a:bodyPr wrap="none">
            <a:spAutoFit/>
          </a:bodyPr>
          <a:lstStyle/>
          <a:p>
            <a:pPr algn="ctr"/>
            <a:r>
              <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6</a:t>
            </a:r>
            <a:r>
              <a:rPr lang="en-US" sz="60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th</a:t>
            </a:r>
            <a:r>
              <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 Grade </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DOL</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endParaRPr>
          </a:p>
        </p:txBody>
      </p:sp>
    </p:spTree>
    <p:extLst>
      <p:ext uri="{BB962C8B-B14F-4D97-AF65-F5344CB8AC3E}">
        <p14:creationId xmlns:p14="http://schemas.microsoft.com/office/powerpoint/2010/main" val="298809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0"/>
            <a:ext cx="13742126" cy="6857999"/>
          </a:xfrm>
          <a:prstGeom prst="rect">
            <a:avLst/>
          </a:prstGeom>
        </p:spPr>
      </p:pic>
      <p:sp>
        <p:nvSpPr>
          <p:cNvPr id="5" name="Rectangle 4"/>
          <p:cNvSpPr/>
          <p:nvPr/>
        </p:nvSpPr>
        <p:spPr>
          <a:xfrm>
            <a:off x="1162595" y="1245851"/>
            <a:ext cx="10842172" cy="5259452"/>
          </a:xfrm>
          <a:prstGeom prst="rect">
            <a:avLst/>
          </a:prstGeom>
          <a:solidFill>
            <a:srgbClr val="BF9000">
              <a:alpha val="6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49827" y="1485990"/>
            <a:ext cx="10842173" cy="4351338"/>
          </a:xfrm>
        </p:spPr>
        <p:txBody>
          <a:bodyPr>
            <a:noAutofit/>
          </a:bodyPr>
          <a:lstStyle/>
          <a:p>
            <a:r>
              <a:rPr lang="en-US" sz="4800" dirty="0">
                <a:ln>
                  <a:solidFill>
                    <a:schemeClr val="bg1"/>
                  </a:solidFill>
                </a:ln>
                <a:latin typeface="Arial Black" panose="020B0A04020102020204" pitchFamily="34" charset="0"/>
                <a:cs typeface="Aharoni" panose="02010803020104030203" pitchFamily="2" charset="-79"/>
              </a:rPr>
              <a:t>Have you ever put a jig saw puzzle together?  Explain how you did it.  Now look at the shapes of the worlds continents.  Do you notice anything special about them? (think about the puzzle)</a:t>
            </a:r>
            <a:endParaRPr lang="en-US" sz="4800" dirty="0">
              <a:ln>
                <a:solidFill>
                  <a:schemeClr val="bg1"/>
                </a:solidFill>
              </a:ln>
              <a:latin typeface="Arial Black" panose="020B0A04020102020204" pitchFamily="34" charset="0"/>
              <a:cs typeface="Aharoni" panose="02010803020104030203" pitchFamily="2" charset="-79"/>
            </a:endParaRPr>
          </a:p>
        </p:txBody>
      </p:sp>
      <p:sp>
        <p:nvSpPr>
          <p:cNvPr id="6" name="Rectangle 5"/>
          <p:cNvSpPr/>
          <p:nvPr/>
        </p:nvSpPr>
        <p:spPr>
          <a:xfrm>
            <a:off x="455371" y="230188"/>
            <a:ext cx="11020004" cy="923330"/>
          </a:xfrm>
          <a:prstGeom prst="rect">
            <a:avLst/>
          </a:prstGeom>
        </p:spPr>
        <p:txBody>
          <a:bodyPr wrap="none">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6</a:t>
            </a:r>
            <a:r>
              <a:rPr lang="en-US" sz="54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th</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 Grade </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Essential Question</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endParaRPr>
          </a:p>
        </p:txBody>
      </p:sp>
    </p:spTree>
    <p:extLst>
      <p:ext uri="{BB962C8B-B14F-4D97-AF65-F5344CB8AC3E}">
        <p14:creationId xmlns:p14="http://schemas.microsoft.com/office/powerpoint/2010/main" val="249420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276</Words>
  <Application>Microsoft Office PowerPoint</Application>
  <PresentationFormat>Widescreen</PresentationFormat>
  <Paragraphs>25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Aharoni</vt: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Pease</dc:creator>
  <cp:lastModifiedBy>Katherine Pease</cp:lastModifiedBy>
  <cp:revision>7</cp:revision>
  <cp:lastPrinted>2016-11-30T03:25:52Z</cp:lastPrinted>
  <dcterms:created xsi:type="dcterms:W3CDTF">2016-11-30T02:42:21Z</dcterms:created>
  <dcterms:modified xsi:type="dcterms:W3CDTF">2016-11-30T03:33:59Z</dcterms:modified>
</cp:coreProperties>
</file>