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F386C7-801B-4C7F-BCBE-2817848F76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CBB467ED-61BF-43D8-B291-FCD86DF43F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0652772-A4F9-4073-A97B-21ED3AEBAFBA}"/>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5" name="Footer Placeholder 4">
            <a:extLst>
              <a:ext uri="{FF2B5EF4-FFF2-40B4-BE49-F238E27FC236}">
                <a16:creationId xmlns:a16="http://schemas.microsoft.com/office/drawing/2014/main" xmlns="" id="{ED9E31D7-61CD-4432-ACF7-AC4A7FBB6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2BE4141-C17B-4C37-902C-C1DD988C5DD4}"/>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3066350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16130A-E637-4ADD-9743-772D562CA4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E2F7433-17D3-4644-BB43-57DE6DF06B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2321A2B-785F-431A-8F94-C0796B30BD41}"/>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5" name="Footer Placeholder 4">
            <a:extLst>
              <a:ext uri="{FF2B5EF4-FFF2-40B4-BE49-F238E27FC236}">
                <a16:creationId xmlns:a16="http://schemas.microsoft.com/office/drawing/2014/main" xmlns="" id="{6699D84D-3ED6-44B5-B05C-47E6AF25E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26CAF0B-A5C7-4BE7-BB12-725AF36869B7}"/>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310434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1D83294-D15F-4706-9FCC-622AF5145D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5192601-6C8C-4243-AF31-3AB29A089C0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FBA5CA-D060-43C5-9176-407006530F5B}"/>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5" name="Footer Placeholder 4">
            <a:extLst>
              <a:ext uri="{FF2B5EF4-FFF2-40B4-BE49-F238E27FC236}">
                <a16:creationId xmlns:a16="http://schemas.microsoft.com/office/drawing/2014/main" xmlns="" id="{39FCE622-4056-4718-B68E-DAA20511A3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2014C65-643D-4DB6-A6A5-F0039A29DA75}"/>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442085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E98F8A-6B55-4A18-B777-24CE3D3A6D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281FF7F-E118-431A-8BEB-90102FDFA55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6624159-55F7-46B3-BCCB-573984C48F0E}"/>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5" name="Footer Placeholder 4">
            <a:extLst>
              <a:ext uri="{FF2B5EF4-FFF2-40B4-BE49-F238E27FC236}">
                <a16:creationId xmlns:a16="http://schemas.microsoft.com/office/drawing/2014/main" xmlns="" id="{26DBBB71-01A2-4D59-94B8-CB4E10AE4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A8D1AA-4DB7-4314-AD42-8D5703F0C197}"/>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204763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3F1662-312A-44B7-8DD2-765B77B6F9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815339B-092E-4BD5-A098-DCA9EE3EE3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AB3E0AF-75BF-4DE1-874D-35A63611299A}"/>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5" name="Footer Placeholder 4">
            <a:extLst>
              <a:ext uri="{FF2B5EF4-FFF2-40B4-BE49-F238E27FC236}">
                <a16:creationId xmlns:a16="http://schemas.microsoft.com/office/drawing/2014/main" xmlns="" id="{C777B37E-A16A-470C-8F42-57323ECE38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6B0FF8E-EA2A-4764-A5F8-9D846748F98E}"/>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3117851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4AAE73-891D-4B04-8F1E-B0422ABA07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36CE209-5B41-41FF-A6E3-D5D995D8E0A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B41CF41-ADB8-4174-B796-5344BCFBF6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19CDB3E-AB84-490C-9969-33ACA2A0EC55}"/>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6" name="Footer Placeholder 5">
            <a:extLst>
              <a:ext uri="{FF2B5EF4-FFF2-40B4-BE49-F238E27FC236}">
                <a16:creationId xmlns:a16="http://schemas.microsoft.com/office/drawing/2014/main" xmlns="" id="{DFE42BAC-B4E9-4478-B32C-D629503F9E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CB90F50-3E1E-4A7B-B1F6-D440055CC28E}"/>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258512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8A9426-C12D-4FD2-8070-E19DA4614F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53AC65B-ACB8-4796-BC88-289FC0374D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F4AC4B9-9608-42B1-8B33-1A7477FE27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171581C1-C9DF-4FE2-8C7E-A1ED7EE01C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AD42FB7-B573-4D89-ACC6-964C9AB2EB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214491F-7F75-43A3-91BB-77B56E60C402}"/>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8" name="Footer Placeholder 7">
            <a:extLst>
              <a:ext uri="{FF2B5EF4-FFF2-40B4-BE49-F238E27FC236}">
                <a16:creationId xmlns:a16="http://schemas.microsoft.com/office/drawing/2014/main" xmlns="" id="{AED7B7A7-737F-48CE-BC4B-D75789DCC0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168E72E0-DF15-4E27-BEDF-EC95C00A9C73}"/>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3747265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96F39D-6B5A-4029-861F-381289CCA6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BF2DA1C-0582-4947-90D3-B80410E6E9AD}"/>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4" name="Footer Placeholder 3">
            <a:extLst>
              <a:ext uri="{FF2B5EF4-FFF2-40B4-BE49-F238E27FC236}">
                <a16:creationId xmlns:a16="http://schemas.microsoft.com/office/drawing/2014/main" xmlns="" id="{E04CB497-DC17-4A12-86CF-9E74FCF122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6595D76-81CD-4D43-A4FF-C0E0BC99543A}"/>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1598951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CE1C19B-76D6-470E-8AC9-945524BBEAF6}"/>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3" name="Footer Placeholder 2">
            <a:extLst>
              <a:ext uri="{FF2B5EF4-FFF2-40B4-BE49-F238E27FC236}">
                <a16:creationId xmlns:a16="http://schemas.microsoft.com/office/drawing/2014/main" xmlns="" id="{3D9E17E0-E95B-4617-8786-84B31FD7AC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D561290-FF14-4C7E-B999-B4CEDCD666F4}"/>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4155125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6B4B42-480E-4528-AF79-EB05392B6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58C1B98-2BF9-4BCE-B0E6-560F7CE661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1F6CDC8-E65C-47BA-9C1D-9FB50C47A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C08CC67-A4D2-40E7-AF4B-8081091DD535}"/>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6" name="Footer Placeholder 5">
            <a:extLst>
              <a:ext uri="{FF2B5EF4-FFF2-40B4-BE49-F238E27FC236}">
                <a16:creationId xmlns:a16="http://schemas.microsoft.com/office/drawing/2014/main" xmlns="" id="{3970B8CD-A313-4CEA-8E47-8C2E5E2679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5C45B6F-58D6-4089-869B-D6786569BD66}"/>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3264182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E9AE9-CA49-4EB8-83E4-EBAA429C64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199EF94-0700-4F67-9B0B-86872764C4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19D7EC0-99B8-4B1E-920B-A936A79D13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DF56C18-9FCB-4E72-A511-0DC173484DCB}"/>
              </a:ext>
            </a:extLst>
          </p:cNvPr>
          <p:cNvSpPr>
            <a:spLocks noGrp="1"/>
          </p:cNvSpPr>
          <p:nvPr>
            <p:ph type="dt" sz="half" idx="10"/>
          </p:nvPr>
        </p:nvSpPr>
        <p:spPr/>
        <p:txBody>
          <a:bodyPr/>
          <a:lstStyle/>
          <a:p>
            <a:fld id="{2C053E75-332B-43AE-8260-348EFFD3538B}" type="datetimeFigureOut">
              <a:rPr lang="en-US" smtClean="0"/>
              <a:t>11/27/2017</a:t>
            </a:fld>
            <a:endParaRPr lang="en-US"/>
          </a:p>
        </p:txBody>
      </p:sp>
      <p:sp>
        <p:nvSpPr>
          <p:cNvPr id="6" name="Footer Placeholder 5">
            <a:extLst>
              <a:ext uri="{FF2B5EF4-FFF2-40B4-BE49-F238E27FC236}">
                <a16:creationId xmlns:a16="http://schemas.microsoft.com/office/drawing/2014/main" xmlns="" id="{C8FC8E03-4025-4A50-9A71-002100C338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7779F24-B738-4C3B-8458-968EA0472773}"/>
              </a:ext>
            </a:extLst>
          </p:cNvPr>
          <p:cNvSpPr>
            <a:spLocks noGrp="1"/>
          </p:cNvSpPr>
          <p:nvPr>
            <p:ph type="sldNum" sz="quarter" idx="12"/>
          </p:nvPr>
        </p:nvSpPr>
        <p:spPr/>
        <p:txBody>
          <a:bodyPr/>
          <a:lstStyle/>
          <a:p>
            <a:fld id="{A6E81EAE-0757-43EE-9164-5BF628B340E5}" type="slidenum">
              <a:rPr lang="en-US" smtClean="0"/>
              <a:t>‹#›</a:t>
            </a:fld>
            <a:endParaRPr lang="en-US"/>
          </a:p>
        </p:txBody>
      </p:sp>
    </p:spTree>
    <p:extLst>
      <p:ext uri="{BB962C8B-B14F-4D97-AF65-F5344CB8AC3E}">
        <p14:creationId xmlns:p14="http://schemas.microsoft.com/office/powerpoint/2010/main" val="275166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3484A81-6E61-453E-BE23-EF04CADB67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FA777F42-7588-4862-BC36-4A2D4B1EA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D1DD946-D6B7-4E53-9554-156F170FB5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53E75-332B-43AE-8260-348EFFD3538B}" type="datetimeFigureOut">
              <a:rPr lang="en-US" smtClean="0"/>
              <a:t>11/27/2017</a:t>
            </a:fld>
            <a:endParaRPr lang="en-US"/>
          </a:p>
        </p:txBody>
      </p:sp>
      <p:sp>
        <p:nvSpPr>
          <p:cNvPr id="5" name="Footer Placeholder 4">
            <a:extLst>
              <a:ext uri="{FF2B5EF4-FFF2-40B4-BE49-F238E27FC236}">
                <a16:creationId xmlns:a16="http://schemas.microsoft.com/office/drawing/2014/main" xmlns="" id="{551AD7A2-D4BD-4CEC-9AE0-7BCBC05CC4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1FB7B0D-4884-413E-8D28-8EDB7A1DAE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81EAE-0757-43EE-9164-5BF628B340E5}" type="slidenum">
              <a:rPr lang="en-US" smtClean="0"/>
              <a:t>‹#›</a:t>
            </a:fld>
            <a:endParaRPr lang="en-US"/>
          </a:p>
        </p:txBody>
      </p:sp>
    </p:spTree>
    <p:extLst>
      <p:ext uri="{BB962C8B-B14F-4D97-AF65-F5344CB8AC3E}">
        <p14:creationId xmlns:p14="http://schemas.microsoft.com/office/powerpoint/2010/main" val="2760151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achpease.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54B5862A-1BAB-4366-A437-543174B58E92}"/>
              </a:ext>
            </a:extLst>
          </p:cNvPr>
          <p:cNvPicPr>
            <a:picLocks noChangeAspect="1"/>
          </p:cNvPicPr>
          <p:nvPr/>
        </p:nvPicPr>
        <p:blipFill>
          <a:blip r:embed="rId2"/>
          <a:stretch>
            <a:fillRect/>
          </a:stretch>
        </p:blipFill>
        <p:spPr>
          <a:xfrm>
            <a:off x="95250" y="114300"/>
            <a:ext cx="12001499" cy="6629400"/>
          </a:xfrm>
          <a:prstGeom prst="rect">
            <a:avLst/>
          </a:prstGeom>
        </p:spPr>
      </p:pic>
      <p:sp>
        <p:nvSpPr>
          <p:cNvPr id="2" name="Title 1">
            <a:extLst>
              <a:ext uri="{FF2B5EF4-FFF2-40B4-BE49-F238E27FC236}">
                <a16:creationId xmlns:a16="http://schemas.microsoft.com/office/drawing/2014/main" xmlns="" id="{C476E4F6-A555-485C-8904-B2EF62467015}"/>
              </a:ext>
            </a:extLst>
          </p:cNvPr>
          <p:cNvSpPr>
            <a:spLocks noGrp="1"/>
          </p:cNvSpPr>
          <p:nvPr>
            <p:ph type="ctrTitle"/>
          </p:nvPr>
        </p:nvSpPr>
        <p:spPr>
          <a:xfrm>
            <a:off x="1523999" y="990600"/>
            <a:ext cx="9144000" cy="1001712"/>
          </a:xfrm>
        </p:spPr>
        <p:txBody>
          <a:bodyPr/>
          <a:lstStyle/>
          <a:p>
            <a:r>
              <a:rPr lang="en-US" u="sng" dirty="0"/>
              <a:t>Nov. </a:t>
            </a:r>
            <a:r>
              <a:rPr lang="en-US" u="sng" dirty="0" smtClean="0"/>
              <a:t>28, </a:t>
            </a:r>
            <a:r>
              <a:rPr lang="en-US" u="sng" dirty="0"/>
              <a:t>2017</a:t>
            </a:r>
          </a:p>
        </p:txBody>
      </p:sp>
      <p:sp>
        <p:nvSpPr>
          <p:cNvPr id="3" name="Subtitle 2">
            <a:extLst>
              <a:ext uri="{FF2B5EF4-FFF2-40B4-BE49-F238E27FC236}">
                <a16:creationId xmlns:a16="http://schemas.microsoft.com/office/drawing/2014/main" xmlns="" id="{5CF9E502-F1F9-4468-BBCB-EC9CDC8FC40B}"/>
              </a:ext>
            </a:extLst>
          </p:cNvPr>
          <p:cNvSpPr>
            <a:spLocks noGrp="1"/>
          </p:cNvSpPr>
          <p:nvPr>
            <p:ph type="subTitle" idx="1"/>
          </p:nvPr>
        </p:nvSpPr>
        <p:spPr>
          <a:xfrm>
            <a:off x="2286000" y="2260600"/>
            <a:ext cx="9810750" cy="4597400"/>
          </a:xfrm>
        </p:spPr>
        <p:txBody>
          <a:bodyPr>
            <a:noAutofit/>
          </a:bodyPr>
          <a:lstStyle/>
          <a:p>
            <a:pPr marL="457200" indent="-457200" algn="l">
              <a:buAutoNum type="arabicPeriod"/>
            </a:pPr>
            <a:r>
              <a:rPr lang="en-US" sz="4800" dirty="0"/>
              <a:t>Collect </a:t>
            </a:r>
            <a:r>
              <a:rPr lang="en-US" sz="4800" dirty="0" smtClean="0"/>
              <a:t>DOL Quiz</a:t>
            </a:r>
            <a:endParaRPr lang="en-US" sz="4800" dirty="0"/>
          </a:p>
          <a:p>
            <a:pPr marL="457200" indent="-457200" algn="l">
              <a:buAutoNum type="arabicPeriod"/>
            </a:pPr>
            <a:r>
              <a:rPr lang="en-US" sz="4800" dirty="0"/>
              <a:t>Sharpen Pencil</a:t>
            </a:r>
          </a:p>
          <a:p>
            <a:pPr marL="457200" indent="-457200" algn="l">
              <a:buAutoNum type="arabicPeriod"/>
            </a:pPr>
            <a:r>
              <a:rPr lang="en-US" sz="4800" dirty="0"/>
              <a:t>Sit in Assigned Seat Silently</a:t>
            </a:r>
          </a:p>
          <a:p>
            <a:pPr marL="457200" indent="-457200" algn="l">
              <a:buAutoNum type="arabicPeriod"/>
            </a:pPr>
            <a:r>
              <a:rPr lang="en-US" sz="4800" dirty="0"/>
              <a:t>Complete </a:t>
            </a:r>
            <a:r>
              <a:rPr lang="en-US" sz="4800" dirty="0" smtClean="0"/>
              <a:t>DOL  </a:t>
            </a:r>
            <a:r>
              <a:rPr lang="en-US" sz="4800" dirty="0"/>
              <a:t>on OWN</a:t>
            </a:r>
          </a:p>
        </p:txBody>
      </p:sp>
    </p:spTree>
    <p:extLst>
      <p:ext uri="{BB962C8B-B14F-4D97-AF65-F5344CB8AC3E}">
        <p14:creationId xmlns:p14="http://schemas.microsoft.com/office/powerpoint/2010/main" val="345744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E95D08-9BCF-46B4-A5BD-AD293A193AFE}"/>
              </a:ext>
            </a:extLst>
          </p:cNvPr>
          <p:cNvSpPr>
            <a:spLocks noGrp="1"/>
          </p:cNvSpPr>
          <p:nvPr>
            <p:ph type="title"/>
          </p:nvPr>
        </p:nvSpPr>
        <p:spPr/>
        <p:txBody>
          <a:bodyPr>
            <a:normAutofit/>
          </a:bodyPr>
          <a:lstStyle/>
          <a:p>
            <a:pPr algn="ctr"/>
            <a:r>
              <a:rPr lang="en-US" sz="8000" u="sng" dirty="0"/>
              <a:t>LO</a:t>
            </a:r>
          </a:p>
        </p:txBody>
      </p:sp>
      <p:sp>
        <p:nvSpPr>
          <p:cNvPr id="3" name="Content Placeholder 2">
            <a:extLst>
              <a:ext uri="{FF2B5EF4-FFF2-40B4-BE49-F238E27FC236}">
                <a16:creationId xmlns:a16="http://schemas.microsoft.com/office/drawing/2014/main" xmlns="" id="{1212C622-CBBE-49DD-A101-55989285DA3E}"/>
              </a:ext>
            </a:extLst>
          </p:cNvPr>
          <p:cNvSpPr>
            <a:spLocks noGrp="1"/>
          </p:cNvSpPr>
          <p:nvPr>
            <p:ph idx="1"/>
          </p:nvPr>
        </p:nvSpPr>
        <p:spPr>
          <a:xfrm>
            <a:off x="69854" y="1690688"/>
            <a:ext cx="5521322" cy="4486275"/>
          </a:xfrm>
        </p:spPr>
        <p:txBody>
          <a:bodyPr>
            <a:normAutofit/>
          </a:bodyPr>
          <a:lstStyle/>
          <a:p>
            <a:pPr marL="0" indent="0" algn="ctr">
              <a:buNone/>
            </a:pPr>
            <a:r>
              <a:rPr lang="en-US" sz="6000" u="sng" dirty="0"/>
              <a:t>7</a:t>
            </a:r>
            <a:r>
              <a:rPr lang="en-US" sz="6000" u="sng" baseline="30000" dirty="0"/>
              <a:t>th</a:t>
            </a:r>
            <a:r>
              <a:rPr lang="en-US" sz="6000" u="sng" dirty="0"/>
              <a:t> Grade</a:t>
            </a:r>
          </a:p>
          <a:p>
            <a:pPr marL="0" indent="0" algn="ctr">
              <a:buNone/>
            </a:pPr>
            <a:r>
              <a:rPr lang="en-US" sz="5400" dirty="0"/>
              <a:t>We will </a:t>
            </a:r>
            <a:r>
              <a:rPr lang="en-US" sz="5400" dirty="0" smtClean="0"/>
              <a:t>determine the genotype/</a:t>
            </a:r>
          </a:p>
          <a:p>
            <a:pPr marL="0" indent="0" algn="ctr">
              <a:buNone/>
            </a:pPr>
            <a:r>
              <a:rPr lang="en-US" sz="5400" dirty="0" smtClean="0"/>
              <a:t>phenotype of an organism.</a:t>
            </a:r>
            <a:endParaRPr lang="en-US" sz="5400" dirty="0"/>
          </a:p>
        </p:txBody>
      </p:sp>
      <p:sp>
        <p:nvSpPr>
          <p:cNvPr id="4" name="TextBox 3">
            <a:extLst>
              <a:ext uri="{FF2B5EF4-FFF2-40B4-BE49-F238E27FC236}">
                <a16:creationId xmlns:a16="http://schemas.microsoft.com/office/drawing/2014/main" xmlns="" id="{29A69CB7-4B60-4E8B-93ED-F7F09B691F2B}"/>
              </a:ext>
            </a:extLst>
          </p:cNvPr>
          <p:cNvSpPr txBox="1"/>
          <p:nvPr/>
        </p:nvSpPr>
        <p:spPr>
          <a:xfrm>
            <a:off x="6600826" y="1611086"/>
            <a:ext cx="5591173" cy="4247317"/>
          </a:xfrm>
          <a:prstGeom prst="rect">
            <a:avLst/>
          </a:prstGeom>
          <a:noFill/>
        </p:spPr>
        <p:txBody>
          <a:bodyPr wrap="square" rtlCol="0">
            <a:spAutoFit/>
          </a:bodyPr>
          <a:lstStyle/>
          <a:p>
            <a:pPr algn="ctr"/>
            <a:r>
              <a:rPr lang="en-US" sz="5400" u="sng" dirty="0"/>
              <a:t>6</a:t>
            </a:r>
            <a:r>
              <a:rPr lang="en-US" sz="5400" u="sng" baseline="30000" dirty="0"/>
              <a:t>th</a:t>
            </a:r>
            <a:r>
              <a:rPr lang="en-US" sz="5400" u="sng" dirty="0"/>
              <a:t> Grade</a:t>
            </a:r>
          </a:p>
          <a:p>
            <a:pPr algn="ctr"/>
            <a:r>
              <a:rPr lang="en-US" sz="5400" dirty="0"/>
              <a:t>We will </a:t>
            </a:r>
            <a:r>
              <a:rPr lang="en-US" sz="5400" dirty="0" smtClean="0"/>
              <a:t>compare/contrast different objects found in space.</a:t>
            </a:r>
            <a:endParaRPr lang="en-US" sz="5400" dirty="0"/>
          </a:p>
        </p:txBody>
      </p:sp>
      <p:pic>
        <p:nvPicPr>
          <p:cNvPr id="5" name="Picture 4">
            <a:extLst>
              <a:ext uri="{FF2B5EF4-FFF2-40B4-BE49-F238E27FC236}">
                <a16:creationId xmlns:a16="http://schemas.microsoft.com/office/drawing/2014/main" xmlns="" id="{99A1AAD7-99FB-468A-9B8B-61E734F2ECAF}"/>
              </a:ext>
            </a:extLst>
          </p:cNvPr>
          <p:cNvPicPr>
            <a:picLocks noChangeAspect="1"/>
          </p:cNvPicPr>
          <p:nvPr/>
        </p:nvPicPr>
        <p:blipFill rotWithShape="1">
          <a:blip r:embed="rId2"/>
          <a:srcRect b="83700"/>
          <a:stretch/>
        </p:blipFill>
        <p:spPr>
          <a:xfrm rot="16200000">
            <a:off x="3501119" y="3628114"/>
            <a:ext cx="5259614" cy="1200155"/>
          </a:xfrm>
          <a:prstGeom prst="rect">
            <a:avLst/>
          </a:prstGeom>
        </p:spPr>
      </p:pic>
    </p:spTree>
    <p:extLst>
      <p:ext uri="{BB962C8B-B14F-4D97-AF65-F5344CB8AC3E}">
        <p14:creationId xmlns:p14="http://schemas.microsoft.com/office/powerpoint/2010/main" val="18805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225730-03B4-4F71-9157-B7B3DF135FD5}"/>
              </a:ext>
            </a:extLst>
          </p:cNvPr>
          <p:cNvSpPr>
            <a:spLocks noGrp="1"/>
          </p:cNvSpPr>
          <p:nvPr>
            <p:ph type="title"/>
          </p:nvPr>
        </p:nvSpPr>
        <p:spPr/>
        <p:txBody>
          <a:bodyPr>
            <a:normAutofit/>
          </a:bodyPr>
          <a:lstStyle/>
          <a:p>
            <a:pPr algn="ctr"/>
            <a:r>
              <a:rPr lang="en-US" sz="6000" u="sng" dirty="0"/>
              <a:t>DOL</a:t>
            </a:r>
          </a:p>
        </p:txBody>
      </p:sp>
      <p:sp>
        <p:nvSpPr>
          <p:cNvPr id="3" name="Content Placeholder 2">
            <a:extLst>
              <a:ext uri="{FF2B5EF4-FFF2-40B4-BE49-F238E27FC236}">
                <a16:creationId xmlns:a16="http://schemas.microsoft.com/office/drawing/2014/main" xmlns="" id="{10A45507-3560-434D-B223-A000446B5517}"/>
              </a:ext>
            </a:extLst>
          </p:cNvPr>
          <p:cNvSpPr>
            <a:spLocks noGrp="1"/>
          </p:cNvSpPr>
          <p:nvPr>
            <p:ph idx="1"/>
          </p:nvPr>
        </p:nvSpPr>
        <p:spPr>
          <a:xfrm>
            <a:off x="85725" y="1609725"/>
            <a:ext cx="5565775" cy="4567238"/>
          </a:xfrm>
        </p:spPr>
        <p:txBody>
          <a:bodyPr>
            <a:normAutofit lnSpcReduction="10000"/>
          </a:bodyPr>
          <a:lstStyle/>
          <a:p>
            <a:pPr marL="0" indent="0" algn="ctr">
              <a:buNone/>
            </a:pPr>
            <a:r>
              <a:rPr lang="en-US" sz="5400" u="sng" dirty="0"/>
              <a:t>7</a:t>
            </a:r>
            <a:r>
              <a:rPr lang="en-US" sz="5400" u="sng" baseline="30000" dirty="0"/>
              <a:t>th</a:t>
            </a:r>
            <a:r>
              <a:rPr lang="en-US" sz="5400" u="sng" dirty="0"/>
              <a:t> Grade</a:t>
            </a:r>
          </a:p>
          <a:p>
            <a:pPr marL="0" indent="0" algn="ctr">
              <a:buNone/>
            </a:pPr>
            <a:r>
              <a:rPr lang="en-US" sz="5400" dirty="0"/>
              <a:t>I will complete 5/5 written assessment questions over </a:t>
            </a:r>
            <a:r>
              <a:rPr lang="en-US" sz="5400" dirty="0" smtClean="0"/>
              <a:t>heredity/genetics.</a:t>
            </a:r>
            <a:endParaRPr lang="en-US" sz="5400" dirty="0"/>
          </a:p>
        </p:txBody>
      </p:sp>
      <p:sp>
        <p:nvSpPr>
          <p:cNvPr id="4" name="TextBox 3">
            <a:extLst>
              <a:ext uri="{FF2B5EF4-FFF2-40B4-BE49-F238E27FC236}">
                <a16:creationId xmlns:a16="http://schemas.microsoft.com/office/drawing/2014/main" xmlns="" id="{BAC47715-5AB9-4DCD-BAB1-675EDD723A3F}"/>
              </a:ext>
            </a:extLst>
          </p:cNvPr>
          <p:cNvSpPr txBox="1"/>
          <p:nvPr/>
        </p:nvSpPr>
        <p:spPr>
          <a:xfrm>
            <a:off x="6731004" y="1457325"/>
            <a:ext cx="5308596" cy="3785652"/>
          </a:xfrm>
          <a:prstGeom prst="rect">
            <a:avLst/>
          </a:prstGeom>
          <a:noFill/>
        </p:spPr>
        <p:txBody>
          <a:bodyPr wrap="square" rtlCol="0">
            <a:spAutoFit/>
          </a:bodyPr>
          <a:lstStyle/>
          <a:p>
            <a:pPr algn="ctr"/>
            <a:r>
              <a:rPr lang="en-US" sz="4800" u="sng" dirty="0"/>
              <a:t>6</a:t>
            </a:r>
            <a:r>
              <a:rPr lang="en-US" sz="4800" u="sng" baseline="30000" dirty="0"/>
              <a:t>th</a:t>
            </a:r>
            <a:r>
              <a:rPr lang="en-US" sz="4800" u="sng" dirty="0"/>
              <a:t> Grade</a:t>
            </a:r>
          </a:p>
          <a:p>
            <a:pPr algn="ctr"/>
            <a:r>
              <a:rPr lang="en-US" sz="4800" dirty="0"/>
              <a:t>I will complete 5/5 written assessment questions over </a:t>
            </a:r>
            <a:r>
              <a:rPr lang="en-US" sz="4800" dirty="0" smtClean="0"/>
              <a:t>objects in space.</a:t>
            </a:r>
            <a:endParaRPr lang="en-US" sz="4800" dirty="0"/>
          </a:p>
        </p:txBody>
      </p:sp>
      <p:pic>
        <p:nvPicPr>
          <p:cNvPr id="5" name="Picture 4">
            <a:extLst>
              <a:ext uri="{FF2B5EF4-FFF2-40B4-BE49-F238E27FC236}">
                <a16:creationId xmlns:a16="http://schemas.microsoft.com/office/drawing/2014/main" xmlns="" id="{F7C56C6B-A0D4-48E4-8F61-C0B327A4A184}"/>
              </a:ext>
            </a:extLst>
          </p:cNvPr>
          <p:cNvPicPr>
            <a:picLocks noChangeAspect="1"/>
          </p:cNvPicPr>
          <p:nvPr/>
        </p:nvPicPr>
        <p:blipFill rotWithShape="1">
          <a:blip r:embed="rId2"/>
          <a:srcRect b="83700"/>
          <a:stretch/>
        </p:blipFill>
        <p:spPr>
          <a:xfrm rot="16200000">
            <a:off x="3501119" y="3628114"/>
            <a:ext cx="5259614" cy="1200155"/>
          </a:xfrm>
          <a:prstGeom prst="rect">
            <a:avLst/>
          </a:prstGeom>
        </p:spPr>
      </p:pic>
    </p:spTree>
    <p:extLst>
      <p:ext uri="{BB962C8B-B14F-4D97-AF65-F5344CB8AC3E}">
        <p14:creationId xmlns:p14="http://schemas.microsoft.com/office/powerpoint/2010/main" val="3590561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F48848-9FEF-4D6D-AD32-B137C32C7B07}"/>
              </a:ext>
            </a:extLst>
          </p:cNvPr>
          <p:cNvSpPr>
            <a:spLocks noGrp="1"/>
          </p:cNvSpPr>
          <p:nvPr>
            <p:ph type="title"/>
          </p:nvPr>
        </p:nvSpPr>
        <p:spPr/>
        <p:txBody>
          <a:bodyPr>
            <a:normAutofit/>
          </a:bodyPr>
          <a:lstStyle/>
          <a:p>
            <a:pPr algn="ctr"/>
            <a:r>
              <a:rPr lang="en-US" sz="7200" u="sng" dirty="0"/>
              <a:t>TEKS</a:t>
            </a:r>
          </a:p>
        </p:txBody>
      </p:sp>
      <p:sp>
        <p:nvSpPr>
          <p:cNvPr id="3" name="Content Placeholder 2">
            <a:extLst>
              <a:ext uri="{FF2B5EF4-FFF2-40B4-BE49-F238E27FC236}">
                <a16:creationId xmlns:a16="http://schemas.microsoft.com/office/drawing/2014/main" xmlns="" id="{4AB53999-8F92-430F-BF4D-8DB83D8991BB}"/>
              </a:ext>
            </a:extLst>
          </p:cNvPr>
          <p:cNvSpPr>
            <a:spLocks noGrp="1"/>
          </p:cNvSpPr>
          <p:nvPr>
            <p:ph idx="1"/>
          </p:nvPr>
        </p:nvSpPr>
        <p:spPr>
          <a:xfrm>
            <a:off x="114300" y="1598384"/>
            <a:ext cx="5295900" cy="5259615"/>
          </a:xfrm>
        </p:spPr>
        <p:txBody>
          <a:bodyPr>
            <a:noAutofit/>
          </a:bodyPr>
          <a:lstStyle/>
          <a:p>
            <a:pPr marL="0" indent="0" algn="ctr">
              <a:buNone/>
            </a:pPr>
            <a:r>
              <a:rPr lang="en-US" sz="4800" dirty="0"/>
              <a:t>TEK 7. 14</a:t>
            </a:r>
          </a:p>
          <a:p>
            <a:pPr marL="0" indent="0" algn="ctr">
              <a:buNone/>
            </a:pPr>
            <a:r>
              <a:rPr lang="en-US" sz="4800" dirty="0"/>
              <a:t>(A)  define heredity as the passage of genetic instructions from one generation to the next generation</a:t>
            </a:r>
          </a:p>
        </p:txBody>
      </p:sp>
      <p:pic>
        <p:nvPicPr>
          <p:cNvPr id="4" name="Picture 3">
            <a:extLst>
              <a:ext uri="{FF2B5EF4-FFF2-40B4-BE49-F238E27FC236}">
                <a16:creationId xmlns:a16="http://schemas.microsoft.com/office/drawing/2014/main" xmlns="" id="{89CFA3DE-9DA2-4095-AC08-0A27E55B8862}"/>
              </a:ext>
            </a:extLst>
          </p:cNvPr>
          <p:cNvPicPr>
            <a:picLocks noChangeAspect="1"/>
          </p:cNvPicPr>
          <p:nvPr/>
        </p:nvPicPr>
        <p:blipFill rotWithShape="1">
          <a:blip r:embed="rId2"/>
          <a:srcRect b="83700"/>
          <a:stretch/>
        </p:blipFill>
        <p:spPr>
          <a:xfrm rot="16200000">
            <a:off x="3501119" y="3628114"/>
            <a:ext cx="5259614" cy="1200155"/>
          </a:xfrm>
          <a:prstGeom prst="rect">
            <a:avLst/>
          </a:prstGeom>
        </p:spPr>
      </p:pic>
      <p:sp>
        <p:nvSpPr>
          <p:cNvPr id="5" name="Rectangle 4">
            <a:extLst>
              <a:ext uri="{FF2B5EF4-FFF2-40B4-BE49-F238E27FC236}">
                <a16:creationId xmlns:a16="http://schemas.microsoft.com/office/drawing/2014/main" xmlns="" id="{123B83E0-14DD-41EB-87A0-31B8B300130E}"/>
              </a:ext>
            </a:extLst>
          </p:cNvPr>
          <p:cNvSpPr/>
          <p:nvPr/>
        </p:nvSpPr>
        <p:spPr>
          <a:xfrm>
            <a:off x="7035800" y="1319491"/>
            <a:ext cx="4838700" cy="5232202"/>
          </a:xfrm>
          <a:prstGeom prst="rect">
            <a:avLst/>
          </a:prstGeom>
        </p:spPr>
        <p:txBody>
          <a:bodyPr wrap="square">
            <a:spAutoFit/>
          </a:bodyPr>
          <a:lstStyle/>
          <a:p>
            <a:pPr algn="ctr"/>
            <a:r>
              <a:rPr lang="en-US" sz="5400" dirty="0" smtClean="0"/>
              <a:t>TEK6.11</a:t>
            </a:r>
          </a:p>
          <a:p>
            <a:pPr algn="ctr"/>
            <a:r>
              <a:rPr lang="en-US" sz="4000" dirty="0"/>
              <a:t>(A)  describe the physical properties, locations, and movements of the Sun, planets, Galilean moons, meteors, asteroids, and comets</a:t>
            </a:r>
            <a:endParaRPr lang="en-US" sz="4000" dirty="0"/>
          </a:p>
        </p:txBody>
      </p:sp>
    </p:spTree>
    <p:extLst>
      <p:ext uri="{BB962C8B-B14F-4D97-AF65-F5344CB8AC3E}">
        <p14:creationId xmlns:p14="http://schemas.microsoft.com/office/powerpoint/2010/main" val="291477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622D5B-5797-4C9C-BE45-FE220F610CA8}"/>
              </a:ext>
            </a:extLst>
          </p:cNvPr>
          <p:cNvSpPr>
            <a:spLocks noGrp="1"/>
          </p:cNvSpPr>
          <p:nvPr>
            <p:ph type="title"/>
          </p:nvPr>
        </p:nvSpPr>
        <p:spPr>
          <a:xfrm>
            <a:off x="838200" y="-130175"/>
            <a:ext cx="10515600" cy="1325563"/>
          </a:xfrm>
        </p:spPr>
        <p:txBody>
          <a:bodyPr>
            <a:normAutofit/>
          </a:bodyPr>
          <a:lstStyle/>
          <a:p>
            <a:pPr algn="ctr"/>
            <a:r>
              <a:rPr lang="en-US" sz="6600" u="sng" dirty="0"/>
              <a:t>Agenda</a:t>
            </a:r>
          </a:p>
        </p:txBody>
      </p:sp>
      <p:sp>
        <p:nvSpPr>
          <p:cNvPr id="3" name="Content Placeholder 2">
            <a:extLst>
              <a:ext uri="{FF2B5EF4-FFF2-40B4-BE49-F238E27FC236}">
                <a16:creationId xmlns:a16="http://schemas.microsoft.com/office/drawing/2014/main" xmlns="" id="{211725EA-F6A0-48B0-8D49-4F063974F336}"/>
              </a:ext>
            </a:extLst>
          </p:cNvPr>
          <p:cNvSpPr>
            <a:spLocks noGrp="1"/>
          </p:cNvSpPr>
          <p:nvPr>
            <p:ph idx="1"/>
          </p:nvPr>
        </p:nvSpPr>
        <p:spPr>
          <a:xfrm>
            <a:off x="165100" y="939800"/>
            <a:ext cx="4933946" cy="5918200"/>
          </a:xfrm>
        </p:spPr>
        <p:txBody>
          <a:bodyPr>
            <a:normAutofit/>
          </a:bodyPr>
          <a:lstStyle/>
          <a:p>
            <a:pPr marL="0" indent="0">
              <a:buNone/>
            </a:pPr>
            <a:r>
              <a:rPr lang="en-US" sz="6000" u="sng" dirty="0"/>
              <a:t>7</a:t>
            </a:r>
            <a:r>
              <a:rPr lang="en-US" sz="6000" u="sng" baseline="30000" dirty="0"/>
              <a:t>th</a:t>
            </a:r>
            <a:r>
              <a:rPr lang="en-US" sz="6000" u="sng" dirty="0"/>
              <a:t> Grade</a:t>
            </a:r>
          </a:p>
          <a:p>
            <a:r>
              <a:rPr lang="en-US" sz="4800" dirty="0"/>
              <a:t>1. </a:t>
            </a:r>
            <a:r>
              <a:rPr lang="en-US" sz="4800" dirty="0" smtClean="0"/>
              <a:t>DOL Quiz</a:t>
            </a:r>
            <a:endParaRPr lang="en-US" sz="4800" dirty="0"/>
          </a:p>
          <a:p>
            <a:r>
              <a:rPr lang="en-US" sz="4800" dirty="0"/>
              <a:t>2. </a:t>
            </a:r>
            <a:r>
              <a:rPr lang="en-US" sz="4800" dirty="0" smtClean="0"/>
              <a:t>Monster Baby Lab</a:t>
            </a:r>
            <a:endParaRPr lang="en-US" sz="4800" dirty="0"/>
          </a:p>
          <a:p>
            <a:r>
              <a:rPr lang="en-US" sz="4800" dirty="0"/>
              <a:t>3</a:t>
            </a:r>
            <a:r>
              <a:rPr lang="en-US" sz="4800" dirty="0" smtClean="0"/>
              <a:t>. </a:t>
            </a:r>
            <a:r>
              <a:rPr lang="en-US" sz="4800" dirty="0" err="1"/>
              <a:t>DOl</a:t>
            </a:r>
            <a:endParaRPr lang="en-US" sz="4800" dirty="0"/>
          </a:p>
        </p:txBody>
      </p:sp>
      <p:sp>
        <p:nvSpPr>
          <p:cNvPr id="4" name="Content Placeholder 2">
            <a:extLst>
              <a:ext uri="{FF2B5EF4-FFF2-40B4-BE49-F238E27FC236}">
                <a16:creationId xmlns:a16="http://schemas.microsoft.com/office/drawing/2014/main" xmlns="" id="{D59C609C-0753-4C1D-A617-7A9ABE728201}"/>
              </a:ext>
            </a:extLst>
          </p:cNvPr>
          <p:cNvSpPr txBox="1">
            <a:spLocks/>
          </p:cNvSpPr>
          <p:nvPr/>
        </p:nvSpPr>
        <p:spPr>
          <a:xfrm>
            <a:off x="6299200" y="939800"/>
            <a:ext cx="5943599" cy="60459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6000" u="sng" dirty="0"/>
              <a:t>6th Grade</a:t>
            </a:r>
          </a:p>
          <a:p>
            <a:r>
              <a:rPr lang="en-US" sz="4800" dirty="0"/>
              <a:t>1. </a:t>
            </a:r>
            <a:r>
              <a:rPr lang="en-US" sz="4800" dirty="0" smtClean="0"/>
              <a:t>DOL </a:t>
            </a:r>
            <a:endParaRPr lang="en-US" sz="4800" dirty="0"/>
          </a:p>
          <a:p>
            <a:r>
              <a:rPr lang="en-US" sz="4800" dirty="0"/>
              <a:t>2.  </a:t>
            </a:r>
            <a:r>
              <a:rPr lang="en-US" sz="4400" dirty="0" smtClean="0"/>
              <a:t>Objects in Space Book Project</a:t>
            </a:r>
            <a:endParaRPr lang="en-US" sz="4400" dirty="0"/>
          </a:p>
          <a:p>
            <a:r>
              <a:rPr lang="en-US" sz="4800" dirty="0" smtClean="0"/>
              <a:t>3. </a:t>
            </a:r>
            <a:r>
              <a:rPr lang="en-US" sz="4800" dirty="0" err="1"/>
              <a:t>DOl</a:t>
            </a:r>
            <a:endParaRPr lang="en-US" sz="4800" dirty="0"/>
          </a:p>
        </p:txBody>
      </p:sp>
      <p:pic>
        <p:nvPicPr>
          <p:cNvPr id="5" name="Picture 4">
            <a:extLst>
              <a:ext uri="{FF2B5EF4-FFF2-40B4-BE49-F238E27FC236}">
                <a16:creationId xmlns:a16="http://schemas.microsoft.com/office/drawing/2014/main" xmlns="" id="{EBD02C8E-6F01-447A-91FB-A841E8B4195E}"/>
              </a:ext>
            </a:extLst>
          </p:cNvPr>
          <p:cNvPicPr>
            <a:picLocks noChangeAspect="1"/>
          </p:cNvPicPr>
          <p:nvPr/>
        </p:nvPicPr>
        <p:blipFill rotWithShape="1">
          <a:blip r:embed="rId2"/>
          <a:srcRect b="83700"/>
          <a:stretch/>
        </p:blipFill>
        <p:spPr>
          <a:xfrm rot="16200000">
            <a:off x="2815316" y="3374114"/>
            <a:ext cx="5767615" cy="1200155"/>
          </a:xfrm>
          <a:prstGeom prst="rect">
            <a:avLst/>
          </a:prstGeom>
        </p:spPr>
      </p:pic>
    </p:spTree>
    <p:extLst>
      <p:ext uri="{BB962C8B-B14F-4D97-AF65-F5344CB8AC3E}">
        <p14:creationId xmlns:p14="http://schemas.microsoft.com/office/powerpoint/2010/main" val="258827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9D26B9-BAAD-4FAA-A1BA-35CD9C81709D}"/>
              </a:ext>
            </a:extLst>
          </p:cNvPr>
          <p:cNvSpPr>
            <a:spLocks noGrp="1"/>
          </p:cNvSpPr>
          <p:nvPr>
            <p:ph type="title"/>
          </p:nvPr>
        </p:nvSpPr>
        <p:spPr>
          <a:xfrm>
            <a:off x="61823" y="-204219"/>
            <a:ext cx="10515600" cy="1325563"/>
          </a:xfrm>
        </p:spPr>
        <p:txBody>
          <a:bodyPr/>
          <a:lstStyle/>
          <a:p>
            <a:r>
              <a:rPr lang="en-US" dirty="0"/>
              <a:t>6</a:t>
            </a:r>
            <a:r>
              <a:rPr lang="en-US" baseline="30000" dirty="0"/>
              <a:t>th</a:t>
            </a:r>
            <a:r>
              <a:rPr lang="en-US" dirty="0"/>
              <a:t> Grade</a:t>
            </a:r>
          </a:p>
        </p:txBody>
      </p:sp>
      <p:sp>
        <p:nvSpPr>
          <p:cNvPr id="4" name="Content Placeholder 3"/>
          <p:cNvSpPr>
            <a:spLocks noGrp="1"/>
          </p:cNvSpPr>
          <p:nvPr>
            <p:ph idx="1"/>
          </p:nvPr>
        </p:nvSpPr>
        <p:spPr>
          <a:xfrm>
            <a:off x="362309" y="879894"/>
            <a:ext cx="11619782" cy="5736566"/>
          </a:xfrm>
        </p:spPr>
        <p:txBody>
          <a:bodyPr>
            <a:normAutofit/>
          </a:bodyPr>
          <a:lstStyle/>
          <a:p>
            <a:r>
              <a:rPr lang="en-US" sz="4400" dirty="0" smtClean="0"/>
              <a:t>Students will complete an Outer Space Compare/Contrast Book.</a:t>
            </a:r>
          </a:p>
          <a:p>
            <a:r>
              <a:rPr lang="en-US" sz="4400" dirty="0" smtClean="0"/>
              <a:t>Students will use various sources to complete book.</a:t>
            </a:r>
          </a:p>
          <a:p>
            <a:pPr lvl="1"/>
            <a:r>
              <a:rPr lang="en-US" sz="4400" dirty="0" smtClean="0">
                <a:hlinkClick r:id="rId2"/>
              </a:rPr>
              <a:t>www.coachpease.com</a:t>
            </a:r>
            <a:endParaRPr lang="en-US" sz="4400" dirty="0" smtClean="0"/>
          </a:p>
          <a:p>
            <a:pPr lvl="2"/>
            <a:r>
              <a:rPr lang="en-US" sz="4400" dirty="0" smtClean="0"/>
              <a:t>3</a:t>
            </a:r>
            <a:r>
              <a:rPr lang="en-US" sz="4400" baseline="30000" dirty="0" smtClean="0"/>
              <a:t>rd</a:t>
            </a:r>
            <a:r>
              <a:rPr lang="en-US" sz="4400" dirty="0" smtClean="0"/>
              <a:t> 6 Weeks</a:t>
            </a:r>
          </a:p>
          <a:p>
            <a:pPr lvl="2"/>
            <a:r>
              <a:rPr lang="en-US" sz="4400" dirty="0" smtClean="0"/>
              <a:t>Links (celestial bodies / space)</a:t>
            </a:r>
          </a:p>
          <a:p>
            <a:pPr lvl="2"/>
            <a:r>
              <a:rPr lang="en-US" sz="4400" dirty="0" smtClean="0"/>
              <a:t>Textbook </a:t>
            </a:r>
          </a:p>
          <a:p>
            <a:pPr marL="914400" lvl="2" indent="0">
              <a:buNone/>
            </a:pPr>
            <a:endParaRPr lang="en-US" dirty="0" smtClean="0"/>
          </a:p>
          <a:p>
            <a:endParaRPr lang="en-US" dirty="0"/>
          </a:p>
        </p:txBody>
      </p:sp>
    </p:spTree>
    <p:extLst>
      <p:ext uri="{BB962C8B-B14F-4D97-AF65-F5344CB8AC3E}">
        <p14:creationId xmlns:p14="http://schemas.microsoft.com/office/powerpoint/2010/main" val="1279960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DF02F0-ED49-4BE8-B3A0-816283C277BB}"/>
              </a:ext>
            </a:extLst>
          </p:cNvPr>
          <p:cNvSpPr>
            <a:spLocks noGrp="1"/>
          </p:cNvSpPr>
          <p:nvPr>
            <p:ph type="title"/>
          </p:nvPr>
        </p:nvSpPr>
        <p:spPr/>
        <p:txBody>
          <a:bodyPr/>
          <a:lstStyle/>
          <a:p>
            <a:r>
              <a:rPr lang="en-US" u="sng" dirty="0"/>
              <a:t>7</a:t>
            </a:r>
            <a:r>
              <a:rPr lang="en-US" u="sng" baseline="30000" dirty="0"/>
              <a:t>th</a:t>
            </a:r>
            <a:r>
              <a:rPr lang="en-US" u="sng" dirty="0"/>
              <a:t> Grade</a:t>
            </a:r>
          </a:p>
        </p:txBody>
      </p:sp>
      <p:sp>
        <p:nvSpPr>
          <p:cNvPr id="3" name="Content Placeholder 2">
            <a:extLst>
              <a:ext uri="{FF2B5EF4-FFF2-40B4-BE49-F238E27FC236}">
                <a16:creationId xmlns:a16="http://schemas.microsoft.com/office/drawing/2014/main" xmlns="" id="{5CCAA69F-5529-4D36-A29A-145E7BBAA99C}"/>
              </a:ext>
            </a:extLst>
          </p:cNvPr>
          <p:cNvSpPr>
            <a:spLocks noGrp="1"/>
          </p:cNvSpPr>
          <p:nvPr>
            <p:ph idx="1"/>
          </p:nvPr>
        </p:nvSpPr>
        <p:spPr>
          <a:xfrm>
            <a:off x="127000" y="1270000"/>
            <a:ext cx="11912600" cy="5588000"/>
          </a:xfrm>
        </p:spPr>
        <p:txBody>
          <a:bodyPr>
            <a:normAutofit/>
          </a:bodyPr>
          <a:lstStyle/>
          <a:p>
            <a:pPr marL="0" indent="0">
              <a:buNone/>
            </a:pPr>
            <a:r>
              <a:rPr lang="en-US" sz="4800" dirty="0"/>
              <a:t>	</a:t>
            </a:r>
            <a:r>
              <a:rPr lang="en-US" sz="4800" dirty="0" smtClean="0"/>
              <a:t>You have been given the job of finding out what the offspring will look like if you breed two monsters together.  What type of information might you need to determine the phenotype / genotype of these 2 monsters offspring? Explain.</a:t>
            </a:r>
            <a:endParaRPr lang="en-US" sz="48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60437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147</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Nov. 28, 2017</vt:lpstr>
      <vt:lpstr>LO</vt:lpstr>
      <vt:lpstr>DOL</vt:lpstr>
      <vt:lpstr>TEKS</vt:lpstr>
      <vt:lpstr>Agenda</vt:lpstr>
      <vt:lpstr>6th Grade</vt:lpstr>
      <vt:lpstr>7th Grade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 27, 2017</dc:title>
  <dc:creator>Katherine Pease</dc:creator>
  <cp:lastModifiedBy>Pease, Katherine J</cp:lastModifiedBy>
  <cp:revision>9</cp:revision>
  <cp:lastPrinted>2017-11-27T00:57:54Z</cp:lastPrinted>
  <dcterms:created xsi:type="dcterms:W3CDTF">2017-11-26T23:46:59Z</dcterms:created>
  <dcterms:modified xsi:type="dcterms:W3CDTF">2017-11-27T23:54:35Z</dcterms:modified>
</cp:coreProperties>
</file>