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954838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53" autoAdjust="0"/>
    <p:restoredTop sz="94660"/>
  </p:normalViewPr>
  <p:slideViewPr>
    <p:cSldViewPr snapToGrid="0">
      <p:cViewPr varScale="1">
        <p:scale>
          <a:sx n="87" d="100"/>
          <a:sy n="87" d="100"/>
        </p:scale>
        <p:origin x="326" y="1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DD10F-15E9-402E-B50A-15C1D1B71172}" type="datetimeFigureOut">
              <a:rPr lang="en-US" smtClean="0"/>
              <a:t>11/17/2017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354BC-3F43-4356-B6FD-7694B3F79C9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70481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DD10F-15E9-402E-B50A-15C1D1B71172}" type="datetimeFigureOut">
              <a:rPr lang="en-US" smtClean="0"/>
              <a:t>11/17/2017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354BC-3F43-4356-B6FD-7694B3F79C9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64467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DD10F-15E9-402E-B50A-15C1D1B71172}" type="datetimeFigureOut">
              <a:rPr lang="en-US" smtClean="0"/>
              <a:t>11/17/2017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354BC-3F43-4356-B6FD-7694B3F79C9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03463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DD10F-15E9-402E-B50A-15C1D1B71172}" type="datetimeFigureOut">
              <a:rPr lang="en-US" smtClean="0"/>
              <a:t>11/17/2017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354BC-3F43-4356-B6FD-7694B3F79C9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52236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DD10F-15E9-402E-B50A-15C1D1B71172}" type="datetimeFigureOut">
              <a:rPr lang="en-US" smtClean="0"/>
              <a:t>11/17/2017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354BC-3F43-4356-B6FD-7694B3F79C9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1855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DD10F-15E9-402E-B50A-15C1D1B71172}" type="datetimeFigureOut">
              <a:rPr lang="en-US" smtClean="0"/>
              <a:t>11/17/2017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354BC-3F43-4356-B6FD-7694B3F79C9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06692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DD10F-15E9-402E-B50A-15C1D1B71172}" type="datetimeFigureOut">
              <a:rPr lang="en-US" smtClean="0"/>
              <a:t>11/17/2017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354BC-3F43-4356-B6FD-7694B3F79C9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95374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DD10F-15E9-402E-B50A-15C1D1B71172}" type="datetimeFigureOut">
              <a:rPr lang="en-US" smtClean="0"/>
              <a:t>11/17/2017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354BC-3F43-4356-B6FD-7694B3F79C9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25032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DD10F-15E9-402E-B50A-15C1D1B71172}" type="datetimeFigureOut">
              <a:rPr lang="en-US" smtClean="0"/>
              <a:t>11/17/2017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354BC-3F43-4356-B6FD-7694B3F79C9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71449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DD10F-15E9-402E-B50A-15C1D1B71172}" type="datetimeFigureOut">
              <a:rPr lang="en-US" smtClean="0"/>
              <a:t>11/17/2017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354BC-3F43-4356-B6FD-7694B3F79C9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37243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DD10F-15E9-402E-B50A-15C1D1B71172}" type="datetimeFigureOut">
              <a:rPr lang="en-US" smtClean="0"/>
              <a:t>11/17/2017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354BC-3F43-4356-B6FD-7694B3F79C9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14730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CDD10F-15E9-402E-B50A-15C1D1B71172}" type="datetimeFigureOut">
              <a:rPr lang="en-US" smtClean="0"/>
              <a:t>11/17/2017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354BC-3F43-4356-B6FD-7694B3F79C9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27682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JZD3WlqtRyo" TargetMode="External"/><Relationship Id="rId2" Type="http://schemas.openxmlformats.org/officeDocument/2006/relationships/hyperlink" Target="https://www.youtube.com/watch?v=9x7hP5LM1UE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fcGDUcGjcyk" TargetMode="External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fcGDUcGjcyk" TargetMode="External"/><Relationship Id="rId4" Type="http://schemas.openxmlformats.org/officeDocument/2006/relationships/image" Target="../media/image3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oachpease.com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677008" y="-395653"/>
            <a:ext cx="13444102" cy="739433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30325"/>
            <a:ext cx="9144000" cy="887592"/>
          </a:xfrm>
        </p:spPr>
        <p:txBody>
          <a:bodyPr>
            <a:normAutofit fontScale="90000"/>
          </a:bodyPr>
          <a:lstStyle/>
          <a:p>
            <a:r>
              <a:rPr lang="en-US" u="sng" dirty="0" smtClean="0"/>
              <a:t>November </a:t>
            </a:r>
            <a:r>
              <a:rPr lang="en-US" u="sng" dirty="0" smtClean="0"/>
              <a:t>17, </a:t>
            </a:r>
            <a:r>
              <a:rPr lang="en-US" u="sng" dirty="0" smtClean="0"/>
              <a:t>2017</a:t>
            </a:r>
            <a:endParaRPr lang="en-US" u="sn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1" y="838899"/>
            <a:ext cx="10604740" cy="6019101"/>
          </a:xfrm>
        </p:spPr>
        <p:txBody>
          <a:bodyPr>
            <a:normAutofit/>
          </a:bodyPr>
          <a:lstStyle/>
          <a:p>
            <a:pPr marL="457200" indent="-457200" algn="l">
              <a:buAutoNum type="arabicPeriod"/>
            </a:pPr>
            <a:r>
              <a:rPr lang="en-US" sz="5400" dirty="0" smtClean="0"/>
              <a:t>7</a:t>
            </a:r>
            <a:r>
              <a:rPr lang="en-US" sz="5400" baseline="30000" dirty="0" smtClean="0"/>
              <a:t>th</a:t>
            </a:r>
            <a:r>
              <a:rPr lang="en-US" sz="5400" dirty="0" smtClean="0"/>
              <a:t> PDN</a:t>
            </a:r>
          </a:p>
          <a:p>
            <a:pPr algn="l"/>
            <a:r>
              <a:rPr lang="en-US" sz="5400" dirty="0"/>
              <a:t> </a:t>
            </a:r>
            <a:r>
              <a:rPr lang="en-US" sz="5400" dirty="0" smtClean="0"/>
              <a:t>   6</a:t>
            </a:r>
            <a:r>
              <a:rPr lang="en-US" sz="5400" baseline="30000" dirty="0" smtClean="0"/>
              <a:t>th</a:t>
            </a:r>
            <a:r>
              <a:rPr lang="en-US" sz="5400" dirty="0" smtClean="0"/>
              <a:t> PDN</a:t>
            </a:r>
          </a:p>
          <a:p>
            <a:pPr algn="l"/>
            <a:r>
              <a:rPr lang="en-US" sz="5400" dirty="0" smtClean="0"/>
              <a:t>2.Sharpen Pencil</a:t>
            </a:r>
          </a:p>
          <a:p>
            <a:pPr algn="l"/>
            <a:r>
              <a:rPr lang="en-US" sz="5400" dirty="0" smtClean="0"/>
              <a:t>3. Sit in Assigned Seat</a:t>
            </a:r>
          </a:p>
          <a:p>
            <a:pPr algn="l"/>
            <a:r>
              <a:rPr lang="en-US" sz="5400" dirty="0" smtClean="0"/>
              <a:t>4. Complete PDN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37506785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-204218"/>
            <a:ext cx="10515600" cy="1325563"/>
          </a:xfrm>
        </p:spPr>
        <p:txBody>
          <a:bodyPr/>
          <a:lstStyle/>
          <a:p>
            <a:pPr algn="ctr"/>
            <a:r>
              <a:rPr lang="en-US" u="sng" dirty="0" smtClean="0"/>
              <a:t>Types of Asexual Reproduction Poster</a:t>
            </a:r>
            <a:endParaRPr lang="en-US" u="sng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1025795"/>
              </p:ext>
            </p:extLst>
          </p:nvPr>
        </p:nvGraphicFramePr>
        <p:xfrm>
          <a:off x="733244" y="802257"/>
          <a:ext cx="10620556" cy="56503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655139"/>
                <a:gridCol w="2788130"/>
                <a:gridCol w="2522148"/>
                <a:gridCol w="2655139"/>
              </a:tblGrid>
              <a:tr h="2825150">
                <a:tc>
                  <a:txBody>
                    <a:bodyPr/>
                    <a:lstStyle/>
                    <a:p>
                      <a:pPr algn="ctr"/>
                      <a:r>
                        <a:rPr lang="en-US" sz="2800" u="sng" dirty="0" smtClean="0"/>
                        <a:t>Sexual Reproduction</a:t>
                      </a:r>
                    </a:p>
                    <a:p>
                      <a:r>
                        <a:rPr lang="en-US" sz="2000" u="none" dirty="0" smtClean="0"/>
                        <a:t>Definition</a:t>
                      </a:r>
                      <a:endParaRPr lang="en-US" sz="2000" u="non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u="sng" dirty="0" smtClean="0"/>
                        <a:t>Asexual Reproduction</a:t>
                      </a:r>
                    </a:p>
                    <a:p>
                      <a:pPr algn="l"/>
                      <a:r>
                        <a:rPr lang="en-US" sz="2000" u="none" dirty="0" smtClean="0"/>
                        <a:t>Definition:</a:t>
                      </a:r>
                      <a:endParaRPr lang="en-US" sz="2000" u="non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u="sng" dirty="0" smtClean="0"/>
                        <a:t>Binary Fission</a:t>
                      </a:r>
                    </a:p>
                    <a:p>
                      <a:pPr algn="l"/>
                      <a:r>
                        <a:rPr lang="en-US" sz="1800" u="none" dirty="0" smtClean="0"/>
                        <a:t>Picture:</a:t>
                      </a:r>
                    </a:p>
                    <a:p>
                      <a:pPr algn="l"/>
                      <a:endParaRPr lang="en-US" sz="1800" u="none" dirty="0" smtClean="0"/>
                    </a:p>
                    <a:p>
                      <a:pPr algn="l"/>
                      <a:endParaRPr lang="en-US" sz="1800" u="none" dirty="0" smtClean="0"/>
                    </a:p>
                    <a:p>
                      <a:pPr algn="l"/>
                      <a:r>
                        <a:rPr lang="en-US" sz="1800" u="none" dirty="0" smtClean="0"/>
                        <a:t>Definition:</a:t>
                      </a:r>
                      <a:endParaRPr lang="en-US" sz="1800" u="non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u="sng" dirty="0" smtClean="0"/>
                        <a:t>Bacterial Conjugation</a:t>
                      </a:r>
                    </a:p>
                    <a:p>
                      <a:pPr algn="l"/>
                      <a:r>
                        <a:rPr lang="en-US" sz="1800" u="none" dirty="0" smtClean="0"/>
                        <a:t>Picture:</a:t>
                      </a:r>
                    </a:p>
                    <a:p>
                      <a:pPr algn="l"/>
                      <a:endParaRPr lang="en-US" sz="1800" u="none" dirty="0" smtClean="0"/>
                    </a:p>
                    <a:p>
                      <a:pPr algn="l"/>
                      <a:endParaRPr lang="en-US" sz="1800" u="none" dirty="0" smtClean="0"/>
                    </a:p>
                    <a:p>
                      <a:pPr algn="l"/>
                      <a:r>
                        <a:rPr lang="en-US" sz="1800" u="none" dirty="0" smtClean="0"/>
                        <a:t>Definition:</a:t>
                      </a:r>
                    </a:p>
                    <a:p>
                      <a:pPr algn="l"/>
                      <a:endParaRPr lang="en-US" sz="2400" u="sng" dirty="0"/>
                    </a:p>
                  </a:txBody>
                  <a:tcPr/>
                </a:tc>
              </a:tr>
              <a:tr h="2825150">
                <a:tc>
                  <a:txBody>
                    <a:bodyPr/>
                    <a:lstStyle/>
                    <a:p>
                      <a:pPr algn="ctr"/>
                      <a:r>
                        <a:rPr lang="en-US" sz="2400" u="sng" dirty="0" smtClean="0"/>
                        <a:t>Pollination</a:t>
                      </a:r>
                    </a:p>
                    <a:p>
                      <a:pPr algn="l"/>
                      <a:r>
                        <a:rPr lang="en-US" sz="1800" u="none" dirty="0" smtClean="0"/>
                        <a:t>Picture:</a:t>
                      </a:r>
                    </a:p>
                    <a:p>
                      <a:pPr algn="l"/>
                      <a:endParaRPr lang="en-US" sz="1800" u="none" dirty="0" smtClean="0"/>
                    </a:p>
                    <a:p>
                      <a:pPr algn="l"/>
                      <a:endParaRPr lang="en-US" sz="1800" u="none" dirty="0" smtClean="0"/>
                    </a:p>
                    <a:p>
                      <a:pPr algn="l"/>
                      <a:r>
                        <a:rPr lang="en-US" sz="1800" u="none" dirty="0" smtClean="0"/>
                        <a:t>Definition:</a:t>
                      </a:r>
                    </a:p>
                    <a:p>
                      <a:pPr algn="l"/>
                      <a:endParaRPr lang="en-US" sz="1800" u="non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u="sng" dirty="0" smtClean="0"/>
                        <a:t>Fragmentation</a:t>
                      </a:r>
                    </a:p>
                    <a:p>
                      <a:pPr algn="l"/>
                      <a:r>
                        <a:rPr lang="en-US" sz="1800" u="none" dirty="0" smtClean="0"/>
                        <a:t>Picture:</a:t>
                      </a:r>
                    </a:p>
                    <a:p>
                      <a:pPr algn="l"/>
                      <a:endParaRPr lang="en-US" sz="1800" u="none" dirty="0" smtClean="0"/>
                    </a:p>
                    <a:p>
                      <a:pPr algn="l"/>
                      <a:endParaRPr lang="en-US" sz="1800" u="none" dirty="0" smtClean="0"/>
                    </a:p>
                    <a:p>
                      <a:pPr algn="l"/>
                      <a:r>
                        <a:rPr lang="en-US" sz="1800" u="none" dirty="0" smtClean="0"/>
                        <a:t>Definition:</a:t>
                      </a:r>
                    </a:p>
                    <a:p>
                      <a:pPr algn="l"/>
                      <a:endParaRPr lang="en-US" sz="1800" u="non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u="sng" dirty="0" smtClean="0"/>
                        <a:t>Budding</a:t>
                      </a:r>
                    </a:p>
                    <a:p>
                      <a:pPr algn="l"/>
                      <a:r>
                        <a:rPr lang="en-US" sz="1800" u="none" dirty="0" smtClean="0"/>
                        <a:t>Picture:</a:t>
                      </a:r>
                    </a:p>
                    <a:p>
                      <a:pPr algn="l"/>
                      <a:endParaRPr lang="en-US" sz="1800" u="none" dirty="0" smtClean="0"/>
                    </a:p>
                    <a:p>
                      <a:pPr algn="l"/>
                      <a:endParaRPr lang="en-US" sz="1800" u="none" dirty="0" smtClean="0"/>
                    </a:p>
                    <a:p>
                      <a:pPr algn="l"/>
                      <a:r>
                        <a:rPr lang="en-US" sz="1800" u="none" dirty="0" smtClean="0"/>
                        <a:t>Definition:</a:t>
                      </a:r>
                    </a:p>
                    <a:p>
                      <a:pPr algn="l"/>
                      <a:endParaRPr lang="en-US" sz="1800" u="non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u="sng" dirty="0" smtClean="0"/>
                        <a:t>Vegetative Propagation</a:t>
                      </a:r>
                    </a:p>
                    <a:p>
                      <a:pPr algn="l"/>
                      <a:r>
                        <a:rPr lang="en-US" sz="1800" u="none" dirty="0" smtClean="0"/>
                        <a:t>Picture:</a:t>
                      </a:r>
                    </a:p>
                    <a:p>
                      <a:pPr algn="l"/>
                      <a:endParaRPr lang="en-US" sz="1800" u="none" dirty="0" smtClean="0"/>
                    </a:p>
                    <a:p>
                      <a:pPr algn="l"/>
                      <a:endParaRPr lang="en-US" sz="1800" u="none" dirty="0" smtClean="0"/>
                    </a:p>
                    <a:p>
                      <a:pPr algn="l"/>
                      <a:r>
                        <a:rPr lang="en-US" sz="1800" u="none" dirty="0" smtClean="0"/>
                        <a:t>Definition:</a:t>
                      </a:r>
                    </a:p>
                    <a:p>
                      <a:pPr algn="l"/>
                      <a:endParaRPr lang="en-US" sz="1800" u="none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274794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8000" b="1" u="sng" dirty="0" smtClean="0"/>
              <a:t>LO</a:t>
            </a:r>
            <a:endParaRPr lang="en-US" sz="8000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3518" y="1112809"/>
            <a:ext cx="5305246" cy="574519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400" b="1" i="1" u="sng" dirty="0" smtClean="0"/>
              <a:t>7</a:t>
            </a:r>
            <a:r>
              <a:rPr lang="en-US" sz="4400" b="1" i="1" u="sng" baseline="30000" dirty="0" smtClean="0"/>
              <a:t>th</a:t>
            </a:r>
            <a:r>
              <a:rPr lang="en-US" sz="4400" b="1" i="1" u="sng" dirty="0" smtClean="0"/>
              <a:t> Grade</a:t>
            </a:r>
          </a:p>
          <a:p>
            <a:pPr algn="ctr"/>
            <a:r>
              <a:rPr lang="en-US" sz="4400" dirty="0" smtClean="0"/>
              <a:t>We will compare/contrast </a:t>
            </a:r>
            <a:r>
              <a:rPr lang="en-US" sz="4400" dirty="0" smtClean="0"/>
              <a:t>the different types of asexual reproduction.</a:t>
            </a:r>
            <a:endParaRPr lang="en-US" sz="4400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246962" y="1112809"/>
            <a:ext cx="5945037" cy="57451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4400" b="1" i="1" u="sng" dirty="0" smtClean="0"/>
              <a:t>6</a:t>
            </a:r>
            <a:r>
              <a:rPr lang="en-US" sz="4400" b="1" i="1" u="sng" baseline="30000" dirty="0" smtClean="0"/>
              <a:t>th</a:t>
            </a:r>
            <a:r>
              <a:rPr lang="en-US" sz="4400" b="1" i="1" u="sng" dirty="0" smtClean="0"/>
              <a:t> Grade</a:t>
            </a:r>
          </a:p>
          <a:p>
            <a:pPr algn="ctr"/>
            <a:r>
              <a:rPr lang="en-US" sz="4400" dirty="0" smtClean="0"/>
              <a:t>We will describe how changes in motion, speed, and direction are affected by an unbalanced force.</a:t>
            </a:r>
            <a:endParaRPr lang="en-US" sz="44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/>
          <a:srcRect l="86978"/>
          <a:stretch/>
        </p:blipFill>
        <p:spPr>
          <a:xfrm>
            <a:off x="5545124" y="1112808"/>
            <a:ext cx="1073790" cy="57451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10008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838200" y="0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8000" b="1" u="sng" dirty="0" smtClean="0"/>
              <a:t>DOL</a:t>
            </a:r>
            <a:endParaRPr lang="en-US" sz="8000" b="1" u="sng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103518" y="1112809"/>
            <a:ext cx="5106838" cy="57451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4400" b="1" i="1" u="sng" dirty="0" smtClean="0"/>
              <a:t>7</a:t>
            </a:r>
            <a:r>
              <a:rPr lang="en-US" sz="4400" b="1" i="1" u="sng" baseline="30000" dirty="0" smtClean="0"/>
              <a:t>th</a:t>
            </a:r>
            <a:r>
              <a:rPr lang="en-US" sz="4400" b="1" i="1" u="sng" dirty="0" smtClean="0"/>
              <a:t> Grade</a:t>
            </a:r>
          </a:p>
          <a:p>
            <a:pPr algn="ctr"/>
            <a:r>
              <a:rPr lang="en-US" sz="4400" dirty="0" smtClean="0"/>
              <a:t>I will complete 5/5 written assessment questions over sexual/asexual reproduction in an exit slip.</a:t>
            </a:r>
            <a:endParaRPr lang="en-US" sz="4400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6935638" y="1112809"/>
            <a:ext cx="5256361" cy="57451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4400" b="1" i="1" u="sng" dirty="0" smtClean="0"/>
              <a:t>6</a:t>
            </a:r>
            <a:r>
              <a:rPr lang="en-US" sz="4400" b="1" i="1" u="sng" baseline="30000" dirty="0" smtClean="0"/>
              <a:t>th</a:t>
            </a:r>
            <a:r>
              <a:rPr lang="en-US" sz="4400" b="1" i="1" u="sng" dirty="0" smtClean="0"/>
              <a:t> Grade</a:t>
            </a:r>
          </a:p>
          <a:p>
            <a:pPr algn="ctr"/>
            <a:r>
              <a:rPr lang="en-US" sz="4400" dirty="0" smtClean="0"/>
              <a:t>I will explain how an unbalanced force can affect a change in </a:t>
            </a:r>
            <a:r>
              <a:rPr lang="en-US" sz="4400" dirty="0" smtClean="0"/>
              <a:t>position </a:t>
            </a:r>
            <a:r>
              <a:rPr lang="en-US" sz="4400" dirty="0" smtClean="0"/>
              <a:t>in an exit slip.</a:t>
            </a:r>
            <a:endParaRPr lang="en-US" sz="4400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"/>
          <a:srcRect l="86978"/>
          <a:stretch/>
        </p:blipFill>
        <p:spPr>
          <a:xfrm>
            <a:off x="5545124" y="1112808"/>
            <a:ext cx="1073790" cy="57451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51880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8000" b="1" u="sng" dirty="0" smtClean="0"/>
              <a:t>TEK</a:t>
            </a:r>
            <a:endParaRPr lang="en-US" sz="8000" b="1" u="sng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103517" y="1112809"/>
            <a:ext cx="5650301" cy="574519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400" b="1" i="1" u="sng" dirty="0" smtClean="0"/>
              <a:t>7</a:t>
            </a:r>
            <a:r>
              <a:rPr lang="en-US" sz="4400" b="1" i="1" u="sng" baseline="30000" dirty="0" smtClean="0"/>
              <a:t>th</a:t>
            </a:r>
            <a:r>
              <a:rPr lang="en-US" sz="4400" b="1" i="1" u="sng" dirty="0" smtClean="0"/>
              <a:t> Grade</a:t>
            </a:r>
          </a:p>
          <a:p>
            <a:pPr marL="0" indent="0" algn="ctr">
              <a:buNone/>
            </a:pPr>
            <a:r>
              <a:rPr lang="en-US" sz="4400" dirty="0" smtClean="0"/>
              <a:t>7.14</a:t>
            </a:r>
          </a:p>
          <a:p>
            <a:pPr marL="0" indent="0" algn="ctr">
              <a:buNone/>
            </a:pPr>
            <a:r>
              <a:rPr lang="en-US" sz="4400" dirty="0"/>
              <a:t>(B)  compare the results of uniform or diverse offspring from sexual reproduction or asexual </a:t>
            </a:r>
            <a:r>
              <a:rPr lang="en-US" sz="4400" dirty="0" smtClean="0"/>
              <a:t>reproduction</a:t>
            </a: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6618914" y="1112809"/>
            <a:ext cx="5573085" cy="57451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4400" b="1" i="1" u="sng" dirty="0" smtClean="0"/>
              <a:t>6</a:t>
            </a:r>
            <a:r>
              <a:rPr lang="en-US" sz="4400" b="1" i="1" u="sng" baseline="30000" dirty="0" smtClean="0"/>
              <a:t>th</a:t>
            </a:r>
            <a:r>
              <a:rPr lang="en-US" sz="4400" b="1" i="1" u="sng" dirty="0" smtClean="0"/>
              <a:t> Grade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4400" dirty="0" smtClean="0"/>
              <a:t>6.8</a:t>
            </a:r>
          </a:p>
          <a:p>
            <a:pPr marL="0" indent="0" algn="ctr">
              <a:buNone/>
            </a:pPr>
            <a:r>
              <a:rPr lang="en-US" sz="4400" dirty="0"/>
              <a:t>(B)  identify and describe the changes in position, direction, and speed of an object when acted upon by unbalanced force</a:t>
            </a:r>
            <a:endParaRPr lang="en-US" sz="4400" dirty="0" smtClean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"/>
          <a:srcRect l="86978"/>
          <a:stretch/>
        </p:blipFill>
        <p:spPr>
          <a:xfrm>
            <a:off x="5545124" y="1112808"/>
            <a:ext cx="1073790" cy="57451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52542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600" b="1" u="sng" dirty="0" smtClean="0"/>
              <a:t>Agenda</a:t>
            </a:r>
            <a:endParaRPr lang="en-US" sz="6600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" y="1157681"/>
            <a:ext cx="5065142" cy="551649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5400" u="sng" dirty="0" smtClean="0"/>
              <a:t>7</a:t>
            </a:r>
            <a:r>
              <a:rPr lang="en-US" sz="5400" u="sng" baseline="30000" dirty="0" smtClean="0"/>
              <a:t>th</a:t>
            </a:r>
            <a:r>
              <a:rPr lang="en-US" sz="5400" u="sng" dirty="0" smtClean="0"/>
              <a:t> Grade</a:t>
            </a:r>
          </a:p>
          <a:p>
            <a:pPr marL="1143000" indent="-1143000">
              <a:buAutoNum type="arabicPeriod"/>
            </a:pPr>
            <a:r>
              <a:rPr lang="en-US" sz="5400" dirty="0" smtClean="0"/>
              <a:t>PDN</a:t>
            </a:r>
          </a:p>
          <a:p>
            <a:pPr marL="1143000" indent="-1143000">
              <a:buAutoNum type="arabicPeriod"/>
            </a:pPr>
            <a:r>
              <a:rPr lang="en-US" sz="5400" dirty="0" smtClean="0"/>
              <a:t>Video Clip</a:t>
            </a:r>
          </a:p>
          <a:p>
            <a:pPr marL="1143000" indent="-1143000">
              <a:buAutoNum type="arabicPeriod"/>
            </a:pPr>
            <a:r>
              <a:rPr lang="en-US" sz="5400" dirty="0" smtClean="0"/>
              <a:t>poster</a:t>
            </a:r>
            <a:endParaRPr lang="en-US" sz="5400" dirty="0" smtClean="0"/>
          </a:p>
          <a:p>
            <a:pPr marL="1143000" indent="-1143000">
              <a:buAutoNum type="arabicPeriod"/>
            </a:pPr>
            <a:r>
              <a:rPr lang="en-US" sz="5400" dirty="0" smtClean="0"/>
              <a:t>DOL</a:t>
            </a:r>
            <a:endParaRPr lang="en-US" sz="5400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7365534" y="1157681"/>
            <a:ext cx="4826466" cy="56374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5400" u="sng" dirty="0" smtClean="0"/>
              <a:t>6</a:t>
            </a:r>
            <a:r>
              <a:rPr lang="en-US" sz="5400" u="sng" baseline="30000" dirty="0" smtClean="0"/>
              <a:t>th</a:t>
            </a:r>
            <a:r>
              <a:rPr lang="en-US" sz="5400" u="sng" dirty="0" smtClean="0"/>
              <a:t> Grade</a:t>
            </a:r>
          </a:p>
          <a:p>
            <a:pPr marL="1143000" indent="-1143000">
              <a:buFont typeface="Arial" panose="020B0604020202020204" pitchFamily="34" charset="0"/>
              <a:buAutoNum type="arabicPeriod"/>
            </a:pPr>
            <a:r>
              <a:rPr lang="en-US" sz="5400" dirty="0" smtClean="0"/>
              <a:t>PDN</a:t>
            </a:r>
          </a:p>
          <a:p>
            <a:pPr marL="1143000" indent="-1143000">
              <a:buFont typeface="Arial" panose="020B0604020202020204" pitchFamily="34" charset="0"/>
              <a:buAutoNum type="arabicPeriod"/>
            </a:pPr>
            <a:r>
              <a:rPr lang="en-US" sz="5400" dirty="0" smtClean="0"/>
              <a:t>Video Clip</a:t>
            </a:r>
          </a:p>
          <a:p>
            <a:pPr marL="1143000" indent="-1143000">
              <a:buFont typeface="Arial" panose="020B0604020202020204" pitchFamily="34" charset="0"/>
              <a:buAutoNum type="arabicPeriod"/>
            </a:pPr>
            <a:r>
              <a:rPr lang="en-US" sz="5400" dirty="0" smtClean="0"/>
              <a:t>Wind Up Toy Lab</a:t>
            </a:r>
            <a:endParaRPr lang="en-US" sz="5400" dirty="0" smtClean="0"/>
          </a:p>
          <a:p>
            <a:pPr marL="1143000" indent="-1143000">
              <a:buFont typeface="Arial" panose="020B0604020202020204" pitchFamily="34" charset="0"/>
              <a:buAutoNum type="arabicPeriod"/>
            </a:pPr>
            <a:r>
              <a:rPr lang="en-US" sz="5400" dirty="0" smtClean="0"/>
              <a:t>DOL</a:t>
            </a:r>
            <a:endParaRPr lang="en-US" sz="54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/>
          <a:srcRect l="86978"/>
          <a:stretch/>
        </p:blipFill>
        <p:spPr>
          <a:xfrm>
            <a:off x="4890781" y="1560352"/>
            <a:ext cx="2407641" cy="52976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88940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77638"/>
            <a:ext cx="12192000" cy="3010619"/>
          </a:xfrm>
        </p:spPr>
        <p:txBody>
          <a:bodyPr>
            <a:normAutofit/>
          </a:bodyPr>
          <a:lstStyle/>
          <a:p>
            <a:pPr algn="ctr"/>
            <a:r>
              <a:rPr lang="en-US" u="sng" dirty="0" smtClean="0"/>
              <a:t>My friend and I are going on a trip that is 150 miles away and the average speed limit is 75m/h.  How long will it take us to get there?</a:t>
            </a:r>
            <a:endParaRPr lang="en-US" u="sng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163902" y="2846717"/>
            <a:ext cx="12028098" cy="3890515"/>
          </a:xfrm>
        </p:spPr>
        <p:txBody>
          <a:bodyPr>
            <a:normAutofit/>
          </a:bodyPr>
          <a:lstStyle/>
          <a:p>
            <a:r>
              <a:rPr lang="en-US" sz="3600" dirty="0" smtClean="0"/>
              <a:t>Speed/distance/time triangle song</a:t>
            </a:r>
            <a:endParaRPr lang="en-US" sz="3600" dirty="0" smtClean="0"/>
          </a:p>
          <a:p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www.youtube.com/watch?v=9x7hP5LM1UE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Calculating Speed</a:t>
            </a:r>
          </a:p>
          <a:p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www.youtube.com/watch?v=JZD3WlqtRyo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31471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0385" y="365125"/>
            <a:ext cx="12131615" cy="3620279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We have all heard, or most of us have heard the saying it takes two to tango.  Does this saying refer to sexual or asexual reproduction? In a CLEAN, scientific way explain why.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38200" y="5244859"/>
            <a:ext cx="10515600" cy="932103"/>
          </a:xfrm>
        </p:spPr>
        <p:txBody>
          <a:bodyPr/>
          <a:lstStyle/>
          <a:p>
            <a:r>
              <a:rPr lang="en-US" dirty="0" smtClean="0"/>
              <a:t>Class Discussion Notes…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92383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0" y="1"/>
            <a:ext cx="11353800" cy="1035170"/>
          </a:xfrm>
        </p:spPr>
        <p:txBody>
          <a:bodyPr/>
          <a:lstStyle/>
          <a:p>
            <a:pPr algn="ctr"/>
            <a:r>
              <a:rPr lang="en-US" dirty="0" smtClean="0"/>
              <a:t>Sexual Reproduction Vs’ Asexual Reproduction Video</a:t>
            </a:r>
          </a:p>
          <a:p>
            <a:pPr algn="ctr"/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www.youtube.com/watch?v=fcGDUcGjcyk</a:t>
            </a:r>
            <a:endParaRPr lang="en-US" dirty="0" smtClean="0"/>
          </a:p>
          <a:p>
            <a:pPr algn="ctr"/>
            <a:endParaRPr lang="en-US" dirty="0"/>
          </a:p>
        </p:txBody>
      </p:sp>
      <p:pic>
        <p:nvPicPr>
          <p:cNvPr id="5" name="fcGDUcGjcyk"/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112143" y="1018995"/>
            <a:ext cx="11938959" cy="57527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22699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02957"/>
          </a:xfrm>
        </p:spPr>
        <p:txBody>
          <a:bodyPr/>
          <a:lstStyle/>
          <a:p>
            <a:pPr algn="ctr"/>
            <a:r>
              <a:rPr lang="en-US" u="sng" dirty="0" smtClean="0"/>
              <a:t>Sexual / Asexual Reproduction power point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385" y="1268082"/>
            <a:ext cx="12131615" cy="5589917"/>
          </a:xfrm>
        </p:spPr>
        <p:txBody>
          <a:bodyPr>
            <a:normAutofit/>
          </a:bodyPr>
          <a:lstStyle/>
          <a:p>
            <a:r>
              <a:rPr lang="en-US" sz="4400" dirty="0" smtClean="0"/>
              <a:t>Login to </a:t>
            </a:r>
            <a:r>
              <a:rPr lang="en-US" sz="4400" dirty="0" smtClean="0">
                <a:hlinkClick r:id="rId2"/>
              </a:rPr>
              <a:t>www.coachpease.com</a:t>
            </a:r>
            <a:endParaRPr lang="en-US" sz="4400" dirty="0" smtClean="0"/>
          </a:p>
          <a:p>
            <a:r>
              <a:rPr lang="en-US" sz="4400" dirty="0" smtClean="0"/>
              <a:t>Click on 3</a:t>
            </a:r>
            <a:r>
              <a:rPr lang="en-US" sz="4400" baseline="30000" dirty="0" smtClean="0"/>
              <a:t>rd</a:t>
            </a:r>
            <a:r>
              <a:rPr lang="en-US" sz="4400" dirty="0" smtClean="0"/>
              <a:t> 6 weeks</a:t>
            </a:r>
          </a:p>
          <a:p>
            <a:r>
              <a:rPr lang="en-US" sz="4400" dirty="0" smtClean="0"/>
              <a:t>Go to far right of screen, find 7</a:t>
            </a:r>
            <a:r>
              <a:rPr lang="en-US" sz="4400" baseline="30000" dirty="0" smtClean="0"/>
              <a:t>th</a:t>
            </a:r>
            <a:r>
              <a:rPr lang="en-US" sz="4400" dirty="0" smtClean="0"/>
              <a:t> </a:t>
            </a:r>
            <a:r>
              <a:rPr lang="en-US" sz="4400" dirty="0" err="1" smtClean="0"/>
              <a:t>grd</a:t>
            </a:r>
            <a:r>
              <a:rPr lang="en-US" sz="4400" dirty="0" smtClean="0"/>
              <a:t>. 2017-18</a:t>
            </a:r>
          </a:p>
          <a:p>
            <a:r>
              <a:rPr lang="en-US" sz="4400" dirty="0" smtClean="0"/>
              <a:t>Click on asexual vs sexual reproduction</a:t>
            </a:r>
          </a:p>
          <a:p>
            <a:r>
              <a:rPr lang="en-US" sz="4400" dirty="0" smtClean="0"/>
              <a:t>Once downloaded , click on present (top right corner of screen)</a:t>
            </a:r>
          </a:p>
          <a:p>
            <a:r>
              <a:rPr lang="en-US" sz="4400" dirty="0" smtClean="0"/>
              <a:t>Use information in power point to complete foldable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3206075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279</TotalTime>
  <Words>317</Words>
  <Application>Microsoft Office PowerPoint</Application>
  <PresentationFormat>Widescreen</PresentationFormat>
  <Paragraphs>86</Paragraphs>
  <Slides>10</Slides>
  <Notes>0</Notes>
  <HiddenSlides>0</HiddenSlides>
  <MMClips>1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November 17, 2017</vt:lpstr>
      <vt:lpstr>LO</vt:lpstr>
      <vt:lpstr>PowerPoint Presentation</vt:lpstr>
      <vt:lpstr>TEK</vt:lpstr>
      <vt:lpstr>Agenda</vt:lpstr>
      <vt:lpstr>My friend and I are going on a trip that is 150 miles away and the average speed limit is 75m/h.  How long will it take us to get there?</vt:lpstr>
      <vt:lpstr>We have all heard, or most of us have heard the saying it takes two to tango.  Does this saying refer to sexual or asexual reproduction? In a CLEAN, scientific way explain why.</vt:lpstr>
      <vt:lpstr>PowerPoint Presentation</vt:lpstr>
      <vt:lpstr>Sexual / Asexual Reproduction power point</vt:lpstr>
      <vt:lpstr>Types of Asexual Reproduction Poster</vt:lpstr>
    </vt:vector>
  </TitlesOfParts>
  <Company>Dallas ISD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October 30, 2017</dc:title>
  <dc:creator>Pease, Katherine J</dc:creator>
  <cp:lastModifiedBy>Pease, Katherine J</cp:lastModifiedBy>
  <cp:revision>27</cp:revision>
  <cp:lastPrinted>2017-11-17T14:21:28Z</cp:lastPrinted>
  <dcterms:created xsi:type="dcterms:W3CDTF">2017-10-30T12:40:06Z</dcterms:created>
  <dcterms:modified xsi:type="dcterms:W3CDTF">2017-11-17T14:40:54Z</dcterms:modified>
</cp:coreProperties>
</file>