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8" r:id="rId5"/>
    <p:sldId id="258" r:id="rId6"/>
    <p:sldId id="259" r:id="rId7"/>
    <p:sldId id="265" r:id="rId8"/>
    <p:sldId id="266" r:id="rId9"/>
    <p:sldId id="260" r:id="rId10"/>
    <p:sldId id="264" r:id="rId11"/>
    <p:sldId id="269" r:id="rId12"/>
    <p:sldId id="261" r:id="rId13"/>
    <p:sldId id="262" r:id="rId14"/>
    <p:sldId id="267" r:id="rId15"/>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75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9CCFB2-854D-4051-BA1C-91DC0D4C9B0B}"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197A4B-DA44-4E31-9FC7-23B1BB15A6CF}" type="slidenum">
              <a:rPr lang="en-US" smtClean="0"/>
              <a:t>‹#›</a:t>
            </a:fld>
            <a:endParaRPr lang="en-US" dirty="0"/>
          </a:p>
        </p:txBody>
      </p:sp>
    </p:spTree>
    <p:extLst>
      <p:ext uri="{BB962C8B-B14F-4D97-AF65-F5344CB8AC3E}">
        <p14:creationId xmlns:p14="http://schemas.microsoft.com/office/powerpoint/2010/main" val="166456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CCFB2-854D-4051-BA1C-91DC0D4C9B0B}"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197A4B-DA44-4E31-9FC7-23B1BB15A6CF}" type="slidenum">
              <a:rPr lang="en-US" smtClean="0"/>
              <a:t>‹#›</a:t>
            </a:fld>
            <a:endParaRPr lang="en-US" dirty="0"/>
          </a:p>
        </p:txBody>
      </p:sp>
    </p:spTree>
    <p:extLst>
      <p:ext uri="{BB962C8B-B14F-4D97-AF65-F5344CB8AC3E}">
        <p14:creationId xmlns:p14="http://schemas.microsoft.com/office/powerpoint/2010/main" val="1370060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CCFB2-854D-4051-BA1C-91DC0D4C9B0B}"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197A4B-DA44-4E31-9FC7-23B1BB15A6CF}" type="slidenum">
              <a:rPr lang="en-US" smtClean="0"/>
              <a:t>‹#›</a:t>
            </a:fld>
            <a:endParaRPr lang="en-US" dirty="0"/>
          </a:p>
        </p:txBody>
      </p:sp>
    </p:spTree>
    <p:extLst>
      <p:ext uri="{BB962C8B-B14F-4D97-AF65-F5344CB8AC3E}">
        <p14:creationId xmlns:p14="http://schemas.microsoft.com/office/powerpoint/2010/main" val="154580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CCFB2-854D-4051-BA1C-91DC0D4C9B0B}"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197A4B-DA44-4E31-9FC7-23B1BB15A6CF}" type="slidenum">
              <a:rPr lang="en-US" smtClean="0"/>
              <a:t>‹#›</a:t>
            </a:fld>
            <a:endParaRPr lang="en-US" dirty="0"/>
          </a:p>
        </p:txBody>
      </p:sp>
    </p:spTree>
    <p:extLst>
      <p:ext uri="{BB962C8B-B14F-4D97-AF65-F5344CB8AC3E}">
        <p14:creationId xmlns:p14="http://schemas.microsoft.com/office/powerpoint/2010/main" val="1215850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9CCFB2-854D-4051-BA1C-91DC0D4C9B0B}"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197A4B-DA44-4E31-9FC7-23B1BB15A6CF}" type="slidenum">
              <a:rPr lang="en-US" smtClean="0"/>
              <a:t>‹#›</a:t>
            </a:fld>
            <a:endParaRPr lang="en-US" dirty="0"/>
          </a:p>
        </p:txBody>
      </p:sp>
    </p:spTree>
    <p:extLst>
      <p:ext uri="{BB962C8B-B14F-4D97-AF65-F5344CB8AC3E}">
        <p14:creationId xmlns:p14="http://schemas.microsoft.com/office/powerpoint/2010/main" val="315084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9CCFB2-854D-4051-BA1C-91DC0D4C9B0B}"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197A4B-DA44-4E31-9FC7-23B1BB15A6CF}" type="slidenum">
              <a:rPr lang="en-US" smtClean="0"/>
              <a:t>‹#›</a:t>
            </a:fld>
            <a:endParaRPr lang="en-US" dirty="0"/>
          </a:p>
        </p:txBody>
      </p:sp>
    </p:spTree>
    <p:extLst>
      <p:ext uri="{BB962C8B-B14F-4D97-AF65-F5344CB8AC3E}">
        <p14:creationId xmlns:p14="http://schemas.microsoft.com/office/powerpoint/2010/main" val="308343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9CCFB2-854D-4051-BA1C-91DC0D4C9B0B}" type="datetimeFigureOut">
              <a:rPr lang="en-US" smtClean="0"/>
              <a:t>11/15/2016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197A4B-DA44-4E31-9FC7-23B1BB15A6CF}" type="slidenum">
              <a:rPr lang="en-US" smtClean="0"/>
              <a:t>‹#›</a:t>
            </a:fld>
            <a:endParaRPr lang="en-US" dirty="0"/>
          </a:p>
        </p:txBody>
      </p:sp>
    </p:spTree>
    <p:extLst>
      <p:ext uri="{BB962C8B-B14F-4D97-AF65-F5344CB8AC3E}">
        <p14:creationId xmlns:p14="http://schemas.microsoft.com/office/powerpoint/2010/main" val="3115682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9CCFB2-854D-4051-BA1C-91DC0D4C9B0B}" type="datetimeFigureOut">
              <a:rPr lang="en-US" smtClean="0"/>
              <a:t>11/15/2016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197A4B-DA44-4E31-9FC7-23B1BB15A6CF}" type="slidenum">
              <a:rPr lang="en-US" smtClean="0"/>
              <a:t>‹#›</a:t>
            </a:fld>
            <a:endParaRPr lang="en-US" dirty="0"/>
          </a:p>
        </p:txBody>
      </p:sp>
    </p:spTree>
    <p:extLst>
      <p:ext uri="{BB962C8B-B14F-4D97-AF65-F5344CB8AC3E}">
        <p14:creationId xmlns:p14="http://schemas.microsoft.com/office/powerpoint/2010/main" val="3131555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9CCFB2-854D-4051-BA1C-91DC0D4C9B0B}" type="datetimeFigureOut">
              <a:rPr lang="en-US" smtClean="0"/>
              <a:t>11/15/2016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197A4B-DA44-4E31-9FC7-23B1BB15A6CF}" type="slidenum">
              <a:rPr lang="en-US" smtClean="0"/>
              <a:t>‹#›</a:t>
            </a:fld>
            <a:endParaRPr lang="en-US" dirty="0"/>
          </a:p>
        </p:txBody>
      </p:sp>
    </p:spTree>
    <p:extLst>
      <p:ext uri="{BB962C8B-B14F-4D97-AF65-F5344CB8AC3E}">
        <p14:creationId xmlns:p14="http://schemas.microsoft.com/office/powerpoint/2010/main" val="1372751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CCFB2-854D-4051-BA1C-91DC0D4C9B0B}"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197A4B-DA44-4E31-9FC7-23B1BB15A6CF}" type="slidenum">
              <a:rPr lang="en-US" smtClean="0"/>
              <a:t>‹#›</a:t>
            </a:fld>
            <a:endParaRPr lang="en-US" dirty="0"/>
          </a:p>
        </p:txBody>
      </p:sp>
    </p:spTree>
    <p:extLst>
      <p:ext uri="{BB962C8B-B14F-4D97-AF65-F5344CB8AC3E}">
        <p14:creationId xmlns:p14="http://schemas.microsoft.com/office/powerpoint/2010/main" val="28657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CCFB2-854D-4051-BA1C-91DC0D4C9B0B}"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197A4B-DA44-4E31-9FC7-23B1BB15A6CF}" type="slidenum">
              <a:rPr lang="en-US" smtClean="0"/>
              <a:t>‹#›</a:t>
            </a:fld>
            <a:endParaRPr lang="en-US" dirty="0"/>
          </a:p>
        </p:txBody>
      </p:sp>
    </p:spTree>
    <p:extLst>
      <p:ext uri="{BB962C8B-B14F-4D97-AF65-F5344CB8AC3E}">
        <p14:creationId xmlns:p14="http://schemas.microsoft.com/office/powerpoint/2010/main" val="1697645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CCFB2-854D-4051-BA1C-91DC0D4C9B0B}" type="datetimeFigureOut">
              <a:rPr lang="en-US" smtClean="0"/>
              <a:t>11/15/2016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97A4B-DA44-4E31-9FC7-23B1BB15A6CF}" type="slidenum">
              <a:rPr lang="en-US" smtClean="0"/>
              <a:t>‹#›</a:t>
            </a:fld>
            <a:endParaRPr lang="en-US" dirty="0"/>
          </a:p>
        </p:txBody>
      </p:sp>
    </p:spTree>
    <p:extLst>
      <p:ext uri="{BB962C8B-B14F-4D97-AF65-F5344CB8AC3E}">
        <p14:creationId xmlns:p14="http://schemas.microsoft.com/office/powerpoint/2010/main" val="2002376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lever.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bbc.co.uk/bitesize/ks3/science/environment_earth_universe/rock_cycle/activity/"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5" name="Rectangle 4"/>
          <p:cNvSpPr/>
          <p:nvPr/>
        </p:nvSpPr>
        <p:spPr>
          <a:xfrm>
            <a:off x="570781" y="345056"/>
            <a:ext cx="11050438" cy="6038491"/>
          </a:xfrm>
          <a:prstGeom prst="rect">
            <a:avLst/>
          </a:prstGeom>
          <a:solidFill>
            <a:schemeClr val="accent1">
              <a:lumMod val="50000"/>
              <a:alpha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463615" y="225216"/>
            <a:ext cx="9144000" cy="1353928"/>
          </a:xfrm>
          <a:ln>
            <a:noFill/>
          </a:ln>
        </p:spPr>
        <p:txBody>
          <a:bodyPr>
            <a:normAutofit/>
          </a:bodyPr>
          <a:lstStyle/>
          <a:p>
            <a:r>
              <a:rPr lang="en-US" sz="8000" u="sng" dirty="0" smtClean="0">
                <a:ln>
                  <a:solidFill>
                    <a:schemeClr val="tx1"/>
                  </a:solidFill>
                </a:ln>
                <a:solidFill>
                  <a:schemeClr val="bg1"/>
                </a:solidFill>
                <a:latin typeface="Adobe Gothic Std B" panose="020B0800000000000000" pitchFamily="34" charset="-128"/>
                <a:ea typeface="Adobe Gothic Std B" panose="020B0800000000000000" pitchFamily="34" charset="-128"/>
              </a:rPr>
              <a:t>Nov. </a:t>
            </a:r>
            <a:r>
              <a:rPr lang="en-US" sz="8000" u="sng" dirty="0" smtClean="0">
                <a:ln>
                  <a:solidFill>
                    <a:schemeClr val="tx1"/>
                  </a:solidFill>
                </a:ln>
                <a:solidFill>
                  <a:schemeClr val="bg1"/>
                </a:solidFill>
                <a:latin typeface="Adobe Gothic Std B" panose="020B0800000000000000" pitchFamily="34" charset="-128"/>
                <a:ea typeface="Adobe Gothic Std B" panose="020B0800000000000000" pitchFamily="34" charset="-128"/>
              </a:rPr>
              <a:t>15, </a:t>
            </a:r>
            <a:r>
              <a:rPr lang="en-US" sz="8000" u="sng" dirty="0" smtClean="0">
                <a:ln>
                  <a:solidFill>
                    <a:schemeClr val="tx1"/>
                  </a:solidFill>
                </a:ln>
                <a:solidFill>
                  <a:schemeClr val="bg1"/>
                </a:solidFill>
                <a:latin typeface="Adobe Gothic Std B" panose="020B0800000000000000" pitchFamily="34" charset="-128"/>
                <a:ea typeface="Adobe Gothic Std B" panose="020B0800000000000000" pitchFamily="34" charset="-128"/>
              </a:rPr>
              <a:t>2016</a:t>
            </a:r>
            <a:endParaRPr lang="en-US" sz="8000" u="sng" dirty="0">
              <a:ln>
                <a:solidFill>
                  <a:schemeClr val="tx1"/>
                </a:solidFill>
              </a:ln>
              <a:solidFill>
                <a:schemeClr val="bg1"/>
              </a:solidFill>
              <a:latin typeface="Adobe Gothic Std B" panose="020B0800000000000000" pitchFamily="34" charset="-128"/>
              <a:ea typeface="Adobe Gothic Std B" panose="020B0800000000000000" pitchFamily="34" charset="-128"/>
            </a:endParaRPr>
          </a:p>
        </p:txBody>
      </p:sp>
      <p:sp>
        <p:nvSpPr>
          <p:cNvPr id="3" name="Subtitle 2"/>
          <p:cNvSpPr>
            <a:spLocks noGrp="1"/>
          </p:cNvSpPr>
          <p:nvPr>
            <p:ph type="subTitle" idx="1"/>
          </p:nvPr>
        </p:nvSpPr>
        <p:spPr>
          <a:xfrm>
            <a:off x="672859" y="1579143"/>
            <a:ext cx="10860657" cy="4804403"/>
          </a:xfrm>
        </p:spPr>
        <p:txBody>
          <a:bodyPr>
            <a:noAutofit/>
          </a:bodyPr>
          <a:lstStyle/>
          <a:p>
            <a:pPr marL="457200" indent="-457200" algn="l">
              <a:buAutoNum type="arabicPeriod"/>
            </a:pPr>
            <a:r>
              <a:rPr lang="en-US" sz="6000" dirty="0" smtClean="0">
                <a:ln>
                  <a:solidFill>
                    <a:schemeClr val="tx1"/>
                  </a:solidFill>
                </a:ln>
                <a:solidFill>
                  <a:schemeClr val="bg1"/>
                </a:solidFill>
                <a:latin typeface="Adobe Gothic Std B" panose="020B0800000000000000" pitchFamily="34" charset="-128"/>
                <a:ea typeface="Adobe Gothic Std B" panose="020B0800000000000000" pitchFamily="34" charset="-128"/>
              </a:rPr>
              <a:t>Sharpen Pencil</a:t>
            </a:r>
          </a:p>
          <a:p>
            <a:pPr marL="457200" indent="-457200" algn="l">
              <a:buAutoNum type="arabicPeriod"/>
            </a:pPr>
            <a:r>
              <a:rPr lang="en-US" sz="6000" dirty="0" smtClean="0">
                <a:ln>
                  <a:solidFill>
                    <a:schemeClr val="tx1"/>
                  </a:solidFill>
                </a:ln>
                <a:solidFill>
                  <a:schemeClr val="bg1"/>
                </a:solidFill>
                <a:latin typeface="Adobe Gothic Std B" panose="020B0800000000000000" pitchFamily="34" charset="-128"/>
                <a:ea typeface="Adobe Gothic Std B" panose="020B0800000000000000" pitchFamily="34" charset="-128"/>
              </a:rPr>
              <a:t>Collect PDN, Textbook (7</a:t>
            </a:r>
            <a:r>
              <a:rPr lang="en-US" sz="6000" baseline="30000" dirty="0" smtClean="0">
                <a:ln>
                  <a:solidFill>
                    <a:schemeClr val="tx1"/>
                  </a:solidFill>
                </a:ln>
                <a:solidFill>
                  <a:schemeClr val="bg1"/>
                </a:solidFill>
                <a:latin typeface="Adobe Gothic Std B" panose="020B0800000000000000" pitchFamily="34" charset="-128"/>
                <a:ea typeface="Adobe Gothic Std B" panose="020B0800000000000000" pitchFamily="34" charset="-128"/>
              </a:rPr>
              <a:t>th</a:t>
            </a:r>
            <a:r>
              <a:rPr lang="en-US" sz="6000" dirty="0" smtClean="0">
                <a:ln>
                  <a:solidFill>
                    <a:schemeClr val="tx1"/>
                  </a:solidFill>
                </a:ln>
                <a:solidFill>
                  <a:schemeClr val="bg1"/>
                </a:solidFill>
                <a:latin typeface="Adobe Gothic Std B" panose="020B0800000000000000" pitchFamily="34" charset="-128"/>
                <a:ea typeface="Adobe Gothic Std B" panose="020B0800000000000000" pitchFamily="34" charset="-128"/>
              </a:rPr>
              <a:t> grade)</a:t>
            </a:r>
          </a:p>
          <a:p>
            <a:pPr marL="457200" indent="-457200" algn="l">
              <a:buAutoNum type="arabicPeriod"/>
            </a:pPr>
            <a:r>
              <a:rPr lang="en-US" sz="6000" dirty="0" smtClean="0">
                <a:ln>
                  <a:solidFill>
                    <a:schemeClr val="tx1"/>
                  </a:solidFill>
                </a:ln>
                <a:solidFill>
                  <a:schemeClr val="bg1"/>
                </a:solidFill>
                <a:latin typeface="Adobe Gothic Std B" panose="020B0800000000000000" pitchFamily="34" charset="-128"/>
                <a:ea typeface="Adobe Gothic Std B" panose="020B0800000000000000" pitchFamily="34" charset="-128"/>
              </a:rPr>
              <a:t>Sit in assigned seat</a:t>
            </a:r>
          </a:p>
          <a:p>
            <a:pPr marL="457200" indent="-457200" algn="l">
              <a:buAutoNum type="arabicPeriod"/>
            </a:pPr>
            <a:r>
              <a:rPr lang="en-US" sz="6000" dirty="0" smtClean="0">
                <a:ln>
                  <a:solidFill>
                    <a:schemeClr val="tx1"/>
                  </a:solidFill>
                </a:ln>
                <a:solidFill>
                  <a:schemeClr val="bg1"/>
                </a:solidFill>
                <a:latin typeface="Adobe Gothic Std B" panose="020B0800000000000000" pitchFamily="34" charset="-128"/>
                <a:ea typeface="Adobe Gothic Std B" panose="020B0800000000000000" pitchFamily="34" charset="-128"/>
              </a:rPr>
              <a:t>Complete PDN</a:t>
            </a:r>
            <a:endParaRPr lang="en-US" sz="6000" dirty="0">
              <a:ln>
                <a:solidFill>
                  <a:schemeClr val="tx1"/>
                </a:solidFill>
              </a:ln>
              <a:solidFill>
                <a:schemeClr val="bg1"/>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7919845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5" name="Rectangle 4"/>
          <p:cNvSpPr/>
          <p:nvPr/>
        </p:nvSpPr>
        <p:spPr>
          <a:xfrm>
            <a:off x="646981" y="365125"/>
            <a:ext cx="11050438" cy="6038491"/>
          </a:xfrm>
          <a:prstGeom prst="rect">
            <a:avLst/>
          </a:prstGeom>
          <a:solidFill>
            <a:schemeClr val="accent1">
              <a:lumMod val="50000"/>
              <a:alpha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646981" y="17534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7</a:t>
            </a:r>
            <a:r>
              <a:rPr lang="en-US" sz="5400" u="sng" baseline="300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th</a:t>
            </a:r>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 Grade LO Stem</a:t>
            </a:r>
            <a:endParaRPr lang="en-US" sz="5400" u="sng"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
        <p:nvSpPr>
          <p:cNvPr id="7" name="Content Placeholder 2"/>
          <p:cNvSpPr txBox="1">
            <a:spLocks/>
          </p:cNvSpPr>
          <p:nvPr/>
        </p:nvSpPr>
        <p:spPr>
          <a:xfrm>
            <a:off x="838200" y="1268083"/>
            <a:ext cx="10515600" cy="49088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4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I will teach about biodiversity in a micro-habitat.</a:t>
            </a:r>
          </a:p>
          <a:p>
            <a:r>
              <a:rPr lang="en-US" sz="44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Specifically, my students will complete a virtual activity that allows them to understand the meaning of biodiversity.</a:t>
            </a:r>
          </a:p>
          <a:p>
            <a:r>
              <a:rPr lang="en-US" sz="44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To show me they have learned it, they will complete a foldable.</a:t>
            </a:r>
            <a:endParaRPr lang="en-US" sz="4400"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224479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5" name="Rectangle 4"/>
          <p:cNvSpPr/>
          <p:nvPr/>
        </p:nvSpPr>
        <p:spPr>
          <a:xfrm>
            <a:off x="646981" y="365125"/>
            <a:ext cx="11050438" cy="6038491"/>
          </a:xfrm>
          <a:prstGeom prst="rect">
            <a:avLst/>
          </a:prstGeom>
          <a:solidFill>
            <a:schemeClr val="accent1">
              <a:lumMod val="50000"/>
              <a:alpha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646981" y="17534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7</a:t>
            </a:r>
            <a:r>
              <a:rPr lang="en-US" sz="5400" u="sng" baseline="300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th</a:t>
            </a:r>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 Grade Essential Question</a:t>
            </a:r>
            <a:endParaRPr lang="en-US" sz="5400" u="sng"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
        <p:nvSpPr>
          <p:cNvPr id="7" name="Content Placeholder 2"/>
          <p:cNvSpPr txBox="1">
            <a:spLocks/>
          </p:cNvSpPr>
          <p:nvPr/>
        </p:nvSpPr>
        <p:spPr>
          <a:xfrm>
            <a:off x="646981" y="1130060"/>
            <a:ext cx="11050438" cy="527355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54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Have you ever taken the time to notice all the different biotic factors that are in the environment around you? Does it have a large amount of biodiversity, or a small amount of biodiversity? Explain.</a:t>
            </a:r>
            <a:endParaRPr lang="en-US" sz="5400"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2851432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5" name="Rectangle 4"/>
          <p:cNvSpPr/>
          <p:nvPr/>
        </p:nvSpPr>
        <p:spPr>
          <a:xfrm>
            <a:off x="577970" y="353683"/>
            <a:ext cx="11050438" cy="6038491"/>
          </a:xfrm>
          <a:prstGeom prst="rect">
            <a:avLst/>
          </a:prstGeom>
          <a:solidFill>
            <a:srgbClr val="2E75B6">
              <a:alpha val="60000"/>
            </a:srgb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97706"/>
            <a:ext cx="10515600" cy="1325563"/>
          </a:xfrm>
        </p:spPr>
        <p:txBody>
          <a:bodyPr/>
          <a:lstStyle/>
          <a:p>
            <a:r>
              <a:rPr lang="en-US"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7</a:t>
            </a:r>
            <a:r>
              <a:rPr lang="en-US" u="sng" baseline="300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th</a:t>
            </a:r>
            <a:r>
              <a:rPr lang="en-US"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 Grade LO</a:t>
            </a:r>
            <a:endParaRPr lang="en-US" u="sng"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a:xfrm>
            <a:off x="577970" y="1052423"/>
            <a:ext cx="11050438" cy="5351193"/>
          </a:xfrm>
        </p:spPr>
        <p:txBody>
          <a:bodyPr>
            <a:normAutofit/>
          </a:bodyPr>
          <a:lstStyle/>
          <a:p>
            <a:r>
              <a:rPr lang="en-US" sz="36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LO: We will determine what biodiversity is and how it contributes to an ecosystem  by completing a virtual activity. Textbook pg. 303-309</a:t>
            </a:r>
          </a:p>
          <a:p>
            <a:r>
              <a:rPr lang="en-US" sz="36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7.10A observe and describe how different environments, including  micro-habitats in school yards and biomes, support different varieties of organisms.</a:t>
            </a:r>
          </a:p>
          <a:p>
            <a:r>
              <a:rPr lang="en-US" sz="36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7.10B describe how biodiversity contributes to the sustainability of an ecosystem.</a:t>
            </a:r>
          </a:p>
          <a:p>
            <a:endParaRPr lang="en-US" dirty="0" smtClean="0"/>
          </a:p>
          <a:p>
            <a:endParaRPr lang="en-US" dirty="0"/>
          </a:p>
        </p:txBody>
      </p:sp>
    </p:spTree>
    <p:extLst>
      <p:ext uri="{BB962C8B-B14F-4D97-AF65-F5344CB8AC3E}">
        <p14:creationId xmlns:p14="http://schemas.microsoft.com/office/powerpoint/2010/main" val="1661433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5" name="Rectangle 4"/>
          <p:cNvSpPr/>
          <p:nvPr/>
        </p:nvSpPr>
        <p:spPr>
          <a:xfrm>
            <a:off x="303362" y="365125"/>
            <a:ext cx="11050438" cy="6038491"/>
          </a:xfrm>
          <a:prstGeom prst="rect">
            <a:avLst/>
          </a:prstGeom>
          <a:solidFill>
            <a:srgbClr val="2E75B6">
              <a:alpha val="60000"/>
            </a:srgb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7</a:t>
            </a:r>
            <a:r>
              <a:rPr lang="en-US" u="sng" baseline="300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th</a:t>
            </a:r>
            <a:r>
              <a:rPr lang="en-US"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 Grade DOL</a:t>
            </a:r>
            <a:endParaRPr lang="en-US" u="sng"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p:txBody>
          <a:bodyPr>
            <a:normAutofit/>
          </a:bodyPr>
          <a:lstStyle/>
          <a:p>
            <a:r>
              <a:rPr lang="en-US" sz="54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I will complete written assessment questions over biodiversity via the online textbook.</a:t>
            </a:r>
            <a:endParaRPr lang="en-US" sz="5400"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25409147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339" y="-273230"/>
            <a:ext cx="10515600" cy="1325563"/>
          </a:xfrm>
        </p:spPr>
        <p:txBody>
          <a:bodyPr/>
          <a:lstStyle/>
          <a:p>
            <a:r>
              <a:rPr lang="en-US" u="sng" dirty="0" smtClean="0"/>
              <a:t>7</a:t>
            </a:r>
            <a:r>
              <a:rPr lang="en-US" u="sng" baseline="30000" dirty="0" smtClean="0"/>
              <a:t>th</a:t>
            </a:r>
            <a:r>
              <a:rPr lang="en-US" u="sng" dirty="0" smtClean="0"/>
              <a:t> Grade Biodiversity Foldable</a:t>
            </a:r>
            <a:endParaRPr lang="en-US" u="sng" dirty="0"/>
          </a:p>
        </p:txBody>
      </p:sp>
      <p:sp>
        <p:nvSpPr>
          <p:cNvPr id="3" name="Content Placeholder 2"/>
          <p:cNvSpPr>
            <a:spLocks noGrp="1"/>
          </p:cNvSpPr>
          <p:nvPr>
            <p:ph idx="1"/>
          </p:nvPr>
        </p:nvSpPr>
        <p:spPr>
          <a:xfrm>
            <a:off x="165339" y="733244"/>
            <a:ext cx="12026661" cy="6124755"/>
          </a:xfrm>
        </p:spPr>
        <p:txBody>
          <a:bodyPr>
            <a:noAutofit/>
          </a:bodyPr>
          <a:lstStyle/>
          <a:p>
            <a:r>
              <a:rPr lang="en-US" sz="3600" dirty="0" smtClean="0"/>
              <a:t>1. Teacher passes out yesterday, we glued it into your journal</a:t>
            </a:r>
          </a:p>
          <a:p>
            <a:r>
              <a:rPr lang="en-US" sz="3600" dirty="0" smtClean="0"/>
              <a:t>2. Login to </a:t>
            </a:r>
            <a:r>
              <a:rPr lang="en-US" sz="3600" dirty="0" smtClean="0">
                <a:hlinkClick r:id="rId2"/>
              </a:rPr>
              <a:t>www.clever.com</a:t>
            </a:r>
            <a:endParaRPr lang="en-US" sz="3600" dirty="0" smtClean="0"/>
          </a:p>
          <a:p>
            <a:r>
              <a:rPr lang="en-US" sz="3600" dirty="0" smtClean="0"/>
              <a:t>3. Click on Think Central</a:t>
            </a:r>
          </a:p>
          <a:p>
            <a:r>
              <a:rPr lang="en-US" sz="3600" dirty="0" smtClean="0"/>
              <a:t>4. Click on My Library</a:t>
            </a:r>
          </a:p>
          <a:p>
            <a:r>
              <a:rPr lang="en-US" sz="3600" dirty="0" smtClean="0"/>
              <a:t>5. Click on Science</a:t>
            </a:r>
          </a:p>
          <a:p>
            <a:r>
              <a:rPr lang="en-US" sz="3600" dirty="0" smtClean="0"/>
              <a:t>6. Click on Student Resources 7 (yellow folder)</a:t>
            </a:r>
          </a:p>
          <a:p>
            <a:r>
              <a:rPr lang="en-US" sz="3600" dirty="0" smtClean="0"/>
              <a:t>7. Click on Unit 5</a:t>
            </a:r>
          </a:p>
          <a:p>
            <a:r>
              <a:rPr lang="en-US" sz="3600" dirty="0" smtClean="0"/>
              <a:t>8. Click on Lesson 3</a:t>
            </a:r>
          </a:p>
          <a:p>
            <a:r>
              <a:rPr lang="en-US" sz="3600" dirty="0" smtClean="0"/>
              <a:t>9. Click on 1</a:t>
            </a:r>
            <a:r>
              <a:rPr lang="en-US" sz="3600" baseline="30000" dirty="0" smtClean="0"/>
              <a:t>st</a:t>
            </a:r>
            <a:r>
              <a:rPr lang="en-US" sz="3600" dirty="0" smtClean="0"/>
              <a:t> Megaphone</a:t>
            </a:r>
          </a:p>
          <a:p>
            <a:r>
              <a:rPr lang="en-US" sz="3600" dirty="0" smtClean="0"/>
              <a:t>10. Use information provided to complete foldable.</a:t>
            </a:r>
            <a:endParaRPr lang="en-US" sz="3600" dirty="0"/>
          </a:p>
        </p:txBody>
      </p:sp>
    </p:spTree>
    <p:extLst>
      <p:ext uri="{BB962C8B-B14F-4D97-AF65-F5344CB8AC3E}">
        <p14:creationId xmlns:p14="http://schemas.microsoft.com/office/powerpoint/2010/main" val="2315220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6" name="Rectangle 5"/>
          <p:cNvSpPr/>
          <p:nvPr/>
        </p:nvSpPr>
        <p:spPr>
          <a:xfrm>
            <a:off x="646981" y="365125"/>
            <a:ext cx="11050438" cy="6038491"/>
          </a:xfrm>
          <a:prstGeom prst="rect">
            <a:avLst/>
          </a:prstGeom>
          <a:solidFill>
            <a:schemeClr val="accent1">
              <a:lumMod val="50000"/>
              <a:alpha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6981" y="175344"/>
            <a:ext cx="10515600" cy="1325563"/>
          </a:xfrm>
        </p:spPr>
        <p:txBody>
          <a:bodyPr>
            <a:normAutofit/>
          </a:bodyPr>
          <a:lstStyle/>
          <a:p>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6</a:t>
            </a:r>
            <a:r>
              <a:rPr lang="en-US" sz="5400" u="sng" baseline="300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th</a:t>
            </a:r>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 Grade TEK</a:t>
            </a:r>
            <a:endParaRPr lang="en-US" sz="5400" u="sng"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a:xfrm>
            <a:off x="838200" y="1268083"/>
            <a:ext cx="10515600" cy="4908880"/>
          </a:xfrm>
        </p:spPr>
        <p:txBody>
          <a:bodyPr>
            <a:noAutofit/>
          </a:bodyPr>
          <a:lstStyle/>
          <a:p>
            <a:r>
              <a:rPr lang="en-US" sz="66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TEK: 6.10B classify rocks as metamorphic, igneous, sedimentary by the processes of their formation.</a:t>
            </a:r>
            <a:endParaRPr lang="en-US" sz="6600"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3894571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5" name="Rectangle 4"/>
          <p:cNvSpPr/>
          <p:nvPr/>
        </p:nvSpPr>
        <p:spPr>
          <a:xfrm>
            <a:off x="646981" y="365125"/>
            <a:ext cx="11050438" cy="6038491"/>
          </a:xfrm>
          <a:prstGeom prst="rect">
            <a:avLst/>
          </a:prstGeom>
          <a:solidFill>
            <a:schemeClr val="accent1">
              <a:lumMod val="50000"/>
              <a:alpha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646981" y="17534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6</a:t>
            </a:r>
            <a:r>
              <a:rPr lang="en-US" sz="5400" u="sng" baseline="300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th</a:t>
            </a:r>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 Grade LO Stems</a:t>
            </a:r>
            <a:endParaRPr lang="en-US" sz="5400" u="sng"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
        <p:nvSpPr>
          <p:cNvPr id="7" name="Content Placeholder 2"/>
          <p:cNvSpPr txBox="1">
            <a:spLocks/>
          </p:cNvSpPr>
          <p:nvPr/>
        </p:nvSpPr>
        <p:spPr>
          <a:xfrm>
            <a:off x="838200" y="1268083"/>
            <a:ext cx="10515600" cy="49088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54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I will teach about the rock cycle.</a:t>
            </a:r>
          </a:p>
          <a:p>
            <a:r>
              <a:rPr lang="en-US" sz="54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Specifically, my students will learn how rocks are formed.</a:t>
            </a:r>
          </a:p>
          <a:p>
            <a:r>
              <a:rPr lang="en-US" sz="54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To show me they have learned about the rock cycle they will complete a flip book.</a:t>
            </a:r>
            <a:endParaRPr lang="en-US" sz="5400"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2457435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5" name="Rectangle 4"/>
          <p:cNvSpPr/>
          <p:nvPr/>
        </p:nvSpPr>
        <p:spPr>
          <a:xfrm>
            <a:off x="646981" y="365125"/>
            <a:ext cx="11050438" cy="6038491"/>
          </a:xfrm>
          <a:prstGeom prst="rect">
            <a:avLst/>
          </a:prstGeom>
          <a:solidFill>
            <a:schemeClr val="accent1">
              <a:lumMod val="50000"/>
              <a:alpha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646981" y="17534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6</a:t>
            </a:r>
            <a:r>
              <a:rPr lang="en-US" sz="5400" u="sng" baseline="300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th</a:t>
            </a:r>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 Grade Essential Question</a:t>
            </a:r>
            <a:endParaRPr lang="en-US" sz="5400" u="sng"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
        <p:nvSpPr>
          <p:cNvPr id="7" name="Content Placeholder 2"/>
          <p:cNvSpPr txBox="1">
            <a:spLocks/>
          </p:cNvSpPr>
          <p:nvPr/>
        </p:nvSpPr>
        <p:spPr>
          <a:xfrm>
            <a:off x="838200" y="1155940"/>
            <a:ext cx="10515600" cy="52476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54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Have you ever looked at something like a rock and wonder what is your story? How did you get here? What do you think is the story behind the rock that Coach Pease got out of Lake Michigan this summer?</a:t>
            </a:r>
            <a:endParaRPr lang="en-US" sz="5400"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936531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5" name="Rectangle 4"/>
          <p:cNvSpPr/>
          <p:nvPr/>
        </p:nvSpPr>
        <p:spPr>
          <a:xfrm>
            <a:off x="577970" y="155275"/>
            <a:ext cx="11050438" cy="6595817"/>
          </a:xfrm>
          <a:prstGeom prst="rect">
            <a:avLst/>
          </a:prstGeom>
          <a:solidFill>
            <a:srgbClr val="2E75B6">
              <a:alpha val="60000"/>
            </a:srgb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77967" y="-123631"/>
            <a:ext cx="10515600" cy="1325563"/>
          </a:xfrm>
        </p:spPr>
        <p:txBody>
          <a:bodyPr/>
          <a:lstStyle/>
          <a:p>
            <a:r>
              <a:rPr lang="en-US"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6</a:t>
            </a:r>
            <a:r>
              <a:rPr lang="en-US" baseline="300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th</a:t>
            </a:r>
            <a:r>
              <a:rPr lang="en-US"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 Grade LO</a:t>
            </a:r>
            <a:endParaRPr lang="en-US"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a:xfrm>
            <a:off x="577968" y="707366"/>
            <a:ext cx="11050439" cy="6043726"/>
          </a:xfrm>
        </p:spPr>
        <p:txBody>
          <a:bodyPr>
            <a:noAutofit/>
          </a:bodyPr>
          <a:lstStyle/>
          <a:p>
            <a:r>
              <a:rPr lang="en-US" sz="48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We will compare/contrast the different steps a rock goes through as it follows along with the rock cycle through completion of an inter-active, virtual activity.</a:t>
            </a:r>
          </a:p>
          <a:p>
            <a:pPr lvl="1"/>
            <a:r>
              <a:rPr lang="en-US" sz="48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TEK: 6.10B classify rocks as metamorphic, igneous, or sedimentary by the processes of their formation.</a:t>
            </a:r>
            <a:endParaRPr lang="en-US" sz="4800"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661197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5" name="Rectangle 4"/>
          <p:cNvSpPr/>
          <p:nvPr/>
        </p:nvSpPr>
        <p:spPr>
          <a:xfrm>
            <a:off x="577970" y="353683"/>
            <a:ext cx="11050438" cy="6038491"/>
          </a:xfrm>
          <a:prstGeom prst="rect">
            <a:avLst/>
          </a:prstGeom>
          <a:solidFill>
            <a:srgbClr val="2E75B6">
              <a:alpha val="60000"/>
            </a:srgb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6</a:t>
            </a:r>
            <a:r>
              <a:rPr lang="en-US" baseline="300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th</a:t>
            </a:r>
            <a:r>
              <a:rPr lang="en-US"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 Grade DOL</a:t>
            </a:r>
            <a:endParaRPr lang="en-US"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p:txBody>
          <a:bodyPr>
            <a:normAutofit/>
          </a:bodyPr>
          <a:lstStyle/>
          <a:p>
            <a:r>
              <a:rPr lang="en-US" sz="66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I will complete 5 written assessment questions over the rock cycle.</a:t>
            </a:r>
            <a:endParaRPr lang="en-US" sz="6600"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1951185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5" name="Rectangle 4"/>
          <p:cNvSpPr/>
          <p:nvPr/>
        </p:nvSpPr>
        <p:spPr>
          <a:xfrm>
            <a:off x="646981" y="365125"/>
            <a:ext cx="11050438" cy="6038491"/>
          </a:xfrm>
          <a:prstGeom prst="rect">
            <a:avLst/>
          </a:prstGeom>
          <a:solidFill>
            <a:schemeClr val="accent1">
              <a:lumMod val="50000"/>
              <a:alpha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txBox="1">
            <a:spLocks/>
          </p:cNvSpPr>
          <p:nvPr/>
        </p:nvSpPr>
        <p:spPr>
          <a:xfrm>
            <a:off x="646981" y="17534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6</a:t>
            </a:r>
            <a:r>
              <a:rPr lang="en-US" sz="5400" u="sng" baseline="300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th</a:t>
            </a:r>
            <a:r>
              <a:rPr lang="en-US" sz="5400"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 Grade Rock Cycle Activity</a:t>
            </a:r>
            <a:endParaRPr lang="en-US" sz="5400" u="sng"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
        <p:nvSpPr>
          <p:cNvPr id="7" name="Content Placeholder 2"/>
          <p:cNvSpPr txBox="1">
            <a:spLocks/>
          </p:cNvSpPr>
          <p:nvPr/>
        </p:nvSpPr>
        <p:spPr>
          <a:xfrm>
            <a:off x="838200" y="1268083"/>
            <a:ext cx="10515600" cy="49088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54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Teacher will assist in making flip book.</a:t>
            </a:r>
          </a:p>
          <a:p>
            <a:r>
              <a:rPr lang="en-US" sz="54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Students will use web link below to complete flip book over the rock cycle.</a:t>
            </a:r>
          </a:p>
          <a:p>
            <a:r>
              <a:rPr lang="en-US" sz="3600" dirty="0">
                <a:ln>
                  <a:solidFill>
                    <a:schemeClr val="tx2"/>
                  </a:solidFill>
                </a:ln>
                <a:solidFill>
                  <a:schemeClr val="bg1"/>
                </a:solidFill>
                <a:latin typeface="Adobe Gothic Std B" panose="020B0800000000000000" pitchFamily="34" charset="-128"/>
                <a:ea typeface="Adobe Gothic Std B" panose="020B0800000000000000" pitchFamily="34" charset="-128"/>
                <a:hlinkClick r:id="rId3"/>
              </a:rPr>
              <a:t>http://www.bbc.co.uk/bitesize/ks3/science/environment_earth_universe/rock_cycle/activity/</a:t>
            </a:r>
            <a:endParaRPr lang="en-US" sz="3600"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3411622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6521570" cy="6858000"/>
          </a:xfrm>
        </p:spPr>
        <p:txBody>
          <a:bodyPr>
            <a:normAutofit/>
          </a:bodyPr>
          <a:lstStyle/>
          <a:p>
            <a:r>
              <a:rPr lang="en-US" sz="3200" dirty="0" smtClean="0"/>
              <a:t>1. Take 2 sheets blank paper.  Lay one over the top so that the top of the page on top is 1 inch below the page on the bottom.</a:t>
            </a:r>
          </a:p>
          <a:p>
            <a:r>
              <a:rPr lang="en-US" sz="3200" dirty="0" smtClean="0"/>
              <a:t>2. Fold both sheets together from the bottom up but leave about 1 inch space between top halves of papers and bottom halves of paper (teacher will model)</a:t>
            </a:r>
          </a:p>
          <a:p>
            <a:r>
              <a:rPr lang="en-US" sz="3200" dirty="0" smtClean="0"/>
              <a:t>3. Teacher will staple together for you.</a:t>
            </a:r>
          </a:p>
          <a:p>
            <a:r>
              <a:rPr lang="en-US" sz="3200" dirty="0" smtClean="0"/>
              <a:t>4. Complete the labels as show on the front side of the flip book.</a:t>
            </a:r>
            <a:endParaRPr lang="en-US" sz="3200" dirty="0"/>
          </a:p>
        </p:txBody>
      </p:sp>
      <p:sp>
        <p:nvSpPr>
          <p:cNvPr id="4" name="Rectangle 3"/>
          <p:cNvSpPr/>
          <p:nvPr/>
        </p:nvSpPr>
        <p:spPr>
          <a:xfrm>
            <a:off x="6521570" y="77638"/>
            <a:ext cx="1966822" cy="25361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521570" y="402567"/>
            <a:ext cx="1966822" cy="253616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9017480" y="402567"/>
            <a:ext cx="1966822" cy="382437"/>
          </a:xfrm>
          <a:prstGeom prst="rect">
            <a:avLst/>
          </a:prstGeom>
          <a:solidFill>
            <a:schemeClr val="accent2"/>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017480" y="87702"/>
            <a:ext cx="1966822" cy="324929"/>
          </a:xfrm>
          <a:prstGeom prst="rect">
            <a:avLst/>
          </a:prstGeom>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17480" y="785004"/>
            <a:ext cx="1966822" cy="382437"/>
          </a:xfrm>
          <a:prstGeom prst="rect">
            <a:avLst/>
          </a:prstGeom>
          <a:solidFill>
            <a:schemeClr val="accent2"/>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017480" y="1167441"/>
            <a:ext cx="1966822" cy="1023668"/>
          </a:xfrm>
          <a:prstGeom prst="rect">
            <a:avLst/>
          </a:prstGeom>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521570" y="5313872"/>
            <a:ext cx="5564038" cy="431320"/>
          </a:xfrm>
          <a:prstGeom prst="rect">
            <a:avLst/>
          </a:prstGeom>
          <a:solidFill>
            <a:schemeClr val="accent2"/>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21570" y="3263662"/>
            <a:ext cx="5564038" cy="2050210"/>
          </a:xfrm>
          <a:prstGeom prst="rect">
            <a:avLst/>
          </a:prstGeom>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521570" y="5670569"/>
            <a:ext cx="5564038" cy="480064"/>
          </a:xfrm>
          <a:prstGeom prst="rect">
            <a:avLst/>
          </a:prstGeom>
          <a:solidFill>
            <a:schemeClr val="accent2"/>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521570" y="6160453"/>
            <a:ext cx="5564038" cy="526211"/>
          </a:xfrm>
          <a:prstGeom prst="rect">
            <a:avLst/>
          </a:prstGeom>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779893" y="3364000"/>
            <a:ext cx="5378075" cy="1754326"/>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Rock Cycle</a:t>
            </a:r>
          </a:p>
          <a:p>
            <a:pPr algn="ctr"/>
            <a:r>
              <a:rPr lang="en-U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By: ____________</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16" name="Rectangle 15"/>
          <p:cNvSpPr/>
          <p:nvPr/>
        </p:nvSpPr>
        <p:spPr>
          <a:xfrm>
            <a:off x="8131441" y="5182635"/>
            <a:ext cx="2344296" cy="584775"/>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cap="none" spc="0" dirty="0" smtClean="0">
                <a:ln/>
                <a:solidFill>
                  <a:sysClr val="windowText" lastClr="000000"/>
                </a:solidFill>
                <a:effectLst/>
              </a:rPr>
              <a:t>Sedimentary</a:t>
            </a:r>
            <a:endParaRPr lang="en-US" sz="3200" b="1" cap="none" spc="0" dirty="0">
              <a:ln/>
              <a:solidFill>
                <a:sysClr val="windowText" lastClr="000000"/>
              </a:solidFill>
              <a:effectLst/>
            </a:endParaRPr>
          </a:p>
        </p:txBody>
      </p:sp>
      <p:sp>
        <p:nvSpPr>
          <p:cNvPr id="17" name="Rectangle 16"/>
          <p:cNvSpPr/>
          <p:nvPr/>
        </p:nvSpPr>
        <p:spPr>
          <a:xfrm>
            <a:off x="8544406" y="5618213"/>
            <a:ext cx="1518365" cy="584775"/>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cap="none" spc="0" dirty="0" smtClean="0">
                <a:ln/>
                <a:solidFill>
                  <a:sysClr val="windowText" lastClr="000000"/>
                </a:solidFill>
                <a:effectLst/>
              </a:rPr>
              <a:t>Igneous</a:t>
            </a:r>
            <a:endParaRPr lang="en-US" sz="3200" b="1" cap="none" spc="0" dirty="0">
              <a:ln/>
              <a:solidFill>
                <a:sysClr val="windowText" lastClr="000000"/>
              </a:solidFill>
              <a:effectLst/>
            </a:endParaRPr>
          </a:p>
        </p:txBody>
      </p:sp>
      <p:sp>
        <p:nvSpPr>
          <p:cNvPr id="18" name="Rectangle 17"/>
          <p:cNvSpPr/>
          <p:nvPr/>
        </p:nvSpPr>
        <p:spPr>
          <a:xfrm>
            <a:off x="8201400" y="6101889"/>
            <a:ext cx="2500557" cy="584775"/>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200" b="1" cap="none" spc="0" dirty="0" smtClean="0">
                <a:ln/>
                <a:solidFill>
                  <a:sysClr val="windowText" lastClr="000000"/>
                </a:solidFill>
                <a:effectLst/>
              </a:rPr>
              <a:t>Metamorphic</a:t>
            </a:r>
            <a:endParaRPr lang="en-US" sz="3200" b="1" cap="none" spc="0" dirty="0">
              <a:ln/>
              <a:solidFill>
                <a:sysClr val="windowText" lastClr="000000"/>
              </a:solidFill>
              <a:effectLst/>
            </a:endParaRPr>
          </a:p>
        </p:txBody>
      </p:sp>
    </p:spTree>
    <p:extLst>
      <p:ext uri="{BB962C8B-B14F-4D97-AF65-F5344CB8AC3E}">
        <p14:creationId xmlns:p14="http://schemas.microsoft.com/office/powerpoint/2010/main" val="4219761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5">
                <a:shade val="45000"/>
                <a:satMod val="135000"/>
              </a:schemeClr>
              <a:prstClr val="white"/>
            </a:duotone>
          </a:blip>
          <a:stretch>
            <a:fillRect/>
          </a:stretch>
        </p:blipFill>
        <p:spPr>
          <a:xfrm>
            <a:off x="0" y="-5235"/>
            <a:ext cx="12192000" cy="6863235"/>
          </a:xfrm>
          <a:prstGeom prst="rect">
            <a:avLst/>
          </a:prstGeom>
        </p:spPr>
      </p:pic>
      <p:sp>
        <p:nvSpPr>
          <p:cNvPr id="5" name="Rectangle 4"/>
          <p:cNvSpPr/>
          <p:nvPr/>
        </p:nvSpPr>
        <p:spPr>
          <a:xfrm>
            <a:off x="577970" y="353683"/>
            <a:ext cx="11050438" cy="6038491"/>
          </a:xfrm>
          <a:prstGeom prst="rect">
            <a:avLst/>
          </a:prstGeom>
          <a:solidFill>
            <a:srgbClr val="2E75B6">
              <a:alpha val="60000"/>
            </a:srgb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13913" y="114959"/>
            <a:ext cx="10515600" cy="1325563"/>
          </a:xfrm>
        </p:spPr>
        <p:txBody>
          <a:bodyPr/>
          <a:lstStyle/>
          <a:p>
            <a:r>
              <a:rPr lang="en-US"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7</a:t>
            </a:r>
            <a:r>
              <a:rPr lang="en-US" u="sng" baseline="300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th</a:t>
            </a:r>
            <a:r>
              <a:rPr lang="en-US" u="sng"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 Grade TEK</a:t>
            </a:r>
            <a:endParaRPr lang="en-US" u="sng"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a:xfrm>
            <a:off x="613913" y="1026542"/>
            <a:ext cx="11014495" cy="5365631"/>
          </a:xfrm>
        </p:spPr>
        <p:txBody>
          <a:bodyPr>
            <a:noAutofit/>
          </a:bodyPr>
          <a:lstStyle/>
          <a:p>
            <a:r>
              <a:rPr lang="en-US" sz="48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7.10A observe and describe how different environments, including  micro-habitats in school yards and biomes, support different varieties of organisms.</a:t>
            </a:r>
          </a:p>
          <a:p>
            <a:r>
              <a:rPr lang="en-US" sz="4800" dirty="0" smtClean="0">
                <a:ln>
                  <a:solidFill>
                    <a:schemeClr val="tx2"/>
                  </a:solidFill>
                </a:ln>
                <a:solidFill>
                  <a:schemeClr val="bg1"/>
                </a:solidFill>
                <a:latin typeface="Adobe Gothic Std B" panose="020B0800000000000000" pitchFamily="34" charset="-128"/>
                <a:ea typeface="Adobe Gothic Std B" panose="020B0800000000000000" pitchFamily="34" charset="-128"/>
              </a:rPr>
              <a:t>7.10B describe how biodiversity contributes to the sustainability of an ecosystem.</a:t>
            </a:r>
            <a:endParaRPr lang="en-US" sz="4800" dirty="0">
              <a:ln>
                <a:solidFill>
                  <a:schemeClr val="tx2"/>
                </a:solidFill>
              </a:ln>
              <a:solidFill>
                <a:schemeClr val="bg1"/>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3941097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TotalTime>
  <Words>602</Words>
  <Application>Microsoft Office PowerPoint</Application>
  <PresentationFormat>Widescreen</PresentationFormat>
  <Paragraphs>57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Adobe Gothic Std B</vt:lpstr>
      <vt:lpstr>Arial</vt:lpstr>
      <vt:lpstr>Calibri</vt:lpstr>
      <vt:lpstr>Calibri Light</vt:lpstr>
      <vt:lpstr>Office Theme</vt:lpstr>
      <vt:lpstr>Nov. 15, 2016</vt:lpstr>
      <vt:lpstr>6th Grade TEK</vt:lpstr>
      <vt:lpstr>PowerPoint Presentation</vt:lpstr>
      <vt:lpstr>PowerPoint Presentation</vt:lpstr>
      <vt:lpstr>6th Grade LO</vt:lpstr>
      <vt:lpstr>6th Grade DOL</vt:lpstr>
      <vt:lpstr>PowerPoint Presentation</vt:lpstr>
      <vt:lpstr>PowerPoint Presentation</vt:lpstr>
      <vt:lpstr>7th Grade TEK</vt:lpstr>
      <vt:lpstr>PowerPoint Presentation</vt:lpstr>
      <vt:lpstr>PowerPoint Presentation</vt:lpstr>
      <vt:lpstr>7th Grade LO</vt:lpstr>
      <vt:lpstr>7th Grade DOL</vt:lpstr>
      <vt:lpstr>7th Grade Biodiversity Foldable</vt:lpstr>
    </vt:vector>
  </TitlesOfParts>
  <Company>Dallas 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Pease, Katherine J</dc:creator>
  <cp:lastModifiedBy>Pease, Katherine J</cp:lastModifiedBy>
  <cp:revision>15</cp:revision>
  <cp:lastPrinted>2016-11-15T13:41:45Z</cp:lastPrinted>
  <dcterms:created xsi:type="dcterms:W3CDTF">2016-11-14T14:37:22Z</dcterms:created>
  <dcterms:modified xsi:type="dcterms:W3CDTF">2016-11-15T13:43:31Z</dcterms:modified>
</cp:coreProperties>
</file>