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CFB2-854D-4051-BA1C-91DC0D4C9B0B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97A4B-DA44-4E31-9FC7-23B1BB15A6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5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CFB2-854D-4051-BA1C-91DC0D4C9B0B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97A4B-DA44-4E31-9FC7-23B1BB15A6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060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CFB2-854D-4051-BA1C-91DC0D4C9B0B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97A4B-DA44-4E31-9FC7-23B1BB15A6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808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CFB2-854D-4051-BA1C-91DC0D4C9B0B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97A4B-DA44-4E31-9FC7-23B1BB15A6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850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CFB2-854D-4051-BA1C-91DC0D4C9B0B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97A4B-DA44-4E31-9FC7-23B1BB15A6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84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CFB2-854D-4051-BA1C-91DC0D4C9B0B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97A4B-DA44-4E31-9FC7-23B1BB15A6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435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CFB2-854D-4051-BA1C-91DC0D4C9B0B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97A4B-DA44-4E31-9FC7-23B1BB15A6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682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CFB2-854D-4051-BA1C-91DC0D4C9B0B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97A4B-DA44-4E31-9FC7-23B1BB15A6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555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CFB2-854D-4051-BA1C-91DC0D4C9B0B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97A4B-DA44-4E31-9FC7-23B1BB15A6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751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CFB2-854D-4051-BA1C-91DC0D4C9B0B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97A4B-DA44-4E31-9FC7-23B1BB15A6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799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CFB2-854D-4051-BA1C-91DC0D4C9B0B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97A4B-DA44-4E31-9FC7-23B1BB15A6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645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CCFB2-854D-4051-BA1C-91DC0D4C9B0B}" type="datetimeFigureOut">
              <a:rPr lang="en-US" smtClean="0"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97A4B-DA44-4E31-9FC7-23B1BB15A6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37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-5235"/>
            <a:ext cx="12192000" cy="686323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70781" y="345056"/>
            <a:ext cx="11050438" cy="6038491"/>
          </a:xfrm>
          <a:prstGeom prst="rect">
            <a:avLst/>
          </a:prstGeom>
          <a:solidFill>
            <a:schemeClr val="accent1">
              <a:lumMod val="50000"/>
              <a:alpha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3615" y="225216"/>
            <a:ext cx="9144000" cy="1353928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8000" u="sng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Nov. 14, 2016</a:t>
            </a:r>
            <a:endParaRPr lang="en-US" sz="8000" u="sng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2859" y="1579143"/>
            <a:ext cx="10860657" cy="4804403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sz="6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6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Collect PDN, Textbook (7</a:t>
            </a:r>
            <a:r>
              <a:rPr lang="en-US" sz="6000" baseline="30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th</a:t>
            </a:r>
            <a:r>
              <a:rPr lang="en-US" sz="6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grade)</a:t>
            </a:r>
          </a:p>
          <a:p>
            <a:pPr marL="457200" indent="-457200" algn="l">
              <a:buAutoNum type="arabicPeriod"/>
            </a:pPr>
            <a:r>
              <a:rPr lang="en-US" sz="6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Sit in assigned seat</a:t>
            </a:r>
          </a:p>
          <a:p>
            <a:pPr marL="457200" indent="-457200" algn="l">
              <a:buAutoNum type="arabicPeriod"/>
            </a:pPr>
            <a:r>
              <a:rPr lang="en-US" sz="6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Complete PDN</a:t>
            </a:r>
            <a:endParaRPr lang="en-US" sz="60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198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-5235"/>
            <a:ext cx="12192000" cy="686323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46981" y="365125"/>
            <a:ext cx="11050438" cy="6038491"/>
          </a:xfrm>
          <a:prstGeom prst="rect">
            <a:avLst/>
          </a:prstGeom>
          <a:solidFill>
            <a:schemeClr val="accent1">
              <a:lumMod val="50000"/>
              <a:alpha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981" y="175344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u="sng" dirty="0" smtClean="0">
                <a:ln>
                  <a:solidFill>
                    <a:schemeClr val="tx2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6</a:t>
            </a:r>
            <a:r>
              <a:rPr lang="en-US" sz="5400" u="sng" baseline="30000" dirty="0" smtClean="0">
                <a:ln>
                  <a:solidFill>
                    <a:schemeClr val="tx2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th</a:t>
            </a:r>
            <a:r>
              <a:rPr lang="en-US" sz="5400" u="sng" dirty="0" smtClean="0">
                <a:ln>
                  <a:solidFill>
                    <a:schemeClr val="tx2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Grade TEK</a:t>
            </a:r>
            <a:endParaRPr lang="en-US" sz="5400" u="sng" dirty="0">
              <a:ln>
                <a:solidFill>
                  <a:schemeClr val="tx2"/>
                </a:solidFill>
              </a:ln>
              <a:solidFill>
                <a:schemeClr val="bg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8083"/>
            <a:ext cx="10515600" cy="4908880"/>
          </a:xfrm>
        </p:spPr>
        <p:txBody>
          <a:bodyPr>
            <a:noAutofit/>
          </a:bodyPr>
          <a:lstStyle/>
          <a:p>
            <a:r>
              <a:rPr lang="en-US" sz="6600" dirty="0" smtClean="0">
                <a:ln>
                  <a:solidFill>
                    <a:schemeClr val="tx2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TEK: 6.10B classify rocks as metamorphic, igneous, sedimentary by the processes of their formation.</a:t>
            </a:r>
            <a:endParaRPr lang="en-US" sz="6600" dirty="0">
              <a:ln>
                <a:solidFill>
                  <a:schemeClr val="tx2"/>
                </a:solidFill>
              </a:ln>
              <a:solidFill>
                <a:schemeClr val="bg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457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-5235"/>
            <a:ext cx="12192000" cy="686323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77970" y="155275"/>
            <a:ext cx="11050438" cy="6595817"/>
          </a:xfrm>
          <a:prstGeom prst="rect">
            <a:avLst/>
          </a:prstGeom>
          <a:solidFill>
            <a:srgbClr val="2E75B6">
              <a:alpha val="60000"/>
            </a:srgb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967" y="-123631"/>
            <a:ext cx="10515600" cy="1325563"/>
          </a:xfrm>
        </p:spPr>
        <p:txBody>
          <a:bodyPr/>
          <a:lstStyle/>
          <a:p>
            <a:r>
              <a:rPr lang="en-US" dirty="0" smtClean="0">
                <a:ln>
                  <a:solidFill>
                    <a:schemeClr val="tx2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6</a:t>
            </a:r>
            <a:r>
              <a:rPr lang="en-US" baseline="30000" dirty="0" smtClean="0">
                <a:ln>
                  <a:solidFill>
                    <a:schemeClr val="tx2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th</a:t>
            </a:r>
            <a:r>
              <a:rPr lang="en-US" dirty="0" smtClean="0">
                <a:ln>
                  <a:solidFill>
                    <a:schemeClr val="tx2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Grade LO</a:t>
            </a:r>
            <a:endParaRPr lang="en-US" dirty="0">
              <a:ln>
                <a:solidFill>
                  <a:schemeClr val="tx2"/>
                </a:solidFill>
              </a:ln>
              <a:solidFill>
                <a:schemeClr val="bg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68" y="707366"/>
            <a:ext cx="11050439" cy="6043726"/>
          </a:xfrm>
        </p:spPr>
        <p:txBody>
          <a:bodyPr>
            <a:noAutofit/>
          </a:bodyPr>
          <a:lstStyle/>
          <a:p>
            <a:r>
              <a:rPr lang="en-US" sz="4800" dirty="0" smtClean="0">
                <a:ln>
                  <a:solidFill>
                    <a:schemeClr val="tx2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We will compare/contrast the different steps a rock goes through as it follows along with the rock cycle through completion of an inter-active, virtual activity.</a:t>
            </a:r>
          </a:p>
          <a:p>
            <a:pPr lvl="1"/>
            <a:r>
              <a:rPr lang="en-US" sz="4800" dirty="0" smtClean="0">
                <a:ln>
                  <a:solidFill>
                    <a:schemeClr val="tx2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TEK: 6.10B classify rocks as metamorphic, igneous, or sedimentary by the processes of their formation.</a:t>
            </a:r>
            <a:endParaRPr lang="en-US" sz="4800" dirty="0">
              <a:ln>
                <a:solidFill>
                  <a:schemeClr val="tx2"/>
                </a:solidFill>
              </a:ln>
              <a:solidFill>
                <a:schemeClr val="bg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119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-5235"/>
            <a:ext cx="12192000" cy="686323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77970" y="353683"/>
            <a:ext cx="11050438" cy="6038491"/>
          </a:xfrm>
          <a:prstGeom prst="rect">
            <a:avLst/>
          </a:prstGeom>
          <a:solidFill>
            <a:srgbClr val="2E75B6">
              <a:alpha val="60000"/>
            </a:srgb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n>
                  <a:solidFill>
                    <a:schemeClr val="tx2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6</a:t>
            </a:r>
            <a:r>
              <a:rPr lang="en-US" baseline="30000" dirty="0" smtClean="0">
                <a:ln>
                  <a:solidFill>
                    <a:schemeClr val="tx2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th</a:t>
            </a:r>
            <a:r>
              <a:rPr lang="en-US" dirty="0" smtClean="0">
                <a:ln>
                  <a:solidFill>
                    <a:schemeClr val="tx2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Grade DOL</a:t>
            </a:r>
            <a:endParaRPr lang="en-US" dirty="0">
              <a:ln>
                <a:solidFill>
                  <a:schemeClr val="tx2"/>
                </a:solidFill>
              </a:ln>
              <a:solidFill>
                <a:schemeClr val="bg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ln>
                  <a:solidFill>
                    <a:schemeClr val="tx2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I will complete 5 written assessment questions over the rock cycle.</a:t>
            </a:r>
            <a:endParaRPr lang="en-US" sz="6600" dirty="0">
              <a:ln>
                <a:solidFill>
                  <a:schemeClr val="tx2"/>
                </a:solidFill>
              </a:ln>
              <a:solidFill>
                <a:schemeClr val="bg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118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-5235"/>
            <a:ext cx="12192000" cy="686323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77970" y="353683"/>
            <a:ext cx="11050438" cy="6038491"/>
          </a:xfrm>
          <a:prstGeom prst="rect">
            <a:avLst/>
          </a:prstGeom>
          <a:solidFill>
            <a:srgbClr val="2E75B6">
              <a:alpha val="60000"/>
            </a:srgb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13" y="114959"/>
            <a:ext cx="10515600" cy="1325563"/>
          </a:xfrm>
        </p:spPr>
        <p:txBody>
          <a:bodyPr/>
          <a:lstStyle/>
          <a:p>
            <a:r>
              <a:rPr lang="en-US" u="sng" dirty="0" smtClean="0">
                <a:ln>
                  <a:solidFill>
                    <a:schemeClr val="tx2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7</a:t>
            </a:r>
            <a:r>
              <a:rPr lang="en-US" u="sng" baseline="30000" dirty="0" smtClean="0">
                <a:ln>
                  <a:solidFill>
                    <a:schemeClr val="tx2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th</a:t>
            </a:r>
            <a:r>
              <a:rPr lang="en-US" u="sng" dirty="0" smtClean="0">
                <a:ln>
                  <a:solidFill>
                    <a:schemeClr val="tx2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Grade TEK</a:t>
            </a:r>
            <a:endParaRPr lang="en-US" u="sng" dirty="0">
              <a:ln>
                <a:solidFill>
                  <a:schemeClr val="tx2"/>
                </a:solidFill>
              </a:ln>
              <a:solidFill>
                <a:schemeClr val="bg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913" y="1026542"/>
            <a:ext cx="11014495" cy="5365631"/>
          </a:xfrm>
        </p:spPr>
        <p:txBody>
          <a:bodyPr>
            <a:noAutofit/>
          </a:bodyPr>
          <a:lstStyle/>
          <a:p>
            <a:r>
              <a:rPr lang="en-US" sz="4800" dirty="0" smtClean="0">
                <a:ln>
                  <a:solidFill>
                    <a:schemeClr val="tx2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7.10A observe and describe how different environments, including  micro-habitats in school yards and biomes, support different varieties of organisms.</a:t>
            </a:r>
          </a:p>
          <a:p>
            <a:r>
              <a:rPr lang="en-US" sz="4800" dirty="0" smtClean="0">
                <a:ln>
                  <a:solidFill>
                    <a:schemeClr val="tx2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7.10B describe how biodiversity contributes to the sustainability of an ecosystem.</a:t>
            </a:r>
            <a:endParaRPr lang="en-US" sz="4800" dirty="0">
              <a:ln>
                <a:solidFill>
                  <a:schemeClr val="tx2"/>
                </a:solidFill>
              </a:ln>
              <a:solidFill>
                <a:schemeClr val="bg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109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-5235"/>
            <a:ext cx="12192000" cy="686323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77970" y="353683"/>
            <a:ext cx="11050438" cy="6038491"/>
          </a:xfrm>
          <a:prstGeom prst="rect">
            <a:avLst/>
          </a:prstGeom>
          <a:solidFill>
            <a:srgbClr val="2E75B6">
              <a:alpha val="60000"/>
            </a:srgb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7706"/>
            <a:ext cx="10515600" cy="1325563"/>
          </a:xfrm>
        </p:spPr>
        <p:txBody>
          <a:bodyPr/>
          <a:lstStyle/>
          <a:p>
            <a:r>
              <a:rPr lang="en-US" u="sng" dirty="0" smtClean="0">
                <a:ln>
                  <a:solidFill>
                    <a:schemeClr val="tx2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7</a:t>
            </a:r>
            <a:r>
              <a:rPr lang="en-US" u="sng" baseline="30000" dirty="0" smtClean="0">
                <a:ln>
                  <a:solidFill>
                    <a:schemeClr val="tx2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th</a:t>
            </a:r>
            <a:r>
              <a:rPr lang="en-US" u="sng" dirty="0" smtClean="0">
                <a:ln>
                  <a:solidFill>
                    <a:schemeClr val="tx2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Grade LO</a:t>
            </a:r>
            <a:endParaRPr lang="en-US" u="sng" dirty="0">
              <a:ln>
                <a:solidFill>
                  <a:schemeClr val="tx2"/>
                </a:solidFill>
              </a:ln>
              <a:solidFill>
                <a:schemeClr val="bg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70" y="1052423"/>
            <a:ext cx="11050438" cy="5351193"/>
          </a:xfrm>
        </p:spPr>
        <p:txBody>
          <a:bodyPr>
            <a:normAutofit/>
          </a:bodyPr>
          <a:lstStyle/>
          <a:p>
            <a:r>
              <a:rPr lang="en-US" sz="3600" dirty="0" smtClean="0">
                <a:ln>
                  <a:solidFill>
                    <a:schemeClr val="tx2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LO: We will determine what biodiversity is and how it contributes to an ecosystem  by completing a virtual activity. Textbook pg. 303-309</a:t>
            </a:r>
          </a:p>
          <a:p>
            <a:r>
              <a:rPr lang="en-US" sz="3600" dirty="0" smtClean="0">
                <a:ln>
                  <a:solidFill>
                    <a:schemeClr val="tx2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7.10A observe and describe how different environments, including  micro-habitats in school yards and biomes, support different varieties of organisms.</a:t>
            </a:r>
          </a:p>
          <a:p>
            <a:r>
              <a:rPr lang="en-US" sz="3600" dirty="0" smtClean="0">
                <a:ln>
                  <a:solidFill>
                    <a:schemeClr val="tx2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7.10B describe how biodiversity contributes to the sustainability of an ecosystem.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3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-5235"/>
            <a:ext cx="12192000" cy="686323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3362" y="365125"/>
            <a:ext cx="11050438" cy="6038491"/>
          </a:xfrm>
          <a:prstGeom prst="rect">
            <a:avLst/>
          </a:prstGeom>
          <a:solidFill>
            <a:srgbClr val="2E75B6">
              <a:alpha val="60000"/>
            </a:srgb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n>
                  <a:solidFill>
                    <a:schemeClr val="tx2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7</a:t>
            </a:r>
            <a:r>
              <a:rPr lang="en-US" u="sng" baseline="30000" dirty="0" smtClean="0">
                <a:ln>
                  <a:solidFill>
                    <a:schemeClr val="tx2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th</a:t>
            </a:r>
            <a:r>
              <a:rPr lang="en-US" u="sng" dirty="0" smtClean="0">
                <a:ln>
                  <a:solidFill>
                    <a:schemeClr val="tx2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Grade DOL</a:t>
            </a:r>
            <a:endParaRPr lang="en-US" u="sng" dirty="0">
              <a:ln>
                <a:solidFill>
                  <a:schemeClr val="tx2"/>
                </a:solidFill>
              </a:ln>
              <a:solidFill>
                <a:schemeClr val="bg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n>
                  <a:solidFill>
                    <a:schemeClr val="tx2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I will complete written assessment questions over biodiversity via the online textbook.</a:t>
            </a:r>
            <a:endParaRPr lang="en-US" sz="5400" dirty="0">
              <a:ln>
                <a:solidFill>
                  <a:schemeClr val="tx2"/>
                </a:solidFill>
              </a:ln>
              <a:solidFill>
                <a:schemeClr val="bg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091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221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Adobe Gothic Std B</vt:lpstr>
      <vt:lpstr>Arial</vt:lpstr>
      <vt:lpstr>Calibri</vt:lpstr>
      <vt:lpstr>Calibri Light</vt:lpstr>
      <vt:lpstr>Office Theme</vt:lpstr>
      <vt:lpstr>Nov. 14, 2016</vt:lpstr>
      <vt:lpstr>6th Grade TEK</vt:lpstr>
      <vt:lpstr>6th Grade LO</vt:lpstr>
      <vt:lpstr>6th Grade DOL</vt:lpstr>
      <vt:lpstr>7th Grade TEK</vt:lpstr>
      <vt:lpstr>7th Grade LO</vt:lpstr>
      <vt:lpstr>7th Grade DOL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Pease, Katherine J</dc:creator>
  <cp:lastModifiedBy>Pease, Katherine J</cp:lastModifiedBy>
  <cp:revision>7</cp:revision>
  <cp:lastPrinted>2016-11-14T19:07:02Z</cp:lastPrinted>
  <dcterms:created xsi:type="dcterms:W3CDTF">2016-11-14T14:37:22Z</dcterms:created>
  <dcterms:modified xsi:type="dcterms:W3CDTF">2016-11-14T19:10:35Z</dcterms:modified>
</cp:coreProperties>
</file>