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3" autoAdjust="0"/>
    <p:restoredTop sz="94660"/>
  </p:normalViewPr>
  <p:slideViewPr>
    <p:cSldViewPr snapToGrid="0">
      <p:cViewPr varScale="1">
        <p:scale>
          <a:sx n="89" d="100"/>
          <a:sy n="89" d="100"/>
        </p:scale>
        <p:origin x="23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3437048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75644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234034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224522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6218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3330669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304953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1412503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1837144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3893724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DD10F-15E9-402E-B50A-15C1D1B71172}" type="datetimeFigureOut">
              <a:rPr lang="en-US" smtClean="0"/>
              <a:t>11/10/2017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6354BC-3F43-4356-B6FD-7694B3F79C9E}" type="slidenum">
              <a:rPr lang="en-US" smtClean="0"/>
              <a:t>‹#›</a:t>
            </a:fld>
            <a:endParaRPr lang="en-US" dirty="0"/>
          </a:p>
        </p:txBody>
      </p:sp>
    </p:spTree>
    <p:extLst>
      <p:ext uri="{BB962C8B-B14F-4D97-AF65-F5344CB8AC3E}">
        <p14:creationId xmlns:p14="http://schemas.microsoft.com/office/powerpoint/2010/main" val="249147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DD10F-15E9-402E-B50A-15C1D1B71172}" type="datetimeFigureOut">
              <a:rPr lang="en-US" smtClean="0"/>
              <a:t>11/10/2017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354BC-3F43-4356-B6FD-7694B3F79C9E}" type="slidenum">
              <a:rPr lang="en-US" smtClean="0"/>
              <a:t>‹#›</a:t>
            </a:fld>
            <a:endParaRPr lang="en-US" dirty="0"/>
          </a:p>
        </p:txBody>
      </p:sp>
    </p:spTree>
    <p:extLst>
      <p:ext uri="{BB962C8B-B14F-4D97-AF65-F5344CB8AC3E}">
        <p14:creationId xmlns:p14="http://schemas.microsoft.com/office/powerpoint/2010/main" val="1182768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OCMIdB-qUBQ" TargetMode="External"/><Relationship Id="rId2" Type="http://schemas.openxmlformats.org/officeDocument/2006/relationships/hyperlink" Target="https://www.youtube.com/watch?v=LbFSJ9eboIg" TargetMode="External"/><Relationship Id="rId1" Type="http://schemas.openxmlformats.org/officeDocument/2006/relationships/slideLayout" Target="../slideLayouts/slideLayout2.xml"/><Relationship Id="rId4" Type="http://schemas.openxmlformats.org/officeDocument/2006/relationships/hyperlink" Target="http://study.com/academy/lesson/turgor-pressure-in-plants-definition-lesson-quiz.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rot="16200000" flipH="1" flipV="1">
            <a:off x="2755394" y="-2757384"/>
            <a:ext cx="6859989" cy="12370779"/>
          </a:xfrm>
          <a:prstGeom prst="rect">
            <a:avLst/>
          </a:prstGeom>
        </p:spPr>
      </p:pic>
      <p:sp>
        <p:nvSpPr>
          <p:cNvPr id="2" name="Title 1"/>
          <p:cNvSpPr>
            <a:spLocks noGrp="1"/>
          </p:cNvSpPr>
          <p:nvPr>
            <p:ph type="ctrTitle"/>
          </p:nvPr>
        </p:nvSpPr>
        <p:spPr>
          <a:xfrm>
            <a:off x="1524000" y="130325"/>
            <a:ext cx="9144000" cy="887592"/>
          </a:xfrm>
        </p:spPr>
        <p:txBody>
          <a:bodyPr>
            <a:normAutofit fontScale="90000"/>
          </a:bodyPr>
          <a:lstStyle/>
          <a:p>
            <a:r>
              <a:rPr lang="en-US" u="sng" dirty="0" smtClean="0"/>
              <a:t>November </a:t>
            </a:r>
            <a:r>
              <a:rPr lang="en-US" u="sng" dirty="0" smtClean="0"/>
              <a:t>10, </a:t>
            </a:r>
            <a:r>
              <a:rPr lang="en-US" u="sng" dirty="0" smtClean="0"/>
              <a:t>2017</a:t>
            </a:r>
            <a:endParaRPr lang="en-US" u="sng" dirty="0"/>
          </a:p>
        </p:txBody>
      </p:sp>
      <p:sp>
        <p:nvSpPr>
          <p:cNvPr id="3" name="Subtitle 2"/>
          <p:cNvSpPr>
            <a:spLocks noGrp="1"/>
          </p:cNvSpPr>
          <p:nvPr>
            <p:ph type="subTitle" idx="1"/>
          </p:nvPr>
        </p:nvSpPr>
        <p:spPr>
          <a:xfrm>
            <a:off x="1524001" y="838899"/>
            <a:ext cx="10604740" cy="6019101"/>
          </a:xfrm>
        </p:spPr>
        <p:txBody>
          <a:bodyPr>
            <a:normAutofit/>
          </a:bodyPr>
          <a:lstStyle/>
          <a:p>
            <a:pPr marL="457200" indent="-457200" algn="l">
              <a:buAutoNum type="arabicPeriod"/>
            </a:pPr>
            <a:r>
              <a:rPr lang="en-US" sz="5400" dirty="0" smtClean="0"/>
              <a:t>7</a:t>
            </a:r>
            <a:r>
              <a:rPr lang="en-US" sz="5400" baseline="30000" dirty="0" smtClean="0"/>
              <a:t>th</a:t>
            </a:r>
            <a:r>
              <a:rPr lang="en-US" sz="5400" dirty="0" smtClean="0"/>
              <a:t> </a:t>
            </a:r>
            <a:r>
              <a:rPr lang="en-US" sz="5400" dirty="0" smtClean="0"/>
              <a:t>PDN</a:t>
            </a:r>
            <a:endParaRPr lang="en-US" sz="5400" dirty="0" smtClean="0"/>
          </a:p>
          <a:p>
            <a:pPr algn="l"/>
            <a:r>
              <a:rPr lang="en-US" sz="5400" dirty="0"/>
              <a:t> </a:t>
            </a:r>
            <a:r>
              <a:rPr lang="en-US" sz="5400" dirty="0" smtClean="0"/>
              <a:t>   6</a:t>
            </a:r>
            <a:r>
              <a:rPr lang="en-US" sz="5400" baseline="30000" dirty="0" smtClean="0"/>
              <a:t>th</a:t>
            </a:r>
            <a:r>
              <a:rPr lang="en-US" sz="5400" dirty="0" smtClean="0"/>
              <a:t> Grade: </a:t>
            </a:r>
            <a:r>
              <a:rPr lang="en-US" sz="5400" dirty="0" smtClean="0"/>
              <a:t>Quiz</a:t>
            </a:r>
            <a:endParaRPr lang="en-US" sz="5400" dirty="0" smtClean="0"/>
          </a:p>
          <a:p>
            <a:pPr algn="l"/>
            <a:r>
              <a:rPr lang="en-US" sz="5400" dirty="0" smtClean="0"/>
              <a:t>2.Sharpen </a:t>
            </a:r>
            <a:r>
              <a:rPr lang="en-US" sz="5400" dirty="0" smtClean="0"/>
              <a:t>Pencil</a:t>
            </a:r>
          </a:p>
          <a:p>
            <a:pPr algn="l"/>
            <a:r>
              <a:rPr lang="en-US" sz="5400" dirty="0" smtClean="0"/>
              <a:t>3. Sit in Assigned Seat</a:t>
            </a:r>
          </a:p>
          <a:p>
            <a:pPr algn="l"/>
            <a:r>
              <a:rPr lang="en-US" sz="5400" dirty="0" smtClean="0"/>
              <a:t>4. Complete </a:t>
            </a:r>
            <a:r>
              <a:rPr lang="en-US" sz="5400" dirty="0" smtClean="0"/>
              <a:t>Quiz / </a:t>
            </a:r>
            <a:r>
              <a:rPr lang="en-US" sz="5400" dirty="0" smtClean="0"/>
              <a:t>PDN</a:t>
            </a:r>
            <a:endParaRPr lang="en-US" sz="5400" dirty="0"/>
          </a:p>
        </p:txBody>
      </p:sp>
    </p:spTree>
    <p:extLst>
      <p:ext uri="{BB962C8B-B14F-4D97-AF65-F5344CB8AC3E}">
        <p14:creationId xmlns:p14="http://schemas.microsoft.com/office/powerpoint/2010/main" val="375067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8000" b="1" u="sng" dirty="0" smtClean="0"/>
              <a:t>LO</a:t>
            </a:r>
            <a:endParaRPr lang="en-US" sz="8000" b="1" u="sng" dirty="0"/>
          </a:p>
        </p:txBody>
      </p:sp>
      <p:sp>
        <p:nvSpPr>
          <p:cNvPr id="3" name="Content Placeholder 2"/>
          <p:cNvSpPr>
            <a:spLocks noGrp="1"/>
          </p:cNvSpPr>
          <p:nvPr>
            <p:ph idx="1"/>
          </p:nvPr>
        </p:nvSpPr>
        <p:spPr>
          <a:xfrm>
            <a:off x="103518" y="1112809"/>
            <a:ext cx="5305246" cy="5745191"/>
          </a:xfrm>
        </p:spPr>
        <p:txBody>
          <a:bodyPr>
            <a:normAutofit/>
          </a:bodyPr>
          <a:lstStyle/>
          <a:p>
            <a:pPr marL="0" indent="0" algn="ctr">
              <a:buNone/>
            </a:pPr>
            <a:r>
              <a:rPr lang="en-US" sz="4400" b="1" i="1" u="sng" dirty="0" smtClean="0"/>
              <a:t>7</a:t>
            </a:r>
            <a:r>
              <a:rPr lang="en-US" sz="4400" b="1" i="1" u="sng" baseline="30000" dirty="0" smtClean="0"/>
              <a:t>th</a:t>
            </a:r>
            <a:r>
              <a:rPr lang="en-US" sz="4400" b="1" i="1" u="sng" dirty="0" smtClean="0"/>
              <a:t> Grade</a:t>
            </a:r>
          </a:p>
          <a:p>
            <a:pPr algn="ctr"/>
            <a:r>
              <a:rPr lang="en-US" sz="4400" dirty="0" smtClean="0"/>
              <a:t>We will </a:t>
            </a:r>
            <a:r>
              <a:rPr lang="en-US" sz="4400" dirty="0" smtClean="0"/>
              <a:t>investigate how turgor pressure works by completing a toothpick lab.</a:t>
            </a:r>
            <a:endParaRPr lang="en-US" sz="4400" dirty="0"/>
          </a:p>
        </p:txBody>
      </p:sp>
      <p:sp>
        <p:nvSpPr>
          <p:cNvPr id="4" name="Content Placeholder 2"/>
          <p:cNvSpPr txBox="1">
            <a:spLocks/>
          </p:cNvSpPr>
          <p:nvPr/>
        </p:nvSpPr>
        <p:spPr>
          <a:xfrm>
            <a:off x="6246962" y="1112809"/>
            <a:ext cx="5945037" cy="57451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u="sng" dirty="0" smtClean="0"/>
              <a:t>6</a:t>
            </a:r>
            <a:r>
              <a:rPr lang="en-US" sz="4400" b="1" i="1" u="sng" baseline="30000" dirty="0" smtClean="0"/>
              <a:t>th</a:t>
            </a:r>
            <a:r>
              <a:rPr lang="en-US" sz="4400" b="1" i="1" u="sng" dirty="0" smtClean="0"/>
              <a:t> Grade</a:t>
            </a:r>
          </a:p>
          <a:p>
            <a:pPr algn="ctr"/>
            <a:r>
              <a:rPr lang="en-US" sz="4400" dirty="0" smtClean="0"/>
              <a:t>We will compare/contrast potential and kinetic energy.</a:t>
            </a:r>
            <a:endParaRPr lang="en-US" sz="4400" dirty="0"/>
          </a:p>
        </p:txBody>
      </p:sp>
      <p:pic>
        <p:nvPicPr>
          <p:cNvPr id="5" name="Picture 4"/>
          <p:cNvPicPr>
            <a:picLocks noChangeAspect="1"/>
          </p:cNvPicPr>
          <p:nvPr/>
        </p:nvPicPr>
        <p:blipFill rotWithShape="1">
          <a:blip r:embed="rId2"/>
          <a:srcRect l="86978"/>
          <a:stretch/>
        </p:blipFill>
        <p:spPr>
          <a:xfrm>
            <a:off x="5545124" y="1112808"/>
            <a:ext cx="1073790" cy="5745191"/>
          </a:xfrm>
          <a:prstGeom prst="rect">
            <a:avLst/>
          </a:prstGeom>
        </p:spPr>
      </p:pic>
    </p:spTree>
    <p:extLst>
      <p:ext uri="{BB962C8B-B14F-4D97-AF65-F5344CB8AC3E}">
        <p14:creationId xmlns:p14="http://schemas.microsoft.com/office/powerpoint/2010/main" val="299100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u="sng" dirty="0" smtClean="0"/>
              <a:t>DOL</a:t>
            </a:r>
            <a:endParaRPr lang="en-US" sz="8000" b="1" u="sng" dirty="0"/>
          </a:p>
        </p:txBody>
      </p:sp>
      <p:sp>
        <p:nvSpPr>
          <p:cNvPr id="6" name="Content Placeholder 2"/>
          <p:cNvSpPr txBox="1">
            <a:spLocks/>
          </p:cNvSpPr>
          <p:nvPr/>
        </p:nvSpPr>
        <p:spPr>
          <a:xfrm>
            <a:off x="103518" y="1112809"/>
            <a:ext cx="5106838" cy="5745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u="sng" dirty="0" smtClean="0"/>
              <a:t>7</a:t>
            </a:r>
            <a:r>
              <a:rPr lang="en-US" sz="4400" b="1" i="1" u="sng" baseline="30000" dirty="0" smtClean="0"/>
              <a:t>th</a:t>
            </a:r>
            <a:r>
              <a:rPr lang="en-US" sz="4400" b="1" i="1" u="sng" dirty="0" smtClean="0"/>
              <a:t> Grade</a:t>
            </a:r>
          </a:p>
          <a:p>
            <a:pPr algn="ctr"/>
            <a:r>
              <a:rPr lang="en-US" sz="4400" dirty="0" smtClean="0"/>
              <a:t>I will </a:t>
            </a:r>
            <a:r>
              <a:rPr lang="en-US" sz="4400" dirty="0" smtClean="0"/>
              <a:t>complete 7/7 written assessment questions over turgor pressure.</a:t>
            </a:r>
            <a:endParaRPr lang="en-US" sz="4400" dirty="0"/>
          </a:p>
        </p:txBody>
      </p:sp>
      <p:sp>
        <p:nvSpPr>
          <p:cNvPr id="7" name="Content Placeholder 2"/>
          <p:cNvSpPr txBox="1">
            <a:spLocks/>
          </p:cNvSpPr>
          <p:nvPr/>
        </p:nvSpPr>
        <p:spPr>
          <a:xfrm>
            <a:off x="6935638" y="1112809"/>
            <a:ext cx="5256361" cy="57451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u="sng" dirty="0" smtClean="0"/>
              <a:t>6</a:t>
            </a:r>
            <a:r>
              <a:rPr lang="en-US" sz="4400" b="1" i="1" u="sng" baseline="30000" dirty="0" smtClean="0"/>
              <a:t>th</a:t>
            </a:r>
            <a:r>
              <a:rPr lang="en-US" sz="4400" b="1" i="1" u="sng" dirty="0" smtClean="0"/>
              <a:t> Grade</a:t>
            </a:r>
          </a:p>
          <a:p>
            <a:pPr algn="ctr"/>
            <a:r>
              <a:rPr lang="en-US" sz="4400" dirty="0" smtClean="0"/>
              <a:t>I will compare/contrast potential versus kinetic energy in an exit slip.</a:t>
            </a:r>
            <a:endParaRPr lang="en-US" sz="4400" dirty="0"/>
          </a:p>
        </p:txBody>
      </p:sp>
      <p:pic>
        <p:nvPicPr>
          <p:cNvPr id="9" name="Picture 8"/>
          <p:cNvPicPr>
            <a:picLocks noChangeAspect="1"/>
          </p:cNvPicPr>
          <p:nvPr/>
        </p:nvPicPr>
        <p:blipFill rotWithShape="1">
          <a:blip r:embed="rId2"/>
          <a:srcRect l="86978"/>
          <a:stretch/>
        </p:blipFill>
        <p:spPr>
          <a:xfrm>
            <a:off x="5545124" y="1112808"/>
            <a:ext cx="1073790" cy="5745191"/>
          </a:xfrm>
          <a:prstGeom prst="rect">
            <a:avLst/>
          </a:prstGeom>
        </p:spPr>
      </p:pic>
    </p:spTree>
    <p:extLst>
      <p:ext uri="{BB962C8B-B14F-4D97-AF65-F5344CB8AC3E}">
        <p14:creationId xmlns:p14="http://schemas.microsoft.com/office/powerpoint/2010/main" val="279518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0"/>
            <a:ext cx="10515600" cy="1325563"/>
          </a:xfrm>
        </p:spPr>
        <p:txBody>
          <a:bodyPr>
            <a:normAutofit/>
          </a:bodyPr>
          <a:lstStyle/>
          <a:p>
            <a:pPr algn="ctr"/>
            <a:r>
              <a:rPr lang="en-US" sz="8000" b="1" u="sng" dirty="0" smtClean="0"/>
              <a:t>TEK</a:t>
            </a:r>
            <a:endParaRPr lang="en-US" sz="8000" b="1" u="sng" dirty="0"/>
          </a:p>
        </p:txBody>
      </p:sp>
      <p:sp>
        <p:nvSpPr>
          <p:cNvPr id="6" name="Content Placeholder 2"/>
          <p:cNvSpPr>
            <a:spLocks noGrp="1"/>
          </p:cNvSpPr>
          <p:nvPr>
            <p:ph idx="1"/>
          </p:nvPr>
        </p:nvSpPr>
        <p:spPr>
          <a:xfrm>
            <a:off x="103517" y="1112809"/>
            <a:ext cx="5650301" cy="5745191"/>
          </a:xfrm>
        </p:spPr>
        <p:txBody>
          <a:bodyPr>
            <a:normAutofit lnSpcReduction="10000"/>
          </a:bodyPr>
          <a:lstStyle/>
          <a:p>
            <a:pPr marL="0" indent="0" algn="ctr">
              <a:buNone/>
            </a:pPr>
            <a:r>
              <a:rPr lang="en-US" sz="4400" b="1" i="1" u="sng" dirty="0" smtClean="0"/>
              <a:t>7</a:t>
            </a:r>
            <a:r>
              <a:rPr lang="en-US" sz="4400" b="1" i="1" u="sng" baseline="30000" dirty="0" smtClean="0"/>
              <a:t>th</a:t>
            </a:r>
            <a:r>
              <a:rPr lang="en-US" sz="4400" b="1" i="1" u="sng" dirty="0" smtClean="0"/>
              <a:t> Grade</a:t>
            </a:r>
          </a:p>
          <a:p>
            <a:pPr marL="0" indent="0" algn="ctr">
              <a:buNone/>
            </a:pPr>
            <a:r>
              <a:rPr lang="en-US" sz="4400" dirty="0" smtClean="0"/>
              <a:t>7.13A/7.7C</a:t>
            </a:r>
            <a:endParaRPr lang="en-US" sz="4400" dirty="0"/>
          </a:p>
          <a:p>
            <a:pPr marL="0" indent="0" algn="ctr">
              <a:buNone/>
            </a:pPr>
            <a:r>
              <a:rPr lang="en-US" sz="4400" dirty="0" smtClean="0"/>
              <a:t>7.7</a:t>
            </a:r>
            <a:r>
              <a:rPr lang="en-US" sz="4400" dirty="0"/>
              <a:t>(C)  demonstrate and illustrate forces that affect motion in everyday life such as emergence of seedlings, turgor pressure, and </a:t>
            </a:r>
            <a:r>
              <a:rPr lang="en-US" sz="4400" dirty="0" smtClean="0"/>
              <a:t>geotropism</a:t>
            </a:r>
            <a:endParaRPr lang="en-US" sz="4400" dirty="0" smtClean="0"/>
          </a:p>
        </p:txBody>
      </p:sp>
      <p:sp>
        <p:nvSpPr>
          <p:cNvPr id="7" name="Content Placeholder 2"/>
          <p:cNvSpPr txBox="1">
            <a:spLocks/>
          </p:cNvSpPr>
          <p:nvPr/>
        </p:nvSpPr>
        <p:spPr>
          <a:xfrm>
            <a:off x="6246962" y="1112809"/>
            <a:ext cx="5945037" cy="57451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u="sng" dirty="0" smtClean="0"/>
              <a:t>6</a:t>
            </a:r>
            <a:r>
              <a:rPr lang="en-US" sz="4400" b="1" i="1" u="sng" baseline="30000" dirty="0" smtClean="0"/>
              <a:t>th</a:t>
            </a:r>
            <a:r>
              <a:rPr lang="en-US" sz="4400" b="1" i="1" u="sng" dirty="0" smtClean="0"/>
              <a:t> Grade</a:t>
            </a:r>
          </a:p>
          <a:p>
            <a:pPr marL="0" indent="0" algn="ctr">
              <a:buFont typeface="Arial" panose="020B0604020202020204" pitchFamily="34" charset="0"/>
              <a:buNone/>
            </a:pPr>
            <a:r>
              <a:rPr lang="en-US" sz="4400" dirty="0" smtClean="0"/>
              <a:t>6.8A</a:t>
            </a:r>
          </a:p>
          <a:p>
            <a:pPr marL="0" indent="0" algn="ctr">
              <a:buNone/>
            </a:pPr>
            <a:r>
              <a:rPr lang="en-US" sz="4400" dirty="0"/>
              <a:t>(A)  compare and contrast potential and kinetic energy</a:t>
            </a:r>
            <a:endParaRPr lang="en-US" sz="4400" dirty="0" smtClean="0"/>
          </a:p>
          <a:p>
            <a:pPr marL="0" indent="0" algn="ctr">
              <a:buFont typeface="Arial" panose="020B0604020202020204" pitchFamily="34" charset="0"/>
              <a:buNone/>
            </a:pPr>
            <a:endParaRPr lang="en-US" sz="4400" dirty="0" smtClean="0"/>
          </a:p>
        </p:txBody>
      </p:sp>
      <p:pic>
        <p:nvPicPr>
          <p:cNvPr id="9" name="Picture 8"/>
          <p:cNvPicPr>
            <a:picLocks noChangeAspect="1"/>
          </p:cNvPicPr>
          <p:nvPr/>
        </p:nvPicPr>
        <p:blipFill rotWithShape="1">
          <a:blip r:embed="rId2"/>
          <a:srcRect l="86978"/>
          <a:stretch/>
        </p:blipFill>
        <p:spPr>
          <a:xfrm>
            <a:off x="5545124" y="1112808"/>
            <a:ext cx="1073790" cy="5745191"/>
          </a:xfrm>
          <a:prstGeom prst="rect">
            <a:avLst/>
          </a:prstGeom>
        </p:spPr>
      </p:pic>
    </p:spTree>
    <p:extLst>
      <p:ext uri="{BB962C8B-B14F-4D97-AF65-F5344CB8AC3E}">
        <p14:creationId xmlns:p14="http://schemas.microsoft.com/office/powerpoint/2010/main" val="1515254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u="sng" dirty="0" smtClean="0"/>
              <a:t>Agenda</a:t>
            </a:r>
            <a:endParaRPr lang="en-US" sz="6600" b="1" u="sng" dirty="0"/>
          </a:p>
        </p:txBody>
      </p:sp>
      <p:sp>
        <p:nvSpPr>
          <p:cNvPr id="3" name="Content Placeholder 2"/>
          <p:cNvSpPr>
            <a:spLocks noGrp="1"/>
          </p:cNvSpPr>
          <p:nvPr>
            <p:ph idx="1"/>
          </p:nvPr>
        </p:nvSpPr>
        <p:spPr>
          <a:xfrm>
            <a:off x="1" y="1157681"/>
            <a:ext cx="5065142" cy="5516499"/>
          </a:xfrm>
        </p:spPr>
        <p:txBody>
          <a:bodyPr>
            <a:normAutofit fontScale="92500" lnSpcReduction="10000"/>
          </a:bodyPr>
          <a:lstStyle/>
          <a:p>
            <a:pPr marL="0" indent="0" algn="ctr">
              <a:buNone/>
            </a:pPr>
            <a:r>
              <a:rPr lang="en-US" sz="5400" u="sng" dirty="0" smtClean="0"/>
              <a:t>7</a:t>
            </a:r>
            <a:r>
              <a:rPr lang="en-US" sz="5400" u="sng" baseline="30000" dirty="0" smtClean="0"/>
              <a:t>th</a:t>
            </a:r>
            <a:r>
              <a:rPr lang="en-US" sz="5400" u="sng" dirty="0" smtClean="0"/>
              <a:t> Grade</a:t>
            </a:r>
          </a:p>
          <a:p>
            <a:pPr marL="1143000" indent="-1143000">
              <a:buAutoNum type="arabicPeriod"/>
            </a:pPr>
            <a:r>
              <a:rPr lang="en-US" sz="5400" dirty="0" smtClean="0"/>
              <a:t>PDN</a:t>
            </a:r>
            <a:endParaRPr lang="en-US" sz="5400" dirty="0" smtClean="0"/>
          </a:p>
          <a:p>
            <a:pPr marL="1143000" indent="-1143000">
              <a:buAutoNum type="arabicPeriod"/>
            </a:pPr>
            <a:r>
              <a:rPr lang="en-US" sz="5400" dirty="0" smtClean="0"/>
              <a:t>Review Turgor Pressure (celery lab)</a:t>
            </a:r>
          </a:p>
          <a:p>
            <a:pPr marL="1143000" indent="-1143000">
              <a:buAutoNum type="arabicPeriod"/>
            </a:pPr>
            <a:r>
              <a:rPr lang="en-US" sz="5400" dirty="0" smtClean="0"/>
              <a:t>Complete Toothpick lab</a:t>
            </a:r>
            <a:endParaRPr lang="en-US" sz="5400" dirty="0" smtClean="0"/>
          </a:p>
          <a:p>
            <a:pPr marL="1143000" indent="-1143000">
              <a:buAutoNum type="arabicPeriod"/>
            </a:pPr>
            <a:r>
              <a:rPr lang="en-US" sz="5400" dirty="0" smtClean="0"/>
              <a:t>DOL</a:t>
            </a:r>
            <a:endParaRPr lang="en-US" sz="5400" dirty="0"/>
          </a:p>
        </p:txBody>
      </p:sp>
      <p:sp>
        <p:nvSpPr>
          <p:cNvPr id="5" name="Content Placeholder 2"/>
          <p:cNvSpPr txBox="1">
            <a:spLocks/>
          </p:cNvSpPr>
          <p:nvPr/>
        </p:nvSpPr>
        <p:spPr>
          <a:xfrm>
            <a:off x="7365534" y="1157681"/>
            <a:ext cx="4826466" cy="56374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5400" u="sng" dirty="0" smtClean="0"/>
              <a:t>6</a:t>
            </a:r>
            <a:r>
              <a:rPr lang="en-US" sz="5400" u="sng" baseline="30000" dirty="0" smtClean="0"/>
              <a:t>th</a:t>
            </a:r>
            <a:r>
              <a:rPr lang="en-US" sz="5400" u="sng" dirty="0" smtClean="0"/>
              <a:t> Grade</a:t>
            </a:r>
          </a:p>
          <a:p>
            <a:pPr marL="1143000" indent="-1143000">
              <a:buFont typeface="Arial" panose="020B0604020202020204" pitchFamily="34" charset="0"/>
              <a:buAutoNum type="arabicPeriod"/>
            </a:pPr>
            <a:r>
              <a:rPr lang="en-US" sz="5400" dirty="0" smtClean="0"/>
              <a:t>Quiz</a:t>
            </a:r>
            <a:endParaRPr lang="en-US" sz="5400" dirty="0" smtClean="0"/>
          </a:p>
          <a:p>
            <a:pPr marL="1143000" indent="-1143000">
              <a:buFont typeface="Arial" panose="020B0604020202020204" pitchFamily="34" charset="0"/>
              <a:buAutoNum type="arabicPeriod"/>
            </a:pPr>
            <a:r>
              <a:rPr lang="en-US" sz="5400" dirty="0" smtClean="0"/>
              <a:t>Roller Coaster Project</a:t>
            </a:r>
            <a:endParaRPr lang="en-US" sz="5400" dirty="0" smtClean="0"/>
          </a:p>
          <a:p>
            <a:pPr marL="1143000" indent="-1143000">
              <a:buFont typeface="Arial" panose="020B0604020202020204" pitchFamily="34" charset="0"/>
              <a:buAutoNum type="arabicPeriod"/>
            </a:pPr>
            <a:r>
              <a:rPr lang="en-US" sz="5400" dirty="0" smtClean="0"/>
              <a:t>DOL</a:t>
            </a:r>
            <a:endParaRPr lang="en-US" sz="5400" dirty="0"/>
          </a:p>
        </p:txBody>
      </p:sp>
      <p:pic>
        <p:nvPicPr>
          <p:cNvPr id="6" name="Picture 5"/>
          <p:cNvPicPr>
            <a:picLocks noChangeAspect="1"/>
          </p:cNvPicPr>
          <p:nvPr/>
        </p:nvPicPr>
        <p:blipFill rotWithShape="1">
          <a:blip r:embed="rId2"/>
          <a:srcRect l="86978"/>
          <a:stretch/>
        </p:blipFill>
        <p:spPr>
          <a:xfrm>
            <a:off x="4890781" y="1560352"/>
            <a:ext cx="2407641" cy="5297647"/>
          </a:xfrm>
          <a:prstGeom prst="rect">
            <a:avLst/>
          </a:prstGeom>
        </p:spPr>
      </p:pic>
    </p:spTree>
    <p:extLst>
      <p:ext uri="{BB962C8B-B14F-4D97-AF65-F5344CB8AC3E}">
        <p14:creationId xmlns:p14="http://schemas.microsoft.com/office/powerpoint/2010/main" val="235889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4" y="-350868"/>
            <a:ext cx="10515600" cy="1325563"/>
          </a:xfrm>
        </p:spPr>
        <p:txBody>
          <a:bodyPr/>
          <a:lstStyle/>
          <a:p>
            <a:r>
              <a:rPr lang="en-US" u="sng" dirty="0" smtClean="0"/>
              <a:t>Roller Coaster Project</a:t>
            </a:r>
            <a:endParaRPr lang="en-US" u="sng" dirty="0"/>
          </a:p>
        </p:txBody>
      </p:sp>
      <p:sp>
        <p:nvSpPr>
          <p:cNvPr id="3" name="Content Placeholder 2"/>
          <p:cNvSpPr>
            <a:spLocks noGrp="1"/>
          </p:cNvSpPr>
          <p:nvPr>
            <p:ph idx="1"/>
          </p:nvPr>
        </p:nvSpPr>
        <p:spPr>
          <a:xfrm>
            <a:off x="112143" y="672860"/>
            <a:ext cx="11241657" cy="6072997"/>
          </a:xfrm>
        </p:spPr>
        <p:txBody>
          <a:bodyPr>
            <a:normAutofit fontScale="92500"/>
          </a:bodyPr>
          <a:lstStyle/>
          <a:p>
            <a:r>
              <a:rPr lang="en-US" dirty="0"/>
              <a:t>1.	Login to www.coachpease.com</a:t>
            </a:r>
          </a:p>
          <a:p>
            <a:r>
              <a:rPr lang="en-US" dirty="0"/>
              <a:t>2.	Click on 3rd 6 weeks</a:t>
            </a:r>
          </a:p>
          <a:p>
            <a:r>
              <a:rPr lang="en-US" dirty="0"/>
              <a:t>3.	Click on Amusement Park Physics</a:t>
            </a:r>
          </a:p>
          <a:p>
            <a:r>
              <a:rPr lang="en-US" dirty="0"/>
              <a:t>4.	Click on Park Physics Classic</a:t>
            </a:r>
          </a:p>
          <a:p>
            <a:r>
              <a:rPr lang="en-US" dirty="0"/>
              <a:t>5.	Read the information provided, follow the directions</a:t>
            </a:r>
          </a:p>
          <a:p>
            <a:r>
              <a:rPr lang="en-US" dirty="0"/>
              <a:t>6.	Once successful roller coaster is complete, transfer design to poster paper</a:t>
            </a:r>
          </a:p>
          <a:p>
            <a:r>
              <a:rPr lang="en-US" dirty="0"/>
              <a:t>7.	Label the forces used (push/pull and direction of force) throughout the roller coaster</a:t>
            </a:r>
          </a:p>
          <a:p>
            <a:r>
              <a:rPr lang="en-US" dirty="0"/>
              <a:t>8.	Label the potential / kinetic energy points and draw arrows to show it building / loosing energy (label arrows)</a:t>
            </a:r>
          </a:p>
          <a:p>
            <a:r>
              <a:rPr lang="en-US" dirty="0"/>
              <a:t>9.	Give your roller coaster a name</a:t>
            </a:r>
          </a:p>
          <a:p>
            <a:r>
              <a:rPr lang="en-US" dirty="0"/>
              <a:t>10.	Put your name / class period on your poster</a:t>
            </a:r>
          </a:p>
          <a:p>
            <a:r>
              <a:rPr lang="en-US" dirty="0"/>
              <a:t>11.	Turn in for a grade</a:t>
            </a:r>
          </a:p>
          <a:p>
            <a:endParaRPr lang="en-US" dirty="0"/>
          </a:p>
        </p:txBody>
      </p:sp>
      <p:pic>
        <p:nvPicPr>
          <p:cNvPr id="4" name="Picture 3"/>
          <p:cNvPicPr>
            <a:picLocks noChangeAspect="1"/>
          </p:cNvPicPr>
          <p:nvPr/>
        </p:nvPicPr>
        <p:blipFill>
          <a:blip r:embed="rId2"/>
          <a:stretch>
            <a:fillRect/>
          </a:stretch>
        </p:blipFill>
        <p:spPr>
          <a:xfrm>
            <a:off x="7132409" y="4787660"/>
            <a:ext cx="4944571" cy="2070340"/>
          </a:xfrm>
          <a:prstGeom prst="rect">
            <a:avLst/>
          </a:prstGeom>
        </p:spPr>
      </p:pic>
      <p:pic>
        <p:nvPicPr>
          <p:cNvPr id="5" name="Picture 4"/>
          <p:cNvPicPr>
            <a:picLocks noChangeAspect="1"/>
          </p:cNvPicPr>
          <p:nvPr/>
        </p:nvPicPr>
        <p:blipFill rotWithShape="1">
          <a:blip r:embed="rId3"/>
          <a:srcRect l="10393" t="11079" r="5365" b="1709"/>
          <a:stretch/>
        </p:blipFill>
        <p:spPr>
          <a:xfrm>
            <a:off x="5633050" y="85592"/>
            <a:ext cx="6443930" cy="2476454"/>
          </a:xfrm>
          <a:prstGeom prst="rect">
            <a:avLst/>
          </a:prstGeom>
        </p:spPr>
      </p:pic>
    </p:spTree>
    <p:extLst>
      <p:ext uri="{BB962C8B-B14F-4D97-AF65-F5344CB8AC3E}">
        <p14:creationId xmlns:p14="http://schemas.microsoft.com/office/powerpoint/2010/main" val="2153147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What is Turgor Pressure?</a:t>
            </a:r>
            <a:endParaRPr lang="en-US" u="sng" dirty="0"/>
          </a:p>
        </p:txBody>
      </p:sp>
      <p:sp>
        <p:nvSpPr>
          <p:cNvPr id="3" name="Content Placeholder 2"/>
          <p:cNvSpPr>
            <a:spLocks noGrp="1"/>
          </p:cNvSpPr>
          <p:nvPr>
            <p:ph idx="1"/>
          </p:nvPr>
        </p:nvSpPr>
        <p:spPr/>
        <p:txBody>
          <a:bodyPr>
            <a:normAutofit lnSpcReduction="10000"/>
          </a:bodyPr>
          <a:lstStyle/>
          <a:p>
            <a:r>
              <a:rPr lang="en-US" dirty="0" smtClean="0"/>
              <a:t>Turgor Pressure Box Example/Model</a:t>
            </a:r>
          </a:p>
          <a:p>
            <a:r>
              <a:rPr lang="en-US">
                <a:hlinkClick r:id="rId2"/>
              </a:rPr>
              <a:t>https</a:t>
            </a:r>
            <a:r>
              <a:rPr lang="en-US">
                <a:hlinkClick r:id="rId2"/>
              </a:rPr>
              <a:t>://</a:t>
            </a:r>
            <a:r>
              <a:rPr lang="en-US" smtClean="0">
                <a:hlinkClick r:id="rId2"/>
              </a:rPr>
              <a:t>www.youtube.com/watch?v=LbFSJ9eboIg</a:t>
            </a:r>
            <a:endParaRPr lang="en-US" smtClean="0"/>
          </a:p>
          <a:p>
            <a:endParaRPr lang="en-US"/>
          </a:p>
          <a:p>
            <a:r>
              <a:rPr lang="en-US" dirty="0" smtClean="0"/>
              <a:t>Touch Me Not Plant</a:t>
            </a:r>
          </a:p>
          <a:p>
            <a:r>
              <a:rPr lang="en-US" dirty="0">
                <a:hlinkClick r:id="rId3"/>
              </a:rPr>
              <a:t>https://</a:t>
            </a:r>
            <a:r>
              <a:rPr lang="en-US" dirty="0" smtClean="0">
                <a:hlinkClick r:id="rId3"/>
              </a:rPr>
              <a:t>www.youtube.com/watch?v=OCMIdB-qUBQ</a:t>
            </a:r>
            <a:endParaRPr lang="en-US" dirty="0" smtClean="0"/>
          </a:p>
          <a:p>
            <a:endParaRPr lang="en-US" dirty="0"/>
          </a:p>
          <a:p>
            <a:r>
              <a:rPr lang="en-US" dirty="0" smtClean="0"/>
              <a:t>Study.com Turgor Pressure</a:t>
            </a:r>
          </a:p>
          <a:p>
            <a:r>
              <a:rPr lang="en-US" dirty="0">
                <a:hlinkClick r:id="rId4"/>
              </a:rPr>
              <a:t>http://</a:t>
            </a:r>
            <a:r>
              <a:rPr lang="en-US" dirty="0" smtClean="0">
                <a:hlinkClick r:id="rId4"/>
              </a:rPr>
              <a:t>study.com/academy/lesson/turgor-pressure-in-plants-definition-lesson-quiz.html</a:t>
            </a:r>
            <a:endParaRPr lang="en-US" dirty="0" smtClean="0"/>
          </a:p>
          <a:p>
            <a:endParaRPr lang="en-US" dirty="0"/>
          </a:p>
        </p:txBody>
      </p:sp>
    </p:spTree>
    <p:extLst>
      <p:ext uri="{BB962C8B-B14F-4D97-AF65-F5344CB8AC3E}">
        <p14:creationId xmlns:p14="http://schemas.microsoft.com/office/powerpoint/2010/main" val="3559238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07667354"/>
              </p:ext>
            </p:extLst>
          </p:nvPr>
        </p:nvGraphicFramePr>
        <p:xfrm>
          <a:off x="81120" y="3770380"/>
          <a:ext cx="5866130" cy="776177"/>
        </p:xfrm>
        <a:graphic>
          <a:graphicData uri="http://schemas.openxmlformats.org/drawingml/2006/table">
            <a:tbl>
              <a:tblPr firstRow="1" firstCol="1" bandRow="1">
                <a:tableStyleId>{5C22544A-7EE6-4342-B048-85BDC9FD1C3A}</a:tableStyleId>
              </a:tblPr>
              <a:tblGrid>
                <a:gridCol w="2933065"/>
                <a:gridCol w="2933065"/>
              </a:tblGrid>
              <a:tr h="70301">
                <a:tc>
                  <a:txBody>
                    <a:bodyPr/>
                    <a:lstStyle/>
                    <a:p>
                      <a:pPr marL="0" marR="0" algn="ctr">
                        <a:spcBef>
                          <a:spcPts val="0"/>
                        </a:spcBef>
                        <a:spcAft>
                          <a:spcPts val="0"/>
                        </a:spcAft>
                      </a:pPr>
                      <a:r>
                        <a:rPr lang="en-US" sz="1200" dirty="0">
                          <a:effectLst/>
                        </a:rPr>
                        <a:t>Before Water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After Water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93297">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89746" y="134164"/>
            <a:ext cx="11926850"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0" dirty="0" smtClean="0">
                <a:ln>
                  <a:noFill/>
                </a:ln>
                <a:solidFill>
                  <a:schemeClr val="tx1"/>
                </a:solidFill>
                <a:effectLst/>
                <a:latin typeface="Chalkboard"/>
                <a:ea typeface="Calibri" panose="020F0502020204030204" pitchFamily="34" charset="0"/>
                <a:cs typeface="Times New Roman" panose="02020603050405020304" pitchFamily="18" charset="0"/>
              </a:rPr>
              <a:t>Toothpick Turgor Pressure Lab</a:t>
            </a:r>
            <a:endParaRPr kumimoji="0" lang="en-US" altLang="en-US" sz="2000" b="0" i="0" u="sng"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Purpose:</a:t>
            </a: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this lab we will watch how the bended toothpicks react when water is added to the center of them. We will then compare how this reaction is related to turgor pressure in plants.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Hypothesis:</a:t>
            </a: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___________________________________________________________________</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Procedure: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Bend 5 toothpicks in the middle, making them into a ‘V’ shape. Be careful to not break them in half.</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Arrange the toothpicks in the petri dish so that they are all touching with the bends in the middle. It should look like a 5 pointed </a:t>
            </a:r>
            <a:r>
              <a:rPr kumimoji="0" lang="en-US" altLang="en-US" sz="20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astric</a:t>
            </a: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Use the pipette to drop 3-4 drops of water in the center of the toothpicks.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Watch the toothpicks for a couple of minutes to see what happens. Draw the results below.</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Record:</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Conclusion:</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Explain what happened after the water was added.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Why do you think the toothpicks reacted the way that they did?</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is turgor pressure?</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 is this reaction related to turgor pressure in plants?</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Where is the water stored in a plant?</a:t>
            </a:r>
            <a:endParaRPr kumimoji="0" lang="en-US"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912269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341</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Chalkboard</vt:lpstr>
      <vt:lpstr>Times New Roman</vt:lpstr>
      <vt:lpstr>Office Theme</vt:lpstr>
      <vt:lpstr>November 10, 2017</vt:lpstr>
      <vt:lpstr>LO</vt:lpstr>
      <vt:lpstr>PowerPoint Presentation</vt:lpstr>
      <vt:lpstr>TEK</vt:lpstr>
      <vt:lpstr>Agenda</vt:lpstr>
      <vt:lpstr>Roller Coaster Project</vt:lpstr>
      <vt:lpstr>What is Turgor Pressure?</vt:lpstr>
      <vt:lpstr>PowerPoint Presentation</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30, 2017</dc:title>
  <dc:creator>Pease, Katherine J</dc:creator>
  <cp:lastModifiedBy>Pease, Katherine J</cp:lastModifiedBy>
  <cp:revision>15</cp:revision>
  <cp:lastPrinted>2017-11-08T14:14:46Z</cp:lastPrinted>
  <dcterms:created xsi:type="dcterms:W3CDTF">2017-10-30T12:40:06Z</dcterms:created>
  <dcterms:modified xsi:type="dcterms:W3CDTF">2017-11-10T18:29:55Z</dcterms:modified>
</cp:coreProperties>
</file>