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60" r:id="rId2"/>
    <p:sldId id="256" r:id="rId3"/>
    <p:sldId id="257" r:id="rId4"/>
    <p:sldId id="258" r:id="rId5"/>
    <p:sldId id="278" r:id="rId6"/>
    <p:sldId id="259" r:id="rId7"/>
    <p:sldId id="261" r:id="rId8"/>
    <p:sldId id="262" r:id="rId9"/>
    <p:sldId id="268" r:id="rId10"/>
    <p:sldId id="271" r:id="rId11"/>
    <p:sldId id="263" r:id="rId12"/>
    <p:sldId id="275" r:id="rId13"/>
    <p:sldId id="272" r:id="rId14"/>
    <p:sldId id="264" r:id="rId15"/>
    <p:sldId id="270" r:id="rId16"/>
    <p:sldId id="273" r:id="rId17"/>
    <p:sldId id="266" r:id="rId18"/>
    <p:sldId id="269" r:id="rId19"/>
    <p:sldId id="274" r:id="rId20"/>
    <p:sldId id="267" r:id="rId21"/>
    <p:sldId id="265" r:id="rId22"/>
    <p:sldId id="276"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0217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212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1824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168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61869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66001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14148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685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7622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0795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685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0500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3374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1194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8248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645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10/2/2016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7884738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nbcnews.com/video/nightly-news/53027410#53027410" TargetMode="External"/><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hyperlink" Target="http://youtu.be/wC600Dww6_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hyperlink" Target="http://youtu.be/n73qtEojP_Y"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youtu.be/QfmRf8iOBkI"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7803" y="356461"/>
            <a:ext cx="9686441" cy="6124754"/>
          </a:xfrm>
          <a:prstGeom prst="rect">
            <a:avLst/>
          </a:prstGeom>
        </p:spPr>
        <p:txBody>
          <a:bodyPr wrap="square">
            <a:spAutoFit/>
          </a:bodyPr>
          <a:lstStyle/>
          <a:p>
            <a:r>
              <a:rPr lang="en-US" sz="2800" dirty="0"/>
              <a:t>A group of four prisoners were held captive by the enemy and each prisoner was to be shot each day through the week. As natural disasters were common in this specific part of the world, the group of prisoners decided to make up a plan of distracting the guards. Before each prisoner would be shot, they would shout out a natural disaster, which would cause chaos and distract everyone to give enough time for each prisoner to escape. As three days passed the first three prisoners escaped by shouting out their chosen natural disasters and running away, however the final prisoner shouted out a disaster and was shot dead on the spot. </a:t>
            </a:r>
          </a:p>
          <a:p>
            <a:endParaRPr lang="en-US" sz="2800" dirty="0"/>
          </a:p>
          <a:p>
            <a:r>
              <a:rPr lang="en-US" sz="2800" dirty="0"/>
              <a:t>What was the natural disaster he shouted?</a:t>
            </a:r>
          </a:p>
        </p:txBody>
      </p:sp>
    </p:spTree>
    <p:extLst>
      <p:ext uri="{BB962C8B-B14F-4D97-AF65-F5344CB8AC3E}">
        <p14:creationId xmlns:p14="http://schemas.microsoft.com/office/powerpoint/2010/main" val="4261117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9602" y="92751"/>
            <a:ext cx="10745249"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Building and Safety Precautions</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1704111" y="1016081"/>
            <a:ext cx="4707082" cy="5693866"/>
          </a:xfrm>
          <a:prstGeom prst="rect">
            <a:avLst/>
          </a:prstGeom>
          <a:solidFill>
            <a:schemeClr val="bg1"/>
          </a:solidFill>
        </p:spPr>
        <p:txBody>
          <a:bodyPr wrap="square" rtlCol="0">
            <a:spAutoFit/>
          </a:bodyPr>
          <a:lstStyle/>
          <a:p>
            <a:r>
              <a:rPr lang="en-US" sz="2800" dirty="0" smtClean="0"/>
              <a:t>Secure structure to foundation</a:t>
            </a:r>
            <a:r>
              <a:rPr lang="en-US" sz="2800" dirty="0" smtClean="0">
                <a:sym typeface="Wingdings" panose="05000000000000000000" pitchFamily="2" charset="2"/>
              </a:rPr>
              <a:t> bolted or tied to foundation</a:t>
            </a:r>
          </a:p>
          <a:p>
            <a:endParaRPr lang="en-US" sz="2800" dirty="0">
              <a:sym typeface="Wingdings" panose="05000000000000000000" pitchFamily="2" charset="2"/>
            </a:endParaRPr>
          </a:p>
          <a:p>
            <a:r>
              <a:rPr lang="en-US" sz="2800" dirty="0" smtClean="0">
                <a:sym typeface="Wingdings" panose="05000000000000000000" pitchFamily="2" charset="2"/>
              </a:rPr>
              <a:t>Light weight roofing</a:t>
            </a:r>
          </a:p>
          <a:p>
            <a:endParaRPr lang="en-US" sz="2800" dirty="0">
              <a:sym typeface="Wingdings" panose="05000000000000000000" pitchFamily="2" charset="2"/>
            </a:endParaRPr>
          </a:p>
          <a:p>
            <a:r>
              <a:rPr lang="en-US" sz="2800" dirty="0" smtClean="0">
                <a:sym typeface="Wingdings" panose="05000000000000000000" pitchFamily="2" charset="2"/>
              </a:rPr>
              <a:t>Diagonal bracing</a:t>
            </a:r>
          </a:p>
          <a:p>
            <a:endParaRPr lang="en-US" sz="2800" dirty="0">
              <a:sym typeface="Wingdings" panose="05000000000000000000" pitchFamily="2" charset="2"/>
            </a:endParaRPr>
          </a:p>
          <a:p>
            <a:r>
              <a:rPr lang="en-US" sz="2800" dirty="0" smtClean="0">
                <a:sym typeface="Wingdings" panose="05000000000000000000" pitchFamily="2" charset="2"/>
              </a:rPr>
              <a:t>Flexible water and gas connections</a:t>
            </a:r>
          </a:p>
          <a:p>
            <a:endParaRPr lang="en-US" sz="2800" dirty="0">
              <a:sym typeface="Wingdings" panose="05000000000000000000" pitchFamily="2" charset="2"/>
            </a:endParaRPr>
          </a:p>
          <a:p>
            <a:r>
              <a:rPr lang="en-US" sz="2800" dirty="0" smtClean="0">
                <a:sym typeface="Wingdings" panose="05000000000000000000" pitchFamily="2" charset="2"/>
              </a:rPr>
              <a:t>Brace overhead light fixtures  </a:t>
            </a:r>
            <a:endParaRPr lang="en-US" sz="2800" dirty="0"/>
          </a:p>
        </p:txBody>
      </p:sp>
      <p:sp>
        <p:nvSpPr>
          <p:cNvPr id="4" name="TextBox 3"/>
          <p:cNvSpPr txBox="1"/>
          <p:nvPr/>
        </p:nvSpPr>
        <p:spPr>
          <a:xfrm>
            <a:off x="6411193" y="1238491"/>
            <a:ext cx="5405377" cy="4924425"/>
          </a:xfrm>
          <a:prstGeom prst="rect">
            <a:avLst/>
          </a:prstGeom>
          <a:solidFill>
            <a:schemeClr val="bg1"/>
          </a:solidFill>
        </p:spPr>
        <p:txBody>
          <a:bodyPr wrap="square" rtlCol="0">
            <a:spAutoFit/>
          </a:bodyPr>
          <a:lstStyle/>
          <a:p>
            <a:r>
              <a:rPr lang="en-US" sz="3200" dirty="0" smtClean="0"/>
              <a:t>Issue a warning: radio, TV, satellite</a:t>
            </a:r>
          </a:p>
          <a:p>
            <a:endParaRPr lang="en-US" sz="3200" dirty="0"/>
          </a:p>
          <a:p>
            <a:r>
              <a:rPr lang="en-US" sz="3200" dirty="0" smtClean="0"/>
              <a:t>Emergency Kits/ Be </a:t>
            </a:r>
            <a:r>
              <a:rPr lang="en-US" sz="3200" dirty="0"/>
              <a:t>Prepared</a:t>
            </a:r>
          </a:p>
          <a:p>
            <a:endParaRPr lang="en-US" sz="3200" dirty="0"/>
          </a:p>
          <a:p>
            <a:r>
              <a:rPr lang="en-US" sz="3200" dirty="0" smtClean="0"/>
              <a:t>Emergency plan in place</a:t>
            </a:r>
          </a:p>
          <a:p>
            <a:endParaRPr lang="en-US" dirty="0"/>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1437064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9045" y="1274116"/>
            <a:ext cx="7788758" cy="5198996"/>
          </a:xfrm>
          <a:prstGeom prst="rect">
            <a:avLst/>
          </a:prstGeom>
        </p:spPr>
      </p:pic>
      <p:sp>
        <p:nvSpPr>
          <p:cNvPr id="3" name="Rectangle 2"/>
          <p:cNvSpPr/>
          <p:nvPr/>
        </p:nvSpPr>
        <p:spPr>
          <a:xfrm>
            <a:off x="1546024" y="115647"/>
            <a:ext cx="6372258"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Volcanic Eruptions</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21876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9379" y="151939"/>
            <a:ext cx="4652979" cy="1107996"/>
          </a:xfrm>
          <a:prstGeom prst="rect">
            <a:avLst/>
          </a:prstGeom>
          <a:noFill/>
        </p:spPr>
        <p:txBody>
          <a:bodyPr wrap="square" lIns="91440" tIns="45720" rIns="91440" bIns="45720">
            <a:spAutoFit/>
          </a:bodyPr>
          <a:lstStyle/>
          <a:p>
            <a:pPr algn="ctr"/>
            <a:r>
              <a:rPr lang="en-US" sz="6600" b="0" cap="none" spc="0" dirty="0" smtClean="0">
                <a:ln w="0"/>
                <a:solidFill>
                  <a:schemeClr val="tx1"/>
                </a:solidFill>
                <a:effectLst>
                  <a:outerShdw blurRad="38100" dist="19050" dir="2700000" algn="tl" rotWithShape="0">
                    <a:schemeClr val="dk1">
                      <a:alpha val="40000"/>
                    </a:schemeClr>
                  </a:outerShdw>
                </a:effectLst>
              </a:rPr>
              <a:t>Predictions</a:t>
            </a:r>
            <a:endParaRPr lang="en-US" sz="66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2637948" y="1595601"/>
            <a:ext cx="7928658" cy="5078313"/>
          </a:xfrm>
          <a:prstGeom prst="rect">
            <a:avLst/>
          </a:prstGeom>
          <a:noFill/>
        </p:spPr>
        <p:txBody>
          <a:bodyPr wrap="square" rtlCol="0">
            <a:spAutoFit/>
          </a:bodyPr>
          <a:lstStyle/>
          <a:p>
            <a:r>
              <a:rPr lang="en-US" sz="3600" b="1" dirty="0" smtClean="0"/>
              <a:t>LOCATION</a:t>
            </a:r>
          </a:p>
          <a:p>
            <a:endParaRPr lang="en-US" sz="3600" b="1" dirty="0"/>
          </a:p>
          <a:p>
            <a:r>
              <a:rPr lang="en-US" sz="3600" b="1" dirty="0" smtClean="0"/>
              <a:t>SEISMIC WAVES- SEISOMETER</a:t>
            </a:r>
          </a:p>
          <a:p>
            <a:endParaRPr lang="en-US" sz="3600" b="1" dirty="0" smtClean="0"/>
          </a:p>
          <a:p>
            <a:r>
              <a:rPr lang="en-US" sz="3600" b="1" dirty="0" smtClean="0"/>
              <a:t>SLIGHT BULGING AT BASE OF VOLCANO</a:t>
            </a:r>
          </a:p>
          <a:p>
            <a:endParaRPr lang="en-US" sz="3600" b="1" dirty="0"/>
          </a:p>
          <a:p>
            <a:r>
              <a:rPr lang="en-US" sz="3600" b="1" dirty="0" smtClean="0"/>
              <a:t>CHANGES IN GAS COMPOSITION GIVEN OFF BY VOLCANO</a:t>
            </a:r>
            <a:endParaRPr lang="en-US" sz="3600" b="1" dirty="0"/>
          </a:p>
        </p:txBody>
      </p:sp>
    </p:spTree>
    <p:extLst>
      <p:ext uri="{BB962C8B-B14F-4D97-AF65-F5344CB8AC3E}">
        <p14:creationId xmlns:p14="http://schemas.microsoft.com/office/powerpoint/2010/main" val="8506398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6751" y="487606"/>
            <a:ext cx="10745249"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Building and Safety Precautions</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5" name="TextBox 4"/>
          <p:cNvSpPr txBox="1"/>
          <p:nvPr/>
        </p:nvSpPr>
        <p:spPr>
          <a:xfrm>
            <a:off x="1643605" y="1689904"/>
            <a:ext cx="4016415" cy="4734045"/>
          </a:xfrm>
          <a:prstGeom prst="rect">
            <a:avLst/>
          </a:prstGeom>
          <a:noFill/>
        </p:spPr>
        <p:txBody>
          <a:bodyPr wrap="square" rtlCol="0">
            <a:spAutoFit/>
          </a:bodyPr>
          <a:lstStyle/>
          <a:p>
            <a:endParaRPr lang="en-US" dirty="0"/>
          </a:p>
        </p:txBody>
      </p:sp>
      <p:sp>
        <p:nvSpPr>
          <p:cNvPr id="6" name="TextBox 5"/>
          <p:cNvSpPr txBox="1"/>
          <p:nvPr/>
        </p:nvSpPr>
        <p:spPr>
          <a:xfrm>
            <a:off x="1280932" y="1903378"/>
            <a:ext cx="4560425" cy="4585871"/>
          </a:xfrm>
          <a:prstGeom prst="rect">
            <a:avLst/>
          </a:prstGeom>
          <a:solidFill>
            <a:schemeClr val="bg1"/>
          </a:solidFill>
        </p:spPr>
        <p:txBody>
          <a:bodyPr wrap="square" rtlCol="0">
            <a:spAutoFit/>
          </a:bodyPr>
          <a:lstStyle/>
          <a:p>
            <a:r>
              <a:rPr lang="en-US" sz="3200" dirty="0" smtClean="0"/>
              <a:t>Ceilings need to be able to withstand weight</a:t>
            </a:r>
          </a:p>
          <a:p>
            <a:endParaRPr lang="en-US" sz="3200" dirty="0"/>
          </a:p>
          <a:p>
            <a:r>
              <a:rPr lang="en-US" sz="3200" dirty="0" smtClean="0"/>
              <a:t>Shut down air systems</a:t>
            </a:r>
          </a:p>
          <a:p>
            <a:endParaRPr lang="en-US" sz="3200" dirty="0"/>
          </a:p>
          <a:p>
            <a:r>
              <a:rPr lang="en-US" sz="3200" dirty="0" smtClean="0"/>
              <a:t>A ground level room without windows</a:t>
            </a:r>
          </a:p>
          <a:p>
            <a:endParaRPr lang="en-US" dirty="0"/>
          </a:p>
          <a:p>
            <a:endParaRPr lang="en-US" dirty="0"/>
          </a:p>
        </p:txBody>
      </p:sp>
      <p:sp>
        <p:nvSpPr>
          <p:cNvPr id="7" name="TextBox 6"/>
          <p:cNvSpPr txBox="1"/>
          <p:nvPr/>
        </p:nvSpPr>
        <p:spPr>
          <a:xfrm>
            <a:off x="6146157" y="1410936"/>
            <a:ext cx="5741043" cy="5570756"/>
          </a:xfrm>
          <a:prstGeom prst="rect">
            <a:avLst/>
          </a:prstGeom>
          <a:solidFill>
            <a:schemeClr val="bg1"/>
          </a:solidFill>
        </p:spPr>
        <p:txBody>
          <a:bodyPr wrap="square" rtlCol="0">
            <a:spAutoFit/>
          </a:bodyPr>
          <a:lstStyle/>
          <a:p>
            <a:r>
              <a:rPr lang="en-US" sz="3200" dirty="0" smtClean="0"/>
              <a:t>Issue a warning: disaster sirens, radio, TV</a:t>
            </a:r>
          </a:p>
          <a:p>
            <a:endParaRPr lang="en-US" sz="3200" dirty="0"/>
          </a:p>
          <a:p>
            <a:r>
              <a:rPr lang="en-US" sz="3200" dirty="0" smtClean="0"/>
              <a:t>Ash is corrosive- have masks available and avoid contact with skin</a:t>
            </a:r>
          </a:p>
          <a:p>
            <a:endParaRPr lang="en-US" sz="3200" dirty="0"/>
          </a:p>
          <a:p>
            <a:r>
              <a:rPr lang="en-US" sz="3200" dirty="0" smtClean="0"/>
              <a:t>Avoid river areas</a:t>
            </a:r>
          </a:p>
          <a:p>
            <a:endParaRPr lang="en-US" sz="3200" dirty="0"/>
          </a:p>
          <a:p>
            <a:r>
              <a:rPr lang="en-US" sz="3200" dirty="0" smtClean="0"/>
              <a:t>Know evacuation routes</a:t>
            </a:r>
          </a:p>
          <a:p>
            <a:endParaRPr lang="en-US" dirty="0"/>
          </a:p>
          <a:p>
            <a:endParaRPr lang="en-US" dirty="0"/>
          </a:p>
        </p:txBody>
      </p:sp>
    </p:spTree>
    <p:extLst>
      <p:ext uri="{BB962C8B-B14F-4D97-AF65-F5344CB8AC3E}">
        <p14:creationId xmlns:p14="http://schemas.microsoft.com/office/powerpoint/2010/main" val="1172375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6056" y="725256"/>
            <a:ext cx="7904134" cy="5251858"/>
          </a:xfrm>
          <a:prstGeom prst="rect">
            <a:avLst/>
          </a:prstGeom>
        </p:spPr>
      </p:pic>
      <p:sp>
        <p:nvSpPr>
          <p:cNvPr id="3" name="Rectangle 2">
            <a:hlinkClick r:id="rId3"/>
          </p:cNvPr>
          <p:cNvSpPr/>
          <p:nvPr/>
        </p:nvSpPr>
        <p:spPr>
          <a:xfrm>
            <a:off x="688794" y="1402006"/>
            <a:ext cx="3065263"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Flooding</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4" name="TextBox 3"/>
          <p:cNvSpPr txBox="1"/>
          <p:nvPr/>
        </p:nvSpPr>
        <p:spPr>
          <a:xfrm>
            <a:off x="1944547" y="2453833"/>
            <a:ext cx="1585732" cy="369332"/>
          </a:xfrm>
          <a:prstGeom prst="rect">
            <a:avLst/>
          </a:prstGeom>
          <a:noFill/>
        </p:spPr>
        <p:txBody>
          <a:bodyPr wrap="square" rtlCol="0">
            <a:spAutoFit/>
          </a:bodyPr>
          <a:lstStyle/>
          <a:p>
            <a:r>
              <a:rPr lang="en-US" dirty="0" smtClean="0">
                <a:hlinkClick r:id="rId4"/>
              </a:rPr>
              <a:t>CO flood</a:t>
            </a:r>
            <a:endParaRPr lang="en-US" dirty="0"/>
          </a:p>
        </p:txBody>
      </p:sp>
    </p:spTree>
    <p:extLst>
      <p:ext uri="{BB962C8B-B14F-4D97-AF65-F5344CB8AC3E}">
        <p14:creationId xmlns:p14="http://schemas.microsoft.com/office/powerpoint/2010/main" val="40285929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9298" y="487605"/>
            <a:ext cx="4652979" cy="1107996"/>
          </a:xfrm>
          <a:prstGeom prst="rect">
            <a:avLst/>
          </a:prstGeom>
          <a:noFill/>
        </p:spPr>
        <p:txBody>
          <a:bodyPr wrap="square" lIns="91440" tIns="45720" rIns="91440" bIns="45720">
            <a:spAutoFit/>
          </a:bodyPr>
          <a:lstStyle/>
          <a:p>
            <a:pPr algn="ctr"/>
            <a:r>
              <a:rPr lang="en-US" sz="6600" b="0" cap="none" spc="0" dirty="0" smtClean="0">
                <a:ln w="0"/>
                <a:solidFill>
                  <a:schemeClr val="tx1"/>
                </a:solidFill>
                <a:effectLst>
                  <a:outerShdw blurRad="38100" dist="19050" dir="2700000" algn="tl" rotWithShape="0">
                    <a:schemeClr val="dk1">
                      <a:alpha val="40000"/>
                    </a:schemeClr>
                  </a:outerShdw>
                </a:effectLst>
              </a:rPr>
              <a:t>Predictions</a:t>
            </a:r>
            <a:endParaRPr lang="en-US" sz="66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2465408" y="2476982"/>
            <a:ext cx="8785184" cy="1754326"/>
          </a:xfrm>
          <a:prstGeom prst="rect">
            <a:avLst/>
          </a:prstGeom>
          <a:noFill/>
        </p:spPr>
        <p:txBody>
          <a:bodyPr wrap="square" rtlCol="0">
            <a:spAutoFit/>
          </a:bodyPr>
          <a:lstStyle/>
          <a:p>
            <a:r>
              <a:rPr lang="en-US" sz="3600" b="1" dirty="0" smtClean="0"/>
              <a:t>LOCATION</a:t>
            </a:r>
            <a:r>
              <a:rPr lang="en-US" sz="3600" b="1" dirty="0" smtClean="0">
                <a:sym typeface="Wingdings" panose="05000000000000000000" pitchFamily="2" charset="2"/>
              </a:rPr>
              <a:t> NEAR WATER</a:t>
            </a:r>
          </a:p>
          <a:p>
            <a:endParaRPr lang="en-US" sz="3600" b="1" dirty="0">
              <a:sym typeface="Wingdings" panose="05000000000000000000" pitchFamily="2" charset="2"/>
            </a:endParaRPr>
          </a:p>
          <a:p>
            <a:r>
              <a:rPr lang="en-US" sz="3600" b="1" dirty="0" smtClean="0">
                <a:sym typeface="Wingdings" panose="05000000000000000000" pitchFamily="2" charset="2"/>
              </a:rPr>
              <a:t>WEATHER EXCESSIVE PRECIPITATION</a:t>
            </a:r>
            <a:endParaRPr lang="en-US" sz="3600" b="1" dirty="0"/>
          </a:p>
        </p:txBody>
      </p:sp>
    </p:spTree>
    <p:extLst>
      <p:ext uri="{BB962C8B-B14F-4D97-AF65-F5344CB8AC3E}">
        <p14:creationId xmlns:p14="http://schemas.microsoft.com/office/powerpoint/2010/main" val="24696586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6751" y="0"/>
            <a:ext cx="10745249"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Building and Safety Precautions</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451413" y="1225741"/>
            <a:ext cx="5926238" cy="5016758"/>
          </a:xfrm>
          <a:prstGeom prst="rect">
            <a:avLst/>
          </a:prstGeom>
          <a:solidFill>
            <a:schemeClr val="bg1"/>
          </a:solidFill>
        </p:spPr>
        <p:txBody>
          <a:bodyPr wrap="square" rtlCol="0">
            <a:spAutoFit/>
          </a:bodyPr>
          <a:lstStyle/>
          <a:p>
            <a:r>
              <a:rPr lang="en-US" sz="3200" dirty="0" smtClean="0"/>
              <a:t>Install sewer back flow valves</a:t>
            </a:r>
          </a:p>
          <a:p>
            <a:endParaRPr lang="en-US" sz="3200" dirty="0"/>
          </a:p>
          <a:p>
            <a:r>
              <a:rPr lang="en-US" sz="3200" dirty="0" smtClean="0"/>
              <a:t>Build with water-resistant materials</a:t>
            </a:r>
          </a:p>
          <a:p>
            <a:endParaRPr lang="en-US" sz="3200" dirty="0"/>
          </a:p>
          <a:p>
            <a:r>
              <a:rPr lang="en-US" sz="3200" dirty="0" smtClean="0"/>
              <a:t>Fuse/circuit/electrical breakers should be raised</a:t>
            </a:r>
          </a:p>
          <a:p>
            <a:endParaRPr lang="en-US" sz="3200" dirty="0"/>
          </a:p>
          <a:p>
            <a:r>
              <a:rPr lang="en-US" sz="3200" dirty="0" smtClean="0"/>
              <a:t>Some structures may even be raised</a:t>
            </a:r>
            <a:endParaRPr lang="en-US" sz="3200" dirty="0"/>
          </a:p>
        </p:txBody>
      </p:sp>
      <p:sp>
        <p:nvSpPr>
          <p:cNvPr id="4" name="TextBox 3"/>
          <p:cNvSpPr txBox="1"/>
          <p:nvPr/>
        </p:nvSpPr>
        <p:spPr>
          <a:xfrm>
            <a:off x="6819375" y="1225741"/>
            <a:ext cx="5011838" cy="5016758"/>
          </a:xfrm>
          <a:prstGeom prst="rect">
            <a:avLst/>
          </a:prstGeom>
          <a:solidFill>
            <a:schemeClr val="bg1"/>
          </a:solidFill>
        </p:spPr>
        <p:txBody>
          <a:bodyPr wrap="square" rtlCol="0">
            <a:spAutoFit/>
          </a:bodyPr>
          <a:lstStyle/>
          <a:p>
            <a:r>
              <a:rPr lang="en-US" sz="3200" dirty="0" smtClean="0"/>
              <a:t>Issue a flood warning</a:t>
            </a:r>
          </a:p>
          <a:p>
            <a:endParaRPr lang="en-US" sz="3200" dirty="0"/>
          </a:p>
          <a:p>
            <a:r>
              <a:rPr lang="en-US" sz="3200" dirty="0" smtClean="0"/>
              <a:t>Emergency Kits/ Plans</a:t>
            </a:r>
          </a:p>
          <a:p>
            <a:endParaRPr lang="en-US" sz="3200" dirty="0"/>
          </a:p>
          <a:p>
            <a:r>
              <a:rPr lang="en-US" sz="3200" dirty="0" smtClean="0"/>
              <a:t>Stock up on plywood, sandbags, nails, etc.</a:t>
            </a:r>
          </a:p>
          <a:p>
            <a:endParaRPr lang="en-US" sz="3200" dirty="0"/>
          </a:p>
          <a:p>
            <a:r>
              <a:rPr lang="en-US" sz="3200" dirty="0" smtClean="0"/>
              <a:t>Become familiar with higher elevation locations</a:t>
            </a:r>
            <a:endParaRPr lang="en-US" sz="3200" dirty="0"/>
          </a:p>
        </p:txBody>
      </p:sp>
    </p:spTree>
    <p:extLst>
      <p:ext uri="{BB962C8B-B14F-4D97-AF65-F5344CB8AC3E}">
        <p14:creationId xmlns:p14="http://schemas.microsoft.com/office/powerpoint/2010/main" val="4209805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939" y="1425844"/>
            <a:ext cx="7576478" cy="5180417"/>
          </a:xfrm>
          <a:prstGeom prst="rect">
            <a:avLst/>
          </a:prstGeom>
        </p:spPr>
      </p:pic>
      <p:sp>
        <p:nvSpPr>
          <p:cNvPr id="3" name="Rectangle 2"/>
          <p:cNvSpPr/>
          <p:nvPr/>
        </p:nvSpPr>
        <p:spPr>
          <a:xfrm>
            <a:off x="3180069" y="115647"/>
            <a:ext cx="3724097" cy="1107996"/>
          </a:xfrm>
          <a:prstGeom prst="rect">
            <a:avLst/>
          </a:prstGeom>
          <a:noFill/>
        </p:spPr>
        <p:txBody>
          <a:bodyPr wrap="none" lIns="91440" tIns="45720" rIns="91440" bIns="45720">
            <a:spAutoFit/>
          </a:bodyPr>
          <a:lstStyle/>
          <a:p>
            <a:pPr algn="ctr"/>
            <a:r>
              <a:rPr lang="en-US" sz="66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Tsunami:</a:t>
            </a:r>
            <a:endParaRPr lang="en-US" sz="6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4" name="TextBox 3"/>
          <p:cNvSpPr txBox="1"/>
          <p:nvPr/>
        </p:nvSpPr>
        <p:spPr>
          <a:xfrm>
            <a:off x="8623139" y="891251"/>
            <a:ext cx="3020993" cy="5016758"/>
          </a:xfrm>
          <a:prstGeom prst="rect">
            <a:avLst/>
          </a:prstGeom>
          <a:noFill/>
        </p:spPr>
        <p:txBody>
          <a:bodyPr wrap="square" rtlCol="0">
            <a:spAutoFit/>
          </a:bodyPr>
          <a:lstStyle/>
          <a:p>
            <a:r>
              <a:rPr lang="en-US" sz="3200" dirty="0"/>
              <a:t>a large destructive ocean wave caused by an underwater earthquake or another movement of the Earth's surface</a:t>
            </a:r>
          </a:p>
        </p:txBody>
      </p:sp>
    </p:spTree>
    <p:extLst>
      <p:ext uri="{BB962C8B-B14F-4D97-AF65-F5344CB8AC3E}">
        <p14:creationId xmlns:p14="http://schemas.microsoft.com/office/powerpoint/2010/main" val="44133262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9298" y="487605"/>
            <a:ext cx="4652979" cy="1107996"/>
          </a:xfrm>
          <a:prstGeom prst="rect">
            <a:avLst/>
          </a:prstGeom>
          <a:noFill/>
        </p:spPr>
        <p:txBody>
          <a:bodyPr wrap="square" lIns="91440" tIns="45720" rIns="91440" bIns="45720">
            <a:spAutoFit/>
          </a:bodyPr>
          <a:lstStyle/>
          <a:p>
            <a:pPr algn="ctr"/>
            <a:r>
              <a:rPr lang="en-US" sz="6600" b="0" cap="none" spc="0" dirty="0" smtClean="0">
                <a:ln w="0"/>
                <a:solidFill>
                  <a:schemeClr val="tx1"/>
                </a:solidFill>
                <a:effectLst>
                  <a:outerShdw blurRad="38100" dist="19050" dir="2700000" algn="tl" rotWithShape="0">
                    <a:schemeClr val="dk1">
                      <a:alpha val="40000"/>
                    </a:schemeClr>
                  </a:outerShdw>
                </a:effectLst>
              </a:rPr>
              <a:t>Predictions</a:t>
            </a:r>
            <a:endParaRPr lang="en-US" sz="66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2546430" y="1898249"/>
            <a:ext cx="8264324" cy="4247317"/>
          </a:xfrm>
          <a:prstGeom prst="rect">
            <a:avLst/>
          </a:prstGeom>
          <a:noFill/>
        </p:spPr>
        <p:txBody>
          <a:bodyPr wrap="square" rtlCol="0">
            <a:spAutoFit/>
          </a:bodyPr>
          <a:lstStyle/>
          <a:p>
            <a:r>
              <a:rPr lang="en-US" sz="3600" b="1" dirty="0" smtClean="0"/>
              <a:t>LOCATION</a:t>
            </a:r>
            <a:r>
              <a:rPr lang="en-US" sz="3600" b="1" dirty="0" smtClean="0">
                <a:sym typeface="Wingdings" panose="05000000000000000000" pitchFamily="2" charset="2"/>
              </a:rPr>
              <a:t> COASTAL</a:t>
            </a:r>
          </a:p>
          <a:p>
            <a:endParaRPr lang="en-US" sz="3600" b="1" dirty="0">
              <a:sym typeface="Wingdings" panose="05000000000000000000" pitchFamily="2" charset="2"/>
            </a:endParaRPr>
          </a:p>
          <a:p>
            <a:r>
              <a:rPr lang="en-US" sz="3600" b="1" dirty="0" smtClean="0">
                <a:sym typeface="Wingdings" panose="05000000000000000000" pitchFamily="2" charset="2"/>
              </a:rPr>
              <a:t>SEISMIC WAVES (FALSE ALARMS)</a:t>
            </a:r>
          </a:p>
          <a:p>
            <a:endParaRPr lang="en-US" sz="3600" b="1" dirty="0">
              <a:sym typeface="Wingdings" panose="05000000000000000000" pitchFamily="2" charset="2"/>
            </a:endParaRPr>
          </a:p>
          <a:p>
            <a:r>
              <a:rPr lang="en-US" sz="3600" b="1" dirty="0" smtClean="0">
                <a:sym typeface="Wingdings" panose="05000000000000000000" pitchFamily="2" charset="2"/>
              </a:rPr>
              <a:t>SENSORS ON OCEAN FLOOR RELAY WARNING VIA SATELLITE</a:t>
            </a:r>
          </a:p>
          <a:p>
            <a:endParaRPr lang="en-US" dirty="0" smtClean="0"/>
          </a:p>
          <a:p>
            <a:endParaRPr lang="en-US" dirty="0"/>
          </a:p>
          <a:p>
            <a:endParaRPr lang="en-US" dirty="0"/>
          </a:p>
        </p:txBody>
      </p:sp>
      <p:pic>
        <p:nvPicPr>
          <p:cNvPr id="4" name="Picture 3"/>
          <p:cNvPicPr>
            <a:picLocks noChangeAspect="1"/>
          </p:cNvPicPr>
          <p:nvPr/>
        </p:nvPicPr>
        <p:blipFill>
          <a:blip r:embed="rId2"/>
          <a:stretch>
            <a:fillRect/>
          </a:stretch>
        </p:blipFill>
        <p:spPr>
          <a:xfrm>
            <a:off x="1520992" y="1425411"/>
            <a:ext cx="9039827" cy="5432589"/>
          </a:xfrm>
          <a:prstGeom prst="rect">
            <a:avLst/>
          </a:prstGeom>
        </p:spPr>
      </p:pic>
    </p:spTree>
    <p:extLst>
      <p:ext uri="{BB962C8B-B14F-4D97-AF65-F5344CB8AC3E}">
        <p14:creationId xmlns:p14="http://schemas.microsoft.com/office/powerpoint/2010/main" val="33253916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6751" y="487606"/>
            <a:ext cx="10745249"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Building and Safety Precautions</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1446751" y="2060294"/>
            <a:ext cx="5000348" cy="3539430"/>
          </a:xfrm>
          <a:prstGeom prst="rect">
            <a:avLst/>
          </a:prstGeom>
          <a:solidFill>
            <a:schemeClr val="bg1"/>
          </a:solidFill>
        </p:spPr>
        <p:txBody>
          <a:bodyPr wrap="square" rtlCol="0">
            <a:spAutoFit/>
          </a:bodyPr>
          <a:lstStyle/>
          <a:p>
            <a:r>
              <a:rPr lang="en-US" sz="3200" dirty="0" smtClean="0"/>
              <a:t>Concrete sea walls</a:t>
            </a:r>
          </a:p>
          <a:p>
            <a:endParaRPr lang="en-US" sz="3200" dirty="0"/>
          </a:p>
          <a:p>
            <a:r>
              <a:rPr lang="en-US" sz="3200" dirty="0" smtClean="0"/>
              <a:t>Build on high ground, away from coast</a:t>
            </a:r>
          </a:p>
          <a:p>
            <a:endParaRPr lang="en-US" sz="3200" dirty="0"/>
          </a:p>
          <a:p>
            <a:r>
              <a:rPr lang="en-US" sz="3200" dirty="0" smtClean="0"/>
              <a:t>Plant vegetation</a:t>
            </a:r>
            <a:r>
              <a:rPr lang="en-US" sz="3200" dirty="0" smtClean="0">
                <a:sym typeface="Wingdings" panose="05000000000000000000" pitchFamily="2" charset="2"/>
              </a:rPr>
              <a:t> trees can slow force</a:t>
            </a:r>
            <a:endParaRPr lang="en-US" sz="3200" dirty="0"/>
          </a:p>
        </p:txBody>
      </p:sp>
      <p:sp>
        <p:nvSpPr>
          <p:cNvPr id="4" name="TextBox 3"/>
          <p:cNvSpPr txBox="1"/>
          <p:nvPr/>
        </p:nvSpPr>
        <p:spPr>
          <a:xfrm>
            <a:off x="6933236" y="1620456"/>
            <a:ext cx="4375230" cy="5386090"/>
          </a:xfrm>
          <a:prstGeom prst="rect">
            <a:avLst/>
          </a:prstGeom>
          <a:noFill/>
        </p:spPr>
        <p:txBody>
          <a:bodyPr wrap="square" rtlCol="0">
            <a:spAutoFit/>
          </a:bodyPr>
          <a:lstStyle/>
          <a:p>
            <a:r>
              <a:rPr lang="en-US" sz="2800" dirty="0" smtClean="0"/>
              <a:t>Issue a warning via satellite, radio, etc.</a:t>
            </a:r>
          </a:p>
          <a:p>
            <a:endParaRPr lang="en-US" sz="2800" dirty="0"/>
          </a:p>
          <a:p>
            <a:r>
              <a:rPr lang="en-US" sz="2800" dirty="0" smtClean="0"/>
              <a:t>Know evacuation plans and places of higher elevation</a:t>
            </a:r>
          </a:p>
          <a:p>
            <a:endParaRPr lang="en-US" sz="2800" dirty="0"/>
          </a:p>
          <a:p>
            <a:r>
              <a:rPr lang="en-US" sz="2800" dirty="0" smtClean="0"/>
              <a:t>Never return to coastal region until authorities have confirmed its safety</a:t>
            </a:r>
          </a:p>
          <a:p>
            <a:endParaRPr lang="en-US" dirty="0"/>
          </a:p>
          <a:p>
            <a:endParaRPr lang="en-US" dirty="0"/>
          </a:p>
        </p:txBody>
      </p:sp>
    </p:spTree>
    <p:extLst>
      <p:ext uri="{BB962C8B-B14F-4D97-AF65-F5344CB8AC3E}">
        <p14:creationId xmlns:p14="http://schemas.microsoft.com/office/powerpoint/2010/main" val="4023955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NATURAL DISASTERS</a:t>
            </a:r>
            <a:endParaRPr lang="en-US" sz="7200" dirty="0"/>
          </a:p>
        </p:txBody>
      </p:sp>
      <p:sp>
        <p:nvSpPr>
          <p:cNvPr id="3" name="Subtitle 2"/>
          <p:cNvSpPr>
            <a:spLocks noGrp="1"/>
          </p:cNvSpPr>
          <p:nvPr>
            <p:ph type="subTitle" idx="1"/>
          </p:nvPr>
        </p:nvSpPr>
        <p:spPr/>
        <p:txBody>
          <a:bodyPr>
            <a:normAutofit/>
          </a:bodyPr>
          <a:lstStyle/>
          <a:p>
            <a:r>
              <a:rPr lang="en-US" sz="3200" dirty="0" smtClean="0"/>
              <a:t>&amp; </a:t>
            </a:r>
            <a:r>
              <a:rPr lang="en-US" sz="3200" dirty="0"/>
              <a:t>T</a:t>
            </a:r>
            <a:r>
              <a:rPr lang="en-US" sz="3200" dirty="0" smtClean="0"/>
              <a:t>heir Impact on Humans</a:t>
            </a:r>
            <a:endParaRPr lang="en-US" sz="3200" dirty="0"/>
          </a:p>
        </p:txBody>
      </p:sp>
    </p:spTree>
    <p:extLst>
      <p:ext uri="{BB962C8B-B14F-4D97-AF65-F5344CB8AC3E}">
        <p14:creationId xmlns:p14="http://schemas.microsoft.com/office/powerpoint/2010/main" val="2865243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9579" y="1278390"/>
            <a:ext cx="9224631" cy="5276802"/>
          </a:xfrm>
          <a:prstGeom prst="rect">
            <a:avLst/>
          </a:prstGeom>
        </p:spPr>
      </p:pic>
      <p:sp>
        <p:nvSpPr>
          <p:cNvPr id="4" name="Rectangle 3"/>
          <p:cNvSpPr/>
          <p:nvPr/>
        </p:nvSpPr>
        <p:spPr>
          <a:xfrm>
            <a:off x="2226053" y="220367"/>
            <a:ext cx="5987538" cy="830997"/>
          </a:xfrm>
          <a:prstGeom prst="rect">
            <a:avLst/>
          </a:prstGeom>
        </p:spPr>
        <p:txBody>
          <a:bodyPr wrap="none">
            <a:spAutoFit/>
          </a:bodyPr>
          <a:lstStyle/>
          <a:p>
            <a:pPr algn="ctr"/>
            <a:r>
              <a:rPr lang="en-US" sz="4800" dirty="0" smtClean="0">
                <a:ln w="0"/>
                <a:effectLst>
                  <a:outerShdw blurRad="38100" dist="19050" dir="2700000" algn="tl" rotWithShape="0">
                    <a:schemeClr val="dk1">
                      <a:alpha val="40000"/>
                    </a:schemeClr>
                  </a:outerShdw>
                </a:effectLst>
              </a:rPr>
              <a:t>Landslide/Mudslide</a:t>
            </a:r>
            <a:endParaRPr lang="en-US" sz="48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919775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02698" y="2222339"/>
            <a:ext cx="7402733" cy="4386805"/>
          </a:xfrm>
          <a:prstGeom prst="rect">
            <a:avLst/>
          </a:prstGeom>
          <a:effectLst>
            <a:softEdge rad="31750"/>
          </a:effectLst>
        </p:spPr>
      </p:pic>
      <p:sp>
        <p:nvSpPr>
          <p:cNvPr id="2" name="Rectangle 1"/>
          <p:cNvSpPr/>
          <p:nvPr/>
        </p:nvSpPr>
        <p:spPr>
          <a:xfrm>
            <a:off x="1949298" y="487605"/>
            <a:ext cx="4652979" cy="1107996"/>
          </a:xfrm>
          <a:prstGeom prst="rect">
            <a:avLst/>
          </a:prstGeom>
          <a:noFill/>
        </p:spPr>
        <p:txBody>
          <a:bodyPr wrap="square" lIns="91440" tIns="45720" rIns="91440" bIns="45720">
            <a:spAutoFit/>
          </a:bodyPr>
          <a:lstStyle/>
          <a:p>
            <a:pPr algn="ctr"/>
            <a:r>
              <a:rPr lang="en-US" sz="6600" b="0" cap="none" spc="0" dirty="0" smtClean="0">
                <a:ln w="0"/>
                <a:solidFill>
                  <a:schemeClr val="tx1"/>
                </a:solidFill>
                <a:effectLst>
                  <a:outerShdw blurRad="38100" dist="19050" dir="2700000" algn="tl" rotWithShape="0">
                    <a:schemeClr val="dk1">
                      <a:alpha val="40000"/>
                    </a:schemeClr>
                  </a:outerShdw>
                </a:effectLst>
              </a:rPr>
              <a:t>Predictions</a:t>
            </a:r>
            <a:endParaRPr lang="en-US" sz="66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114710" y="2638826"/>
            <a:ext cx="4086899" cy="3416320"/>
          </a:xfrm>
          <a:prstGeom prst="rect">
            <a:avLst/>
          </a:prstGeom>
          <a:solidFill>
            <a:schemeClr val="bg1"/>
          </a:solidFill>
        </p:spPr>
        <p:txBody>
          <a:bodyPr wrap="square" rtlCol="0">
            <a:spAutoFit/>
          </a:bodyPr>
          <a:lstStyle/>
          <a:p>
            <a:pPr marL="571500" indent="-571500">
              <a:buFont typeface="Arial" panose="020B0604020202020204" pitchFamily="34" charset="0"/>
              <a:buChar char="•"/>
            </a:pPr>
            <a:r>
              <a:rPr lang="en-US" sz="3600" dirty="0" smtClean="0"/>
              <a:t>SLOPE COMBINED WITH EXCESS PRECIPITATION</a:t>
            </a:r>
          </a:p>
          <a:p>
            <a:endParaRPr lang="en-US" sz="3600" dirty="0"/>
          </a:p>
          <a:p>
            <a:pPr marL="571500" indent="-571500">
              <a:buFont typeface="Arial" panose="020B0604020202020204" pitchFamily="34" charset="0"/>
              <a:buChar char="•"/>
            </a:pPr>
            <a:r>
              <a:rPr lang="en-US" sz="3600" dirty="0"/>
              <a:t>P</a:t>
            </a:r>
            <a:r>
              <a:rPr lang="en-US" sz="3600" dirty="0" smtClean="0"/>
              <a:t>OPULATION</a:t>
            </a:r>
            <a:endParaRPr lang="en-US" sz="3600" dirty="0"/>
          </a:p>
        </p:txBody>
      </p:sp>
    </p:spTree>
    <p:extLst>
      <p:ext uri="{BB962C8B-B14F-4D97-AF65-F5344CB8AC3E}">
        <p14:creationId xmlns:p14="http://schemas.microsoft.com/office/powerpoint/2010/main" val="28189291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6751" y="487606"/>
            <a:ext cx="10745249"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Building and Safety Precautions</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1261640" y="2280213"/>
            <a:ext cx="5197033" cy="2554545"/>
          </a:xfrm>
          <a:prstGeom prst="rect">
            <a:avLst/>
          </a:prstGeom>
          <a:solidFill>
            <a:schemeClr val="bg1"/>
          </a:solidFill>
        </p:spPr>
        <p:txBody>
          <a:bodyPr wrap="square" rtlCol="0">
            <a:spAutoFit/>
          </a:bodyPr>
          <a:lstStyle/>
          <a:p>
            <a:r>
              <a:rPr lang="en-US" sz="3200" dirty="0" smtClean="0"/>
              <a:t>Plant ground cover on slopes</a:t>
            </a:r>
          </a:p>
          <a:p>
            <a:endParaRPr lang="en-US" sz="3200" dirty="0"/>
          </a:p>
          <a:p>
            <a:r>
              <a:rPr lang="en-US" sz="3200" dirty="0" smtClean="0"/>
              <a:t>Build retaining walls and/or channels </a:t>
            </a:r>
            <a:endParaRPr lang="en-US" sz="3200" dirty="0"/>
          </a:p>
        </p:txBody>
      </p:sp>
      <p:sp>
        <p:nvSpPr>
          <p:cNvPr id="4" name="TextBox 3"/>
          <p:cNvSpPr txBox="1"/>
          <p:nvPr/>
        </p:nvSpPr>
        <p:spPr>
          <a:xfrm>
            <a:off x="6597570" y="1956122"/>
            <a:ext cx="4849792" cy="3539430"/>
          </a:xfrm>
          <a:prstGeom prst="rect">
            <a:avLst/>
          </a:prstGeom>
          <a:noFill/>
        </p:spPr>
        <p:txBody>
          <a:bodyPr wrap="square" rtlCol="0">
            <a:spAutoFit/>
          </a:bodyPr>
          <a:lstStyle/>
          <a:p>
            <a:r>
              <a:rPr lang="en-US" sz="3200" dirty="0" smtClean="0"/>
              <a:t>Issue a warning by contacting police or fire department</a:t>
            </a:r>
          </a:p>
          <a:p>
            <a:endParaRPr lang="en-US" sz="3200" dirty="0"/>
          </a:p>
          <a:p>
            <a:r>
              <a:rPr lang="en-US" sz="3200" dirty="0" smtClean="0"/>
              <a:t>Evacuation plan</a:t>
            </a:r>
          </a:p>
          <a:p>
            <a:endParaRPr lang="en-US" sz="3200" dirty="0"/>
          </a:p>
          <a:p>
            <a:r>
              <a:rPr lang="en-US" sz="3200" dirty="0" smtClean="0"/>
              <a:t>Emergency supply kits</a:t>
            </a:r>
            <a:endParaRPr lang="en-US" sz="3200" dirty="0"/>
          </a:p>
        </p:txBody>
      </p:sp>
    </p:spTree>
    <p:extLst>
      <p:ext uri="{BB962C8B-B14F-4D97-AF65-F5344CB8AC3E}">
        <p14:creationId xmlns:p14="http://schemas.microsoft.com/office/powerpoint/2010/main" val="1738164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1627" y="5217159"/>
            <a:ext cx="3086101" cy="369332"/>
          </a:xfrm>
          <a:prstGeom prst="rect">
            <a:avLst/>
          </a:prstGeom>
        </p:spPr>
        <p:txBody>
          <a:bodyPr wrap="none">
            <a:spAutoFit/>
          </a:bodyPr>
          <a:lstStyle/>
          <a:p>
            <a:r>
              <a:rPr lang="en-US" dirty="0" smtClean="0">
                <a:hlinkClick r:id="rId2"/>
              </a:rPr>
              <a:t>Natural Hazards Overview</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0523" y="-187705"/>
            <a:ext cx="6354304" cy="7045705"/>
          </a:xfrm>
          <a:prstGeom prst="rect">
            <a:avLst/>
          </a:prstGeom>
        </p:spPr>
      </p:pic>
    </p:spTree>
    <p:extLst>
      <p:ext uri="{BB962C8B-B14F-4D97-AF65-F5344CB8AC3E}">
        <p14:creationId xmlns:p14="http://schemas.microsoft.com/office/powerpoint/2010/main" val="2237451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4222" y="1921790"/>
            <a:ext cx="9655444" cy="4062651"/>
          </a:xfrm>
          <a:prstGeom prst="rect">
            <a:avLst/>
          </a:prstGeom>
          <a:noFill/>
        </p:spPr>
        <p:txBody>
          <a:bodyPr wrap="square" rtlCol="0">
            <a:spAutoFit/>
          </a:bodyPr>
          <a:lstStyle/>
          <a:p>
            <a:pPr marL="571500" indent="-571500">
              <a:buFont typeface="Arial" panose="020B0604020202020204" pitchFamily="34" charset="0"/>
              <a:buChar char="•"/>
            </a:pPr>
            <a:r>
              <a:rPr lang="en-US" sz="4000" b="1" dirty="0"/>
              <a:t>Aspects of the physical world that have the potential to cause considerable harm to people.</a:t>
            </a:r>
          </a:p>
          <a:p>
            <a:endParaRPr lang="en-US" sz="4000" b="1" dirty="0" smtClean="0"/>
          </a:p>
          <a:p>
            <a:endParaRPr lang="en-US" sz="4000" b="1" dirty="0"/>
          </a:p>
          <a:p>
            <a:r>
              <a:rPr lang="en-US" sz="4000" b="1" dirty="0"/>
              <a:t>Can you think of any examples?</a:t>
            </a:r>
          </a:p>
          <a:p>
            <a:endParaRPr lang="en-US" dirty="0"/>
          </a:p>
        </p:txBody>
      </p:sp>
      <p:sp>
        <p:nvSpPr>
          <p:cNvPr id="4" name="Rectangle 3"/>
          <p:cNvSpPr/>
          <p:nvPr/>
        </p:nvSpPr>
        <p:spPr>
          <a:xfrm>
            <a:off x="1764222" y="589479"/>
            <a:ext cx="10059164" cy="769441"/>
          </a:xfrm>
          <a:prstGeom prst="rect">
            <a:avLst/>
          </a:prstGeom>
        </p:spPr>
        <p:txBody>
          <a:bodyPr wrap="none">
            <a:spAutoFit/>
          </a:bodyPr>
          <a:lstStyle/>
          <a:p>
            <a:r>
              <a:rPr lang="en-US" sz="4400" dirty="0"/>
              <a:t>What is a natural hazard or disaster?</a:t>
            </a:r>
          </a:p>
        </p:txBody>
      </p:sp>
    </p:spTree>
    <p:extLst>
      <p:ext uri="{BB962C8B-B14F-4D97-AF65-F5344CB8AC3E}">
        <p14:creationId xmlns:p14="http://schemas.microsoft.com/office/powerpoint/2010/main" val="1944751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0725" y="356461"/>
            <a:ext cx="7051729" cy="6186309"/>
          </a:xfrm>
          <a:prstGeom prst="rect">
            <a:avLst/>
          </a:prstGeom>
          <a:noFill/>
        </p:spPr>
        <p:txBody>
          <a:bodyPr wrap="square" rtlCol="0">
            <a:spAutoFit/>
          </a:bodyPr>
          <a:lstStyle/>
          <a:p>
            <a:r>
              <a:rPr lang="en-US" sz="4400" dirty="0" smtClean="0"/>
              <a:t>   *Volcanic </a:t>
            </a:r>
            <a:r>
              <a:rPr lang="en-US" sz="4400" dirty="0"/>
              <a:t>eruption</a:t>
            </a:r>
          </a:p>
          <a:p>
            <a:r>
              <a:rPr lang="en-US" sz="4400" dirty="0" smtClean="0"/>
              <a:t>   *Earthquake</a:t>
            </a:r>
            <a:endParaRPr lang="en-US" sz="4400" dirty="0"/>
          </a:p>
          <a:p>
            <a:r>
              <a:rPr lang="en-US" sz="4400" dirty="0" smtClean="0"/>
              <a:t>   *Tsunami</a:t>
            </a:r>
            <a:endParaRPr lang="en-US" sz="4400" dirty="0"/>
          </a:p>
          <a:p>
            <a:r>
              <a:rPr lang="en-US" sz="4400" dirty="0" smtClean="0"/>
              <a:t>   *Flood</a:t>
            </a:r>
            <a:endParaRPr lang="en-US" sz="4400" dirty="0"/>
          </a:p>
          <a:p>
            <a:r>
              <a:rPr lang="en-US" sz="4400" dirty="0" smtClean="0"/>
              <a:t>   *Landslide/Mudslide</a:t>
            </a:r>
            <a:endParaRPr lang="en-US" sz="4400" dirty="0"/>
          </a:p>
          <a:p>
            <a:r>
              <a:rPr lang="en-US" sz="4400" dirty="0" smtClean="0"/>
              <a:t>   Avalanche</a:t>
            </a:r>
          </a:p>
          <a:p>
            <a:r>
              <a:rPr lang="en-US" sz="4400" dirty="0" smtClean="0"/>
              <a:t>	Cyclone </a:t>
            </a:r>
            <a:r>
              <a:rPr lang="en-US" sz="4400" dirty="0"/>
              <a:t>or Hurricane</a:t>
            </a:r>
          </a:p>
          <a:p>
            <a:r>
              <a:rPr lang="en-US" sz="4400" dirty="0" smtClean="0"/>
              <a:t>	Drought</a:t>
            </a:r>
            <a:endParaRPr lang="en-US" sz="4400" dirty="0"/>
          </a:p>
          <a:p>
            <a:r>
              <a:rPr lang="en-US" sz="4400" dirty="0" smtClean="0"/>
              <a:t>   Forest </a:t>
            </a:r>
            <a:r>
              <a:rPr lang="en-US" sz="4400" dirty="0"/>
              <a:t>fire or Bushfire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985" y="0"/>
            <a:ext cx="2731496" cy="2734232"/>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49545" y="2433234"/>
            <a:ext cx="3068649" cy="3630281"/>
          </a:xfrm>
          <a:prstGeom prst="rect">
            <a:avLst/>
          </a:prstGeom>
        </p:spPr>
      </p:pic>
    </p:spTree>
    <p:extLst>
      <p:ext uri="{BB962C8B-B14F-4D97-AF65-F5344CB8AC3E}">
        <p14:creationId xmlns:p14="http://schemas.microsoft.com/office/powerpoint/2010/main" val="3809427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2936" y="789708"/>
            <a:ext cx="3221182" cy="369332"/>
          </a:xfrm>
          <a:prstGeom prst="rect">
            <a:avLst/>
          </a:prstGeom>
          <a:noFill/>
        </p:spPr>
        <p:txBody>
          <a:bodyPr wrap="square" rtlCol="0">
            <a:spAutoFit/>
          </a:bodyPr>
          <a:lstStyle/>
          <a:p>
            <a:r>
              <a:rPr lang="en-US" dirty="0" smtClean="0">
                <a:hlinkClick r:id="rId2"/>
              </a:rPr>
              <a:t>2011 Natural Disasters</a:t>
            </a:r>
            <a:endParaRPr lang="en-US" dirty="0"/>
          </a:p>
        </p:txBody>
      </p:sp>
      <p:sp>
        <p:nvSpPr>
          <p:cNvPr id="5" name="Rectangle 4"/>
          <p:cNvSpPr/>
          <p:nvPr/>
        </p:nvSpPr>
        <p:spPr>
          <a:xfrm>
            <a:off x="2694709" y="1242721"/>
            <a:ext cx="8194964" cy="5016758"/>
          </a:xfrm>
          <a:prstGeom prst="rect">
            <a:avLst/>
          </a:prstGeom>
        </p:spPr>
        <p:txBody>
          <a:bodyPr wrap="square">
            <a:spAutoFit/>
          </a:bodyPr>
          <a:lstStyle/>
          <a:p>
            <a:pPr>
              <a:lnSpc>
                <a:spcPct val="150000"/>
              </a:lnSpc>
            </a:pPr>
            <a:r>
              <a:rPr lang="en-US" sz="3200" dirty="0" smtClean="0"/>
              <a:t>“Even </a:t>
            </a:r>
            <a:r>
              <a:rPr lang="en-US" sz="3200" dirty="0"/>
              <a:t>with all our technology and the inventions that make modern life so much easier than it once was, it takes just one big natural disaster to wipe all that away and remind us that, here on Earth, we're still at the mercy of nature</a:t>
            </a:r>
            <a:r>
              <a:rPr lang="en-US" sz="3200" dirty="0" smtClean="0"/>
              <a:t>.”</a:t>
            </a:r>
            <a:endParaRPr lang="en-US" sz="3200" dirty="0"/>
          </a:p>
          <a:p>
            <a:r>
              <a:rPr lang="en-US" sz="3200" dirty="0" smtClean="0"/>
              <a:t>	~Neil </a:t>
            </a:r>
            <a:r>
              <a:rPr lang="en-US" sz="3200" dirty="0" err="1"/>
              <a:t>deGrasse</a:t>
            </a:r>
            <a:r>
              <a:rPr lang="en-US" sz="3200" dirty="0"/>
              <a:t> Tyson </a:t>
            </a:r>
          </a:p>
        </p:txBody>
      </p:sp>
    </p:spTree>
    <p:extLst>
      <p:ext uri="{BB962C8B-B14F-4D97-AF65-F5344CB8AC3E}">
        <p14:creationId xmlns:p14="http://schemas.microsoft.com/office/powerpoint/2010/main" val="829055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6693" y="487607"/>
            <a:ext cx="9484080" cy="1015663"/>
          </a:xfrm>
          <a:prstGeom prst="rect">
            <a:avLst/>
          </a:prstGeom>
          <a:noFill/>
        </p:spPr>
        <p:txBody>
          <a:bodyPr wrap="square" lIns="91440" tIns="45720" rIns="91440" bIns="45720">
            <a:spAutoFit/>
          </a:bodyPr>
          <a:lstStyle/>
          <a:p>
            <a:pPr algn="ctr"/>
            <a:r>
              <a:rPr lang="en-US" sz="60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Questions to consider…</a:t>
            </a:r>
            <a:endParaRPr lang="en-US" sz="6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TextBox 2"/>
          <p:cNvSpPr txBox="1"/>
          <p:nvPr/>
        </p:nvSpPr>
        <p:spPr>
          <a:xfrm>
            <a:off x="1937289" y="1937222"/>
            <a:ext cx="10027404" cy="4524315"/>
          </a:xfrm>
          <a:prstGeom prst="rect">
            <a:avLst/>
          </a:prstGeom>
          <a:noFill/>
        </p:spPr>
        <p:txBody>
          <a:bodyPr wrap="square" rtlCol="0">
            <a:spAutoFit/>
          </a:bodyPr>
          <a:lstStyle/>
          <a:p>
            <a:r>
              <a:rPr lang="en-US" sz="3600" dirty="0" smtClean="0"/>
              <a:t>Which types of disasters can be prevented by humans?</a:t>
            </a:r>
          </a:p>
          <a:p>
            <a:endParaRPr lang="en-US" sz="3600" dirty="0"/>
          </a:p>
          <a:p>
            <a:r>
              <a:rPr lang="en-US" sz="3600" dirty="0" smtClean="0"/>
              <a:t>What type of warning can we receive and give people before a disaster occurs?</a:t>
            </a:r>
          </a:p>
          <a:p>
            <a:endParaRPr lang="en-US" sz="3600" dirty="0"/>
          </a:p>
          <a:p>
            <a:r>
              <a:rPr lang="en-US" sz="3600" dirty="0" smtClean="0"/>
              <a:t>What can humans do to make a disaster less severe?</a:t>
            </a:r>
            <a:endParaRPr lang="en-US" sz="3600" dirty="0"/>
          </a:p>
        </p:txBody>
      </p:sp>
    </p:spTree>
    <p:extLst>
      <p:ext uri="{BB962C8B-B14F-4D97-AF65-F5344CB8AC3E}">
        <p14:creationId xmlns:p14="http://schemas.microsoft.com/office/powerpoint/2010/main" val="2415575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5547" y="430041"/>
            <a:ext cx="8489373" cy="5794334"/>
          </a:xfrm>
          <a:prstGeom prst="rect">
            <a:avLst/>
          </a:prstGeom>
        </p:spPr>
      </p:pic>
    </p:spTree>
    <p:extLst>
      <p:ext uri="{BB962C8B-B14F-4D97-AF65-F5344CB8AC3E}">
        <p14:creationId xmlns:p14="http://schemas.microsoft.com/office/powerpoint/2010/main" val="1480359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417" y="429940"/>
            <a:ext cx="6989735" cy="6428060"/>
          </a:xfrm>
          <a:prstGeom prst="rect">
            <a:avLst/>
          </a:prstGeom>
        </p:spPr>
      </p:pic>
      <p:sp>
        <p:nvSpPr>
          <p:cNvPr id="2" name="TextBox 1"/>
          <p:cNvSpPr txBox="1"/>
          <p:nvPr/>
        </p:nvSpPr>
        <p:spPr>
          <a:xfrm>
            <a:off x="7439892" y="259773"/>
            <a:ext cx="4374572" cy="5139869"/>
          </a:xfrm>
          <a:prstGeom prst="rect">
            <a:avLst/>
          </a:prstGeom>
          <a:noFill/>
        </p:spPr>
        <p:txBody>
          <a:bodyPr wrap="square" rtlCol="0">
            <a:spAutoFit/>
          </a:bodyPr>
          <a:lstStyle/>
          <a:p>
            <a:r>
              <a:rPr lang="en-US" sz="3600" b="1" i="1" dirty="0" smtClean="0"/>
              <a:t>Plate tectonics- </a:t>
            </a:r>
          </a:p>
          <a:p>
            <a:endParaRPr lang="en-US" sz="3600" b="1" i="1" dirty="0"/>
          </a:p>
          <a:p>
            <a:pPr algn="ctr"/>
            <a:r>
              <a:rPr lang="en-US" sz="3200" b="1" dirty="0" smtClean="0"/>
              <a:t>Earth’s plates crash into each other, pull apart, or grind past each other…causing seismic waves to travel through the rock, causing vibrations</a:t>
            </a:r>
            <a:endParaRPr lang="en-US" sz="3200" b="1" dirty="0"/>
          </a:p>
        </p:txBody>
      </p:sp>
    </p:spTree>
    <p:extLst>
      <p:ext uri="{BB962C8B-B14F-4D97-AF65-F5344CB8AC3E}">
        <p14:creationId xmlns:p14="http://schemas.microsoft.com/office/powerpoint/2010/main" val="1182441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7962" y="103141"/>
            <a:ext cx="4652979" cy="1107996"/>
          </a:xfrm>
          <a:prstGeom prst="rect">
            <a:avLst/>
          </a:prstGeom>
          <a:noFill/>
        </p:spPr>
        <p:txBody>
          <a:bodyPr wrap="square" lIns="91440" tIns="45720" rIns="91440" bIns="45720">
            <a:spAutoFit/>
          </a:bodyPr>
          <a:lstStyle/>
          <a:p>
            <a:pPr algn="ctr"/>
            <a:r>
              <a:rPr lang="en-US" sz="6600" b="0" cap="none" spc="0" dirty="0" smtClean="0">
                <a:ln w="0"/>
                <a:solidFill>
                  <a:schemeClr val="tx1"/>
                </a:solidFill>
                <a:effectLst>
                  <a:outerShdw blurRad="38100" dist="19050" dir="2700000" algn="tl" rotWithShape="0">
                    <a:schemeClr val="dk1">
                      <a:alpha val="40000"/>
                    </a:schemeClr>
                  </a:outerShdw>
                </a:effectLst>
              </a:rPr>
              <a:t>Predictions</a:t>
            </a:r>
            <a:endParaRPr lang="en-US" sz="66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p:cNvSpPr txBox="1"/>
          <p:nvPr/>
        </p:nvSpPr>
        <p:spPr>
          <a:xfrm>
            <a:off x="2670464" y="1595601"/>
            <a:ext cx="8645236" cy="5078313"/>
          </a:xfrm>
          <a:prstGeom prst="rect">
            <a:avLst/>
          </a:prstGeom>
          <a:noFill/>
        </p:spPr>
        <p:txBody>
          <a:bodyPr wrap="square" rtlCol="0">
            <a:spAutoFit/>
          </a:bodyPr>
          <a:lstStyle/>
          <a:p>
            <a:r>
              <a:rPr lang="en-US" sz="3600" b="1" dirty="0" smtClean="0"/>
              <a:t>LOCATION</a:t>
            </a:r>
          </a:p>
          <a:p>
            <a:endParaRPr lang="en-US" sz="3600" b="1" dirty="0" smtClean="0"/>
          </a:p>
          <a:p>
            <a:r>
              <a:rPr lang="en-US" sz="3600" b="1" dirty="0" smtClean="0"/>
              <a:t>FAULTS: INSTRUMENTS THAT CAN MEASURE CHANGES AND INCREASED STRESS</a:t>
            </a:r>
          </a:p>
          <a:p>
            <a:endParaRPr lang="en-US" sz="3600" b="1" dirty="0" smtClean="0"/>
          </a:p>
          <a:p>
            <a:r>
              <a:rPr lang="en-US" sz="3600" b="1" dirty="0" smtClean="0"/>
              <a:t>SEISMIC GAPS</a:t>
            </a:r>
          </a:p>
          <a:p>
            <a:endParaRPr lang="en-US" sz="3600" b="1" dirty="0" smtClean="0"/>
          </a:p>
          <a:p>
            <a:r>
              <a:rPr lang="en-US" sz="3600" b="1" dirty="0" smtClean="0"/>
              <a:t>ANIMAL PREDICTIONS?!?</a:t>
            </a:r>
            <a:endParaRPr lang="en-US" sz="3600" b="1" dirty="0"/>
          </a:p>
        </p:txBody>
      </p:sp>
    </p:spTree>
    <p:extLst>
      <p:ext uri="{BB962C8B-B14F-4D97-AF65-F5344CB8AC3E}">
        <p14:creationId xmlns:p14="http://schemas.microsoft.com/office/powerpoint/2010/main" val="31499385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389</TotalTime>
  <Words>625</Words>
  <Application>Microsoft Office PowerPoint</Application>
  <PresentationFormat>Widescreen</PresentationFormat>
  <Paragraphs>135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Century Gothic</vt:lpstr>
      <vt:lpstr>Wingdings</vt:lpstr>
      <vt:lpstr>Wingdings 3</vt:lpstr>
      <vt:lpstr>Wisp</vt:lpstr>
      <vt:lpstr>PowerPoint Presentation</vt:lpstr>
      <vt:lpstr>NATURAL DISASTERS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 DISASTERS</dc:title>
  <dc:creator>Janssen, Phyllis</dc:creator>
  <cp:lastModifiedBy>Katherine Pease</cp:lastModifiedBy>
  <cp:revision>27</cp:revision>
  <dcterms:created xsi:type="dcterms:W3CDTF">2014-02-04T20:59:27Z</dcterms:created>
  <dcterms:modified xsi:type="dcterms:W3CDTF">2016-10-03T02:38:49Z</dcterms:modified>
</cp:coreProperties>
</file>