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57" r:id="rId3"/>
    <p:sldId id="258" r:id="rId4"/>
    <p:sldId id="259" r:id="rId5"/>
    <p:sldId id="277" r:id="rId6"/>
    <p:sldId id="278" r:id="rId7"/>
    <p:sldId id="260" r:id="rId8"/>
    <p:sldId id="261" r:id="rId9"/>
    <p:sldId id="279" r:id="rId10"/>
    <p:sldId id="262" r:id="rId11"/>
    <p:sldId id="280" r:id="rId12"/>
    <p:sldId id="263" r:id="rId13"/>
    <p:sldId id="264" r:id="rId14"/>
    <p:sldId id="281" r:id="rId15"/>
    <p:sldId id="282" r:id="rId16"/>
    <p:sldId id="265" r:id="rId17"/>
    <p:sldId id="283" r:id="rId18"/>
    <p:sldId id="284" r:id="rId19"/>
    <p:sldId id="266" r:id="rId20"/>
    <p:sldId id="267" r:id="rId21"/>
    <p:sldId id="268" r:id="rId22"/>
    <p:sldId id="286" r:id="rId23"/>
    <p:sldId id="269" r:id="rId24"/>
    <p:sldId id="275" r:id="rId25"/>
    <p:sldId id="270" r:id="rId26"/>
    <p:sldId id="271" r:id="rId27"/>
    <p:sldId id="272" r:id="rId28"/>
    <p:sldId id="273" r:id="rId29"/>
    <p:sldId id="274" r:id="rId30"/>
    <p:sldId id="287" r:id="rId31"/>
    <p:sldId id="276" r:id="rId32"/>
  </p:sldIdLst>
  <p:sldSz cx="9144000" cy="6858000" type="screen4x3"/>
  <p:notesSz cx="6858000" cy="908050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F5F5F"/>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34" autoAdjust="0"/>
  </p:normalViewPr>
  <p:slideViewPr>
    <p:cSldViewPr>
      <p:cViewPr>
        <p:scale>
          <a:sx n="75" d="100"/>
          <a:sy n="75" d="100"/>
        </p:scale>
        <p:origin x="-7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Sheet1!$A$1</c:f>
              <c:strCache>
                <c:ptCount val="1"/>
                <c:pt idx="0">
                  <c:v>distance</c:v>
                </c:pt>
              </c:strCache>
            </c:strRef>
          </c:tx>
          <c:cat>
            <c:numRef>
              <c:f>Sheet1!$B$2:$B$6</c:f>
              <c:numCache>
                <c:formatCode>0.0</c:formatCode>
                <c:ptCount val="5"/>
                <c:pt idx="0">
                  <c:v>15</c:v>
                </c:pt>
                <c:pt idx="1">
                  <c:v>20</c:v>
                </c:pt>
                <c:pt idx="2">
                  <c:v>30</c:v>
                </c:pt>
                <c:pt idx="3">
                  <c:v>50</c:v>
                </c:pt>
                <c:pt idx="4">
                  <c:v>60</c:v>
                </c:pt>
              </c:numCache>
            </c:numRef>
          </c:cat>
          <c:val>
            <c:numRef>
              <c:f>Sheet1!$A$2:$A$6</c:f>
              <c:numCache>
                <c:formatCode>0.00</c:formatCode>
                <c:ptCount val="5"/>
                <c:pt idx="0">
                  <c:v>30</c:v>
                </c:pt>
                <c:pt idx="1">
                  <c:v>40</c:v>
                </c:pt>
                <c:pt idx="2">
                  <c:v>50</c:v>
                </c:pt>
                <c:pt idx="3">
                  <c:v>60</c:v>
                </c:pt>
                <c:pt idx="4">
                  <c:v>90</c:v>
                </c:pt>
              </c:numCache>
            </c:numRef>
          </c:val>
          <c:smooth val="0"/>
        </c:ser>
        <c:dLbls>
          <c:showLegendKey val="0"/>
          <c:showVal val="0"/>
          <c:showCatName val="0"/>
          <c:showSerName val="0"/>
          <c:showPercent val="0"/>
          <c:showBubbleSize val="0"/>
        </c:dLbls>
        <c:marker val="1"/>
        <c:smooth val="0"/>
        <c:axId val="70665344"/>
        <c:axId val="70666880"/>
      </c:lineChart>
      <c:catAx>
        <c:axId val="70665344"/>
        <c:scaling>
          <c:orientation val="minMax"/>
        </c:scaling>
        <c:delete val="0"/>
        <c:axPos val="b"/>
        <c:numFmt formatCode="0.0" sourceLinked="1"/>
        <c:majorTickMark val="none"/>
        <c:minorTickMark val="none"/>
        <c:tickLblPos val="nextTo"/>
        <c:crossAx val="70666880"/>
        <c:crosses val="autoZero"/>
        <c:auto val="1"/>
        <c:lblAlgn val="ctr"/>
        <c:lblOffset val="100"/>
        <c:noMultiLvlLbl val="0"/>
      </c:catAx>
      <c:valAx>
        <c:axId val="70666880"/>
        <c:scaling>
          <c:orientation val="minMax"/>
        </c:scaling>
        <c:delete val="0"/>
        <c:axPos val="l"/>
        <c:majorGridlines/>
        <c:title>
          <c:tx>
            <c:rich>
              <a:bodyPr/>
              <a:lstStyle/>
              <a:p>
                <a:pPr>
                  <a:defRPr/>
                </a:pPr>
                <a:r>
                  <a:rPr lang="en-US" sz="1400" dirty="0" smtClean="0"/>
                  <a:t>Distance (m) </a:t>
                </a:r>
                <a:endParaRPr lang="en-US" sz="1400" dirty="0"/>
              </a:p>
            </c:rich>
          </c:tx>
          <c:layout/>
          <c:overlay val="0"/>
        </c:title>
        <c:numFmt formatCode="0.00" sourceLinked="1"/>
        <c:majorTickMark val="none"/>
        <c:minorTickMark val="none"/>
        <c:tickLblPos val="nextTo"/>
        <c:crossAx val="70665344"/>
        <c:crosses val="autoZero"/>
        <c:crossBetween val="between"/>
      </c:valAx>
    </c:plotArea>
    <c:plotVisOnly val="1"/>
    <c:dispBlanksAs val="gap"/>
    <c:showDLblsOverMax val="0"/>
  </c:chart>
  <c:externalData r:id="rId1">
    <c:autoUpdate val="0"/>
  </c:externalData>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emf"/></Relationships>
</file>

<file path=ppt/drawings/drawing1.xml><?xml version="1.0" encoding="utf-8"?>
<c:userShapes xmlns:c="http://schemas.openxmlformats.org/drawingml/2006/chart">
  <cdr:relSizeAnchor xmlns:cdr="http://schemas.openxmlformats.org/drawingml/2006/chartDrawing">
    <cdr:from>
      <cdr:x>0.0595</cdr:x>
      <cdr:y>0.95957</cdr:y>
    </cdr:from>
    <cdr:to>
      <cdr:x>0.19194</cdr:x>
      <cdr:y>0.99461</cdr:y>
    </cdr:to>
    <cdr:sp macro="" textlink="">
      <cdr:nvSpPr>
        <cdr:cNvPr id="2" name="TextBox 1"/>
        <cdr:cNvSpPr txBox="1"/>
      </cdr:nvSpPr>
      <cdr:spPr>
        <a:xfrm xmlns:a="http://schemas.openxmlformats.org/drawingml/2006/main">
          <a:off x="295275" y="3390901"/>
          <a:ext cx="657225" cy="1238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0.03922</cdr:x>
      <cdr:y>0.92793</cdr:y>
    </cdr:from>
    <cdr:to>
      <cdr:x>0.21388</cdr:x>
      <cdr:y>1</cdr:y>
    </cdr:to>
    <cdr:sp macro="" textlink="">
      <cdr:nvSpPr>
        <cdr:cNvPr id="3" name="TextBox 2"/>
        <cdr:cNvSpPr txBox="1"/>
      </cdr:nvSpPr>
      <cdr:spPr>
        <a:xfrm xmlns:a="http://schemas.openxmlformats.org/drawingml/2006/main">
          <a:off x="304800" y="5112962"/>
          <a:ext cx="1357528" cy="37343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050" b="1" dirty="0" smtClean="0"/>
        </a:p>
        <a:p xmlns:a="http://schemas.openxmlformats.org/drawingml/2006/main">
          <a:r>
            <a:rPr lang="en-US" sz="1050" b="1" dirty="0" smtClean="0"/>
            <a:t>Time </a:t>
          </a:r>
          <a:r>
            <a:rPr lang="en-US" sz="1050" b="1" dirty="0"/>
            <a:t>(</a:t>
          </a:r>
          <a:r>
            <a:rPr lang="en-US" sz="1050" b="1" dirty="0" err="1"/>
            <a:t>mins</a:t>
          </a:r>
          <a:r>
            <a:rPr lang="en-US" sz="1050" b="1" dirty="0"/>
            <a:t>)</a:t>
          </a:r>
        </a:p>
      </cdr:txBody>
    </cdr:sp>
  </cdr:relSizeAnchor>
  <cdr:relSizeAnchor xmlns:cdr="http://schemas.openxmlformats.org/drawingml/2006/chartDrawing">
    <cdr:from>
      <cdr:x>0.01961</cdr:x>
      <cdr:y>0.95588</cdr:y>
    </cdr:from>
    <cdr:to>
      <cdr:x>0.18627</cdr:x>
      <cdr:y>1</cdr:y>
    </cdr:to>
    <cdr:sp macro="" textlink="">
      <cdr:nvSpPr>
        <cdr:cNvPr id="4" name="TextBox 3"/>
        <cdr:cNvSpPr txBox="1"/>
      </cdr:nvSpPr>
      <cdr:spPr>
        <a:xfrm xmlns:a="http://schemas.openxmlformats.org/drawingml/2006/main">
          <a:off x="152400" y="4953000"/>
          <a:ext cx="1295400" cy="228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smtClean="0"/>
            <a:t>Time (min)</a:t>
          </a:r>
          <a:endParaRPr lang="en-U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hdr" sz="quarter"/>
          </p:nvPr>
        </p:nvSpPr>
        <p:spPr bwMode="auto">
          <a:xfrm>
            <a:off x="0" y="0"/>
            <a:ext cx="2971800" cy="4540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Times New Roman" pitchFamily="18" charset="0"/>
              </a:defRPr>
            </a:lvl1pPr>
          </a:lstStyle>
          <a:p>
            <a:pPr>
              <a:defRPr/>
            </a:pPr>
            <a:endParaRPr lang="en-US"/>
          </a:p>
        </p:txBody>
      </p:sp>
      <p:sp>
        <p:nvSpPr>
          <p:cNvPr id="47107" name="Rectangle 3"/>
          <p:cNvSpPr>
            <a:spLocks noGrp="1" noChangeArrowheads="1"/>
          </p:cNvSpPr>
          <p:nvPr>
            <p:ph type="dt" idx="1"/>
          </p:nvPr>
        </p:nvSpPr>
        <p:spPr bwMode="auto">
          <a:xfrm>
            <a:off x="3884613" y="0"/>
            <a:ext cx="2971800" cy="4540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Times New Roman" pitchFamily="18" charset="0"/>
              </a:defRPr>
            </a:lvl1pPr>
          </a:lstStyle>
          <a:p>
            <a:pPr>
              <a:defRPr/>
            </a:pPr>
            <a:endParaRPr lang="en-US"/>
          </a:p>
        </p:txBody>
      </p:sp>
      <p:sp>
        <p:nvSpPr>
          <p:cNvPr id="24580" name="Rectangle 4"/>
          <p:cNvSpPr>
            <a:spLocks noGrp="1" noRot="1" noChangeAspect="1" noChangeArrowheads="1" noTextEdit="1"/>
          </p:cNvSpPr>
          <p:nvPr>
            <p:ph type="sldImg" idx="2"/>
          </p:nvPr>
        </p:nvSpPr>
        <p:spPr bwMode="auto">
          <a:xfrm>
            <a:off x="1158875" y="681038"/>
            <a:ext cx="4540250" cy="3405187"/>
          </a:xfrm>
          <a:prstGeom prst="rect">
            <a:avLst/>
          </a:prstGeom>
          <a:noFill/>
          <a:ln w="9525">
            <a:solidFill>
              <a:srgbClr val="000000"/>
            </a:solidFill>
            <a:miter lim="800000"/>
            <a:headEnd/>
            <a:tailEnd/>
          </a:ln>
        </p:spPr>
      </p:sp>
      <p:sp>
        <p:nvSpPr>
          <p:cNvPr id="47109" name="Rectangle 5"/>
          <p:cNvSpPr>
            <a:spLocks noGrp="1" noChangeArrowheads="1"/>
          </p:cNvSpPr>
          <p:nvPr>
            <p:ph type="body" sz="quarter" idx="3"/>
          </p:nvPr>
        </p:nvSpPr>
        <p:spPr bwMode="auto">
          <a:xfrm>
            <a:off x="685800" y="4313238"/>
            <a:ext cx="5486400" cy="4086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7110" name="Rectangle 6"/>
          <p:cNvSpPr>
            <a:spLocks noGrp="1" noChangeArrowheads="1"/>
          </p:cNvSpPr>
          <p:nvPr>
            <p:ph type="ftr" sz="quarter" idx="4"/>
          </p:nvPr>
        </p:nvSpPr>
        <p:spPr bwMode="auto">
          <a:xfrm>
            <a:off x="0" y="8624888"/>
            <a:ext cx="2971800" cy="4540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Times New Roman" pitchFamily="18" charset="0"/>
              </a:defRPr>
            </a:lvl1pPr>
          </a:lstStyle>
          <a:p>
            <a:pPr>
              <a:defRPr/>
            </a:pPr>
            <a:endParaRPr lang="en-US"/>
          </a:p>
        </p:txBody>
      </p:sp>
      <p:sp>
        <p:nvSpPr>
          <p:cNvPr id="47111" name="Rectangle 7"/>
          <p:cNvSpPr>
            <a:spLocks noGrp="1" noChangeArrowheads="1"/>
          </p:cNvSpPr>
          <p:nvPr>
            <p:ph type="sldNum" sz="quarter" idx="5"/>
          </p:nvPr>
        </p:nvSpPr>
        <p:spPr bwMode="auto">
          <a:xfrm>
            <a:off x="3884613" y="8624888"/>
            <a:ext cx="2971800" cy="4540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Times New Roman" pitchFamily="18" charset="0"/>
              </a:defRPr>
            </a:lvl1pPr>
          </a:lstStyle>
          <a:p>
            <a:pPr>
              <a:defRPr/>
            </a:pPr>
            <a:fld id="{3F32C350-C240-4CE3-9E16-0A179D920BEA}" type="slidenum">
              <a:rPr lang="en-US"/>
              <a:pPr>
                <a:defRPr/>
              </a:pPr>
              <a:t>‹#›</a:t>
            </a:fld>
            <a:endParaRPr lang="en-US"/>
          </a:p>
        </p:txBody>
      </p:sp>
    </p:spTree>
    <p:extLst>
      <p:ext uri="{BB962C8B-B14F-4D97-AF65-F5344CB8AC3E}">
        <p14:creationId xmlns:p14="http://schemas.microsoft.com/office/powerpoint/2010/main" val="53090686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FA7EC962-EF44-457B-9B98-D3662E59A9EB}" type="slidenum">
              <a:rPr lang="en-US">
                <a:latin typeface="Times New Roman" charset="0"/>
              </a:rPr>
              <a:pPr/>
              <a:t>1</a:t>
            </a:fld>
            <a:endParaRPr lang="en-US">
              <a:latin typeface="Times New Roman" charset="0"/>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endParaRPr lang="en-US" smtClean="0">
              <a:latin typeface="Times New Roman"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DDA55E9B-AE87-4F47-8D1A-984DE543981B}" type="slidenum">
              <a:rPr lang="en-US">
                <a:latin typeface="Times New Roman" charset="0"/>
              </a:rPr>
              <a:pPr/>
              <a:t>12</a:t>
            </a:fld>
            <a:endParaRPr lang="en-US">
              <a:latin typeface="Times New Roman"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en-US" smtClean="0">
              <a:latin typeface="Times New Roman"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ADDA9FF2-1A79-4381-AC43-730F4CCCD41E}" type="slidenum">
              <a:rPr lang="en-US">
                <a:latin typeface="Times New Roman" charset="0"/>
              </a:rPr>
              <a:pPr/>
              <a:t>13</a:t>
            </a:fld>
            <a:endParaRPr lang="en-US">
              <a:latin typeface="Times New Roman" charset="0"/>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en-US" smtClean="0">
              <a:latin typeface="Times New Roman"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ECE12CEF-F54C-4D92-A6FD-B0AD29319924}" type="slidenum">
              <a:rPr lang="en-US">
                <a:latin typeface="Times New Roman" charset="0"/>
              </a:rPr>
              <a:pPr/>
              <a:t>16</a:t>
            </a:fld>
            <a:endParaRPr lang="en-US">
              <a:latin typeface="Times New Roman"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n-US" smtClean="0">
              <a:latin typeface="Times New Roman"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A3B43EDE-DD72-4FBE-B6BF-74C69EF2B531}" type="slidenum">
              <a:rPr lang="en-US">
                <a:latin typeface="Times New Roman" charset="0"/>
              </a:rPr>
              <a:pPr/>
              <a:t>19</a:t>
            </a:fld>
            <a:endParaRPr lang="en-US">
              <a:latin typeface="Times New Roman" charset="0"/>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en-US" smtClean="0">
              <a:latin typeface="Times New Roman"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BE8AFAE9-346D-4C46-83AD-DD41EBAE7630}" type="slidenum">
              <a:rPr lang="en-US">
                <a:latin typeface="Times New Roman" charset="0"/>
              </a:rPr>
              <a:pPr/>
              <a:t>20</a:t>
            </a:fld>
            <a:endParaRPr lang="en-US">
              <a:latin typeface="Times New Roman" charset="0"/>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US" smtClean="0">
              <a:latin typeface="Times New Roman"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F42DFCE5-E112-4E69-95E4-1B916C01DBAB}" type="slidenum">
              <a:rPr lang="en-US">
                <a:latin typeface="Times New Roman" charset="0"/>
              </a:rPr>
              <a:pPr/>
              <a:t>21</a:t>
            </a:fld>
            <a:endParaRPr lang="en-US">
              <a:latin typeface="Times New Roman"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US" smtClean="0">
              <a:latin typeface="Times New Roman"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F42DFCE5-E112-4E69-95E4-1B916C01DBAB}" type="slidenum">
              <a:rPr lang="en-US">
                <a:latin typeface="Times New Roman" charset="0"/>
              </a:rPr>
              <a:pPr/>
              <a:t>22</a:t>
            </a:fld>
            <a:endParaRPr lang="en-US">
              <a:latin typeface="Times New Roman"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US" smtClean="0">
              <a:latin typeface="Times New Roman"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FF89FC6F-D1B2-4425-9439-E1931EEB3F24}" type="slidenum">
              <a:rPr lang="en-US">
                <a:latin typeface="Times New Roman" charset="0"/>
              </a:rPr>
              <a:pPr/>
              <a:t>23</a:t>
            </a:fld>
            <a:endParaRPr lang="en-US">
              <a:latin typeface="Times New Roman"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en-US" smtClean="0">
              <a:latin typeface="Times New Roman"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9ACE4FEE-9886-4632-95C2-7132EE3FAE46}" type="slidenum">
              <a:rPr lang="en-US">
                <a:latin typeface="Times New Roman" charset="0"/>
              </a:rPr>
              <a:pPr/>
              <a:t>24</a:t>
            </a:fld>
            <a:endParaRPr lang="en-US">
              <a:latin typeface="Times New Roman"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en-US" smtClean="0">
              <a:latin typeface="Times New Roman"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A293FBF4-D8F6-4914-8FF6-2551AA72D448}" type="slidenum">
              <a:rPr lang="en-US">
                <a:latin typeface="Times New Roman" charset="0"/>
              </a:rPr>
              <a:pPr/>
              <a:t>25</a:t>
            </a:fld>
            <a:endParaRPr lang="en-US">
              <a:latin typeface="Times New Roman"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n-US" smtClean="0">
              <a:latin typeface="Times New Roman"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65AE7C03-E70C-4814-B15A-6414A67D7A9F}" type="slidenum">
              <a:rPr lang="en-US">
                <a:latin typeface="Times New Roman" charset="0"/>
              </a:rPr>
              <a:pPr/>
              <a:t>2</a:t>
            </a:fld>
            <a:endParaRPr lang="en-US">
              <a:latin typeface="Times New Roman"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en-US" smtClean="0">
              <a:latin typeface="Times New Roman"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692FD2BA-4BDB-477C-861C-0ADE920FFF64}" type="slidenum">
              <a:rPr lang="en-US">
                <a:latin typeface="Times New Roman" charset="0"/>
              </a:rPr>
              <a:pPr/>
              <a:t>26</a:t>
            </a:fld>
            <a:endParaRPr lang="en-US">
              <a:latin typeface="Times New Roman"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en-US" smtClean="0">
              <a:latin typeface="Times New Roman"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39FF01EE-369E-43AF-9079-BDC770CB3EB0}" type="slidenum">
              <a:rPr lang="en-US">
                <a:latin typeface="Times New Roman" charset="0"/>
              </a:rPr>
              <a:pPr/>
              <a:t>27</a:t>
            </a:fld>
            <a:endParaRPr lang="en-US">
              <a:latin typeface="Times New Roman" charset="0"/>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smtClean="0">
              <a:latin typeface="Times New Roman"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0C02DA6A-D4D9-4C6B-80ED-E0498F1B46DC}" type="slidenum">
              <a:rPr lang="en-US">
                <a:latin typeface="Times New Roman" charset="0"/>
              </a:rPr>
              <a:pPr/>
              <a:t>28</a:t>
            </a:fld>
            <a:endParaRPr lang="en-US">
              <a:latin typeface="Times New Roman"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smtClean="0">
              <a:latin typeface="Times New Roman"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478BEC10-D8E6-4BB3-9DCC-9A68EF9596BF}" type="slidenum">
              <a:rPr lang="en-US">
                <a:latin typeface="Times New Roman" charset="0"/>
              </a:rPr>
              <a:pPr/>
              <a:t>29</a:t>
            </a:fld>
            <a:endParaRPr lang="en-US">
              <a:latin typeface="Times New Roman"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smtClean="0">
              <a:latin typeface="Times New Roman"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20F22487-4EAC-42FB-AFD8-2A7C2D857355}" type="slidenum">
              <a:rPr lang="en-US">
                <a:latin typeface="Times New Roman" charset="0"/>
              </a:rPr>
              <a:pPr/>
              <a:t>31</a:t>
            </a:fld>
            <a:endParaRPr lang="en-US">
              <a:latin typeface="Times New Roman"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en-US" smtClean="0">
              <a:latin typeface="Times New Roman"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03E95093-3FF3-413B-9A21-2A7E6BF4210F}" type="slidenum">
              <a:rPr lang="en-US">
                <a:latin typeface="Times New Roman" charset="0"/>
              </a:rPr>
              <a:pPr/>
              <a:t>3</a:t>
            </a:fld>
            <a:endParaRPr lang="en-US">
              <a:latin typeface="Times New Roman" charset="0"/>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en-US" smtClean="0">
              <a:latin typeface="Times New Roman"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37024485-3F11-4DB6-BE06-B3676B70E256}" type="slidenum">
              <a:rPr lang="en-US">
                <a:latin typeface="Times New Roman" charset="0"/>
              </a:rPr>
              <a:pPr/>
              <a:t>4</a:t>
            </a:fld>
            <a:endParaRPr lang="en-US">
              <a:latin typeface="Times New Roman"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en-US" smtClean="0">
              <a:latin typeface="Times New Roman"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8CA2E081-0EBA-4C5E-AB4B-F0FB0F1BBB85}" type="slidenum">
              <a:rPr lang="en-US">
                <a:latin typeface="Times New Roman" charset="0"/>
              </a:rPr>
              <a:pPr/>
              <a:t>7</a:t>
            </a:fld>
            <a:endParaRPr lang="en-US">
              <a:latin typeface="Times New Roman" charset="0"/>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smtClean="0">
              <a:latin typeface="Times New Roman"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E24B4861-73DD-4F17-8567-F758C0DF2101}" type="slidenum">
              <a:rPr lang="en-US">
                <a:latin typeface="Times New Roman" charset="0"/>
              </a:rPr>
              <a:pPr/>
              <a:t>8</a:t>
            </a:fld>
            <a:endParaRPr lang="en-US">
              <a:latin typeface="Times New Roman" charset="0"/>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en-US" smtClean="0">
              <a:latin typeface="Times New Roman"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E24B4861-73DD-4F17-8567-F758C0DF2101}" type="slidenum">
              <a:rPr lang="en-US">
                <a:latin typeface="Times New Roman" charset="0"/>
              </a:rPr>
              <a:pPr/>
              <a:t>9</a:t>
            </a:fld>
            <a:endParaRPr lang="en-US">
              <a:latin typeface="Times New Roman" charset="0"/>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en-US" smtClean="0">
              <a:latin typeface="Times New Roman"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7CFC9633-9F87-4132-9E20-82CCE987B7EA}" type="slidenum">
              <a:rPr lang="en-US">
                <a:latin typeface="Times New Roman" charset="0"/>
              </a:rPr>
              <a:pPr/>
              <a:t>10</a:t>
            </a:fld>
            <a:endParaRPr lang="en-US">
              <a:latin typeface="Times New Roman" charset="0"/>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smtClean="0">
              <a:latin typeface="Times New Roman"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7CFC9633-9F87-4132-9E20-82CCE987B7EA}" type="slidenum">
              <a:rPr lang="en-US">
                <a:latin typeface="Times New Roman" charset="0"/>
              </a:rPr>
              <a:pPr/>
              <a:t>11</a:t>
            </a:fld>
            <a:endParaRPr lang="en-US">
              <a:latin typeface="Times New Roman" charset="0"/>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smtClean="0">
              <a:latin typeface="Times New Roman"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1026"/>
          <p:cNvSpPr>
            <a:spLocks noGrp="1" noChangeArrowheads="1"/>
          </p:cNvSpPr>
          <p:nvPr>
            <p:ph type="ctrTitle"/>
          </p:nvPr>
        </p:nvSpPr>
        <p:spPr>
          <a:xfrm>
            <a:off x="76200" y="1143000"/>
            <a:ext cx="8991600" cy="685800"/>
          </a:xfrm>
        </p:spPr>
        <p:txBody>
          <a:bodyPr/>
          <a:lstStyle>
            <a:lvl1pPr>
              <a:defRPr sz="8800" b="0"/>
            </a:lvl1pPr>
          </a:lstStyle>
          <a:p>
            <a:r>
              <a:rPr lang="en-US"/>
              <a:t>Click to edit Master title style</a:t>
            </a:r>
          </a:p>
        </p:txBody>
      </p:sp>
      <p:sp>
        <p:nvSpPr>
          <p:cNvPr id="3075" name="Rectangle 1027"/>
          <p:cNvSpPr>
            <a:spLocks noGrp="1" noChangeArrowheads="1"/>
          </p:cNvSpPr>
          <p:nvPr>
            <p:ph type="subTitle" idx="1"/>
          </p:nvPr>
        </p:nvSpPr>
        <p:spPr>
          <a:xfrm>
            <a:off x="152400" y="1905000"/>
            <a:ext cx="8991600" cy="381000"/>
          </a:xfrm>
        </p:spPr>
        <p:txBody>
          <a:bodyPr/>
          <a:lstStyle>
            <a:lvl1pPr marL="0" indent="0" algn="r">
              <a:defRPr sz="1800">
                <a:solidFill>
                  <a:schemeClr val="bg1"/>
                </a:solidFill>
              </a:defRPr>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24600" y="533400"/>
            <a:ext cx="205740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533400"/>
            <a:ext cx="601980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533400"/>
            <a:ext cx="8229600"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52400" y="1371600"/>
            <a:ext cx="38100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114800" y="1371600"/>
            <a:ext cx="38100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533400"/>
            <a:ext cx="8229600"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52400" y="1371600"/>
            <a:ext cx="38100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114800" y="1371600"/>
            <a:ext cx="3810000" cy="2400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114800" y="3924300"/>
            <a:ext cx="3810000" cy="2400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 y="1371600"/>
            <a:ext cx="38100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114800" y="1371600"/>
            <a:ext cx="38100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152400" y="533400"/>
            <a:ext cx="82296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Rectangle 3"/>
          <p:cNvSpPr>
            <a:spLocks noGrp="1" noChangeArrowheads="1"/>
          </p:cNvSpPr>
          <p:nvPr>
            <p:ph type="body" idx="1"/>
          </p:nvPr>
        </p:nvSpPr>
        <p:spPr bwMode="auto">
          <a:xfrm>
            <a:off x="152400" y="1371600"/>
            <a:ext cx="7772400" cy="495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75"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xStyles>
    <p:titleStyle>
      <a:lvl1pPr algn="l" rtl="0" eaLnBrk="0" fontAlgn="base" hangingPunct="0">
        <a:spcBef>
          <a:spcPct val="0"/>
        </a:spcBef>
        <a:spcAft>
          <a:spcPct val="0"/>
        </a:spcAft>
        <a:defRPr sz="6000" b="1">
          <a:solidFill>
            <a:srgbClr val="A50021"/>
          </a:solidFill>
          <a:latin typeface="+mj-lt"/>
          <a:ea typeface="+mj-ea"/>
          <a:cs typeface="+mj-cs"/>
        </a:defRPr>
      </a:lvl1pPr>
      <a:lvl2pPr algn="l" rtl="0" eaLnBrk="0" fontAlgn="base" hangingPunct="0">
        <a:spcBef>
          <a:spcPct val="0"/>
        </a:spcBef>
        <a:spcAft>
          <a:spcPct val="0"/>
        </a:spcAft>
        <a:defRPr sz="6000" b="1">
          <a:solidFill>
            <a:srgbClr val="A50021"/>
          </a:solidFill>
          <a:latin typeface="Informal Roman" pitchFamily="66" charset="0"/>
        </a:defRPr>
      </a:lvl2pPr>
      <a:lvl3pPr algn="l" rtl="0" eaLnBrk="0" fontAlgn="base" hangingPunct="0">
        <a:spcBef>
          <a:spcPct val="0"/>
        </a:spcBef>
        <a:spcAft>
          <a:spcPct val="0"/>
        </a:spcAft>
        <a:defRPr sz="6000" b="1">
          <a:solidFill>
            <a:srgbClr val="A50021"/>
          </a:solidFill>
          <a:latin typeface="Informal Roman" pitchFamily="66" charset="0"/>
        </a:defRPr>
      </a:lvl3pPr>
      <a:lvl4pPr algn="l" rtl="0" eaLnBrk="0" fontAlgn="base" hangingPunct="0">
        <a:spcBef>
          <a:spcPct val="0"/>
        </a:spcBef>
        <a:spcAft>
          <a:spcPct val="0"/>
        </a:spcAft>
        <a:defRPr sz="6000" b="1">
          <a:solidFill>
            <a:srgbClr val="A50021"/>
          </a:solidFill>
          <a:latin typeface="Informal Roman" pitchFamily="66" charset="0"/>
        </a:defRPr>
      </a:lvl4pPr>
      <a:lvl5pPr algn="l" rtl="0" eaLnBrk="0" fontAlgn="base" hangingPunct="0">
        <a:spcBef>
          <a:spcPct val="0"/>
        </a:spcBef>
        <a:spcAft>
          <a:spcPct val="0"/>
        </a:spcAft>
        <a:defRPr sz="6000" b="1">
          <a:solidFill>
            <a:srgbClr val="A50021"/>
          </a:solidFill>
          <a:latin typeface="Informal Roman" pitchFamily="66" charset="0"/>
        </a:defRPr>
      </a:lvl5pPr>
      <a:lvl6pPr marL="457200" algn="l" rtl="0" fontAlgn="base">
        <a:spcBef>
          <a:spcPct val="0"/>
        </a:spcBef>
        <a:spcAft>
          <a:spcPct val="0"/>
        </a:spcAft>
        <a:defRPr sz="6000" b="1">
          <a:solidFill>
            <a:srgbClr val="A50021"/>
          </a:solidFill>
          <a:latin typeface="Informal Roman" pitchFamily="66" charset="0"/>
        </a:defRPr>
      </a:lvl6pPr>
      <a:lvl7pPr marL="914400" algn="l" rtl="0" fontAlgn="base">
        <a:spcBef>
          <a:spcPct val="0"/>
        </a:spcBef>
        <a:spcAft>
          <a:spcPct val="0"/>
        </a:spcAft>
        <a:defRPr sz="6000" b="1">
          <a:solidFill>
            <a:srgbClr val="A50021"/>
          </a:solidFill>
          <a:latin typeface="Informal Roman" pitchFamily="66" charset="0"/>
        </a:defRPr>
      </a:lvl7pPr>
      <a:lvl8pPr marL="1371600" algn="l" rtl="0" fontAlgn="base">
        <a:spcBef>
          <a:spcPct val="0"/>
        </a:spcBef>
        <a:spcAft>
          <a:spcPct val="0"/>
        </a:spcAft>
        <a:defRPr sz="6000" b="1">
          <a:solidFill>
            <a:srgbClr val="A50021"/>
          </a:solidFill>
          <a:latin typeface="Informal Roman" pitchFamily="66" charset="0"/>
        </a:defRPr>
      </a:lvl8pPr>
      <a:lvl9pPr marL="1828800" algn="l" rtl="0" fontAlgn="base">
        <a:spcBef>
          <a:spcPct val="0"/>
        </a:spcBef>
        <a:spcAft>
          <a:spcPct val="0"/>
        </a:spcAft>
        <a:defRPr sz="6000" b="1">
          <a:solidFill>
            <a:srgbClr val="A50021"/>
          </a:solidFill>
          <a:latin typeface="Informal Roman" pitchFamily="66" charset="0"/>
        </a:defRPr>
      </a:lvl9pPr>
    </p:titleStyle>
    <p:bodyStyle>
      <a:lvl1pPr marL="342900" indent="-342900" algn="l" rtl="0" eaLnBrk="0" fontAlgn="base" hangingPunct="0">
        <a:spcBef>
          <a:spcPct val="20000"/>
        </a:spcBef>
        <a:spcAft>
          <a:spcPct val="0"/>
        </a:spcAft>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8.emf"/><Relationship Id="rId5" Type="http://schemas.openxmlformats.org/officeDocument/2006/relationships/oleObject" Target="../embeddings/Microsoft_Excel_97-2003_Worksheet3.xls"/><Relationship Id="rId4" Type="http://schemas.openxmlformats.org/officeDocument/2006/relationships/oleObject" Target="../embeddings/oleObject3.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8.emf"/><Relationship Id="rId5" Type="http://schemas.openxmlformats.org/officeDocument/2006/relationships/oleObject" Target="../embeddings/Microsoft_Excel_97-2003_Worksheet4.xls"/><Relationship Id="rId4" Type="http://schemas.openxmlformats.org/officeDocument/2006/relationships/oleObject" Target="../embeddings/oleObject4.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9.emf"/><Relationship Id="rId5" Type="http://schemas.openxmlformats.org/officeDocument/2006/relationships/oleObject" Target="../embeddings/Microsoft_Excel_97-2003_Worksheet5.xls"/><Relationship Id="rId4" Type="http://schemas.openxmlformats.org/officeDocument/2006/relationships/oleObject" Target="../embeddings/oleObject5.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2.xml"/><Relationship Id="rId1" Type="http://schemas.openxmlformats.org/officeDocument/2006/relationships/vmlDrawing" Target="../drawings/vmlDrawing6.vml"/><Relationship Id="rId6" Type="http://schemas.openxmlformats.org/officeDocument/2006/relationships/image" Target="../media/image10.emf"/><Relationship Id="rId5" Type="http://schemas.openxmlformats.org/officeDocument/2006/relationships/oleObject" Target="../embeddings/Microsoft_Excel_97-2003_Worksheet6.xls"/><Relationship Id="rId4" Type="http://schemas.openxmlformats.org/officeDocument/2006/relationships/oleObject" Target="../embeddings/oleObject6.bin"/></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7.emf"/><Relationship Id="rId5" Type="http://schemas.openxmlformats.org/officeDocument/2006/relationships/oleObject" Target="../embeddings/Microsoft_Excel_97-2003_Worksheet1.xls"/><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7.emf"/><Relationship Id="rId5" Type="http://schemas.openxmlformats.org/officeDocument/2006/relationships/oleObject" Target="../embeddings/Microsoft_Excel_97-2003_Worksheet2.xls"/><Relationship Id="rId4" Type="http://schemas.openxmlformats.org/officeDocument/2006/relationships/oleObject" Target="../embeddings/oleObject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p:txBody>
          <a:bodyPr/>
          <a:lstStyle/>
          <a:p>
            <a:pPr eaLnBrk="1" hangingPunct="1"/>
            <a:r>
              <a:rPr lang="en-US" sz="9000" dirty="0" smtClean="0">
                <a:solidFill>
                  <a:schemeClr val="tx1"/>
                </a:solidFill>
              </a:rPr>
              <a:t>Motion; Speed; Velocity; Acceleration</a:t>
            </a:r>
            <a:endParaRPr lang="en-US" sz="9000" b="1" dirty="0" smtClean="0">
              <a:solidFill>
                <a:schemeClr val="tx1"/>
              </a:solidFill>
            </a:endParaRPr>
          </a:p>
        </p:txBody>
      </p:sp>
      <p:sp>
        <p:nvSpPr>
          <p:cNvPr id="7171" name="Rectangle 3"/>
          <p:cNvSpPr>
            <a:spLocks noGrp="1" noChangeArrowheads="1"/>
          </p:cNvSpPr>
          <p:nvPr>
            <p:ph type="subTitle" idx="1"/>
          </p:nvPr>
        </p:nvSpPr>
        <p:spPr>
          <a:xfrm>
            <a:off x="152400" y="3352800"/>
            <a:ext cx="8991600" cy="1676400"/>
          </a:xfrm>
        </p:spPr>
        <p:txBody>
          <a:bodyPr/>
          <a:lstStyle/>
          <a:p>
            <a:pPr eaLnBrk="1" hangingPunct="1"/>
            <a:r>
              <a:rPr lang="en-US" sz="2400" dirty="0" smtClean="0">
                <a:solidFill>
                  <a:schemeClr val="tx1"/>
                </a:solidFill>
              </a:rPr>
              <a:t>Regan Willson</a:t>
            </a:r>
          </a:p>
          <a:p>
            <a:pPr eaLnBrk="1" hangingPunct="1"/>
            <a:r>
              <a:rPr lang="en-US" sz="2400" dirty="0" smtClean="0">
                <a:solidFill>
                  <a:schemeClr val="tx1"/>
                </a:solidFill>
              </a:rPr>
              <a:t>Physical Science</a:t>
            </a:r>
          </a:p>
          <a:p>
            <a:pPr eaLnBrk="1" hangingPunct="1"/>
            <a:r>
              <a:rPr lang="en-US" sz="2400" dirty="0" smtClean="0">
                <a:solidFill>
                  <a:schemeClr val="tx1"/>
                </a:solidFill>
              </a:rPr>
              <a:t>Tucker Middle School</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p:txBody>
          <a:bodyPr/>
          <a:lstStyle/>
          <a:p>
            <a:pPr eaLnBrk="1" hangingPunct="1"/>
            <a:r>
              <a:rPr lang="en-US" sz="5400" smtClean="0"/>
              <a:t>Instantaneous Speed</a:t>
            </a:r>
          </a:p>
        </p:txBody>
      </p:sp>
      <p:graphicFrame>
        <p:nvGraphicFramePr>
          <p:cNvPr id="2050" name="Object 4"/>
          <p:cNvGraphicFramePr>
            <a:graphicFrameLocks noGrp="1" noChangeAspect="1"/>
          </p:cNvGraphicFramePr>
          <p:nvPr>
            <p:ph idx="1"/>
          </p:nvPr>
        </p:nvGraphicFramePr>
        <p:xfrm>
          <a:off x="457200" y="1524000"/>
          <a:ext cx="6076950" cy="3695700"/>
        </p:xfrm>
        <a:graphic>
          <a:graphicData uri="http://schemas.openxmlformats.org/presentationml/2006/ole">
            <mc:AlternateContent xmlns:mc="http://schemas.openxmlformats.org/markup-compatibility/2006">
              <mc:Choice xmlns:v="urn:schemas-microsoft-com:vml" Requires="v">
                <p:oleObj spid="_x0000_s2055" name="Chart" r:id="rId5" imgW="6076950" imgH="3695802" progId="Excel.Chart.8">
                  <p:embed/>
                </p:oleObj>
              </mc:Choice>
              <mc:Fallback>
                <p:oleObj name="Chart" r:id="rId5" imgW="6076950" imgH="3695802" progId="Excel.Chart.8">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1524000"/>
                        <a:ext cx="6076950" cy="369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52" name="Text Box 6"/>
          <p:cNvSpPr txBox="1">
            <a:spLocks noChangeArrowheads="1"/>
          </p:cNvSpPr>
          <p:nvPr/>
        </p:nvSpPr>
        <p:spPr bwMode="auto">
          <a:xfrm>
            <a:off x="6705600" y="2286000"/>
            <a:ext cx="2133600" cy="1917700"/>
          </a:xfrm>
          <a:prstGeom prst="rect">
            <a:avLst/>
          </a:prstGeom>
          <a:noFill/>
          <a:ln w="9525">
            <a:noFill/>
            <a:miter lim="800000"/>
            <a:headEnd/>
            <a:tailEnd/>
          </a:ln>
        </p:spPr>
        <p:txBody>
          <a:bodyPr>
            <a:spAutoFit/>
          </a:bodyPr>
          <a:lstStyle/>
          <a:p>
            <a:pPr>
              <a:spcBef>
                <a:spcPct val="50000"/>
              </a:spcBef>
            </a:pPr>
            <a:r>
              <a:rPr lang="en-US" b="1"/>
              <a:t>What is the instantaneous speed of the bass boat at t=7 seconds?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p:txBody>
          <a:bodyPr/>
          <a:lstStyle/>
          <a:p>
            <a:pPr eaLnBrk="1" hangingPunct="1"/>
            <a:r>
              <a:rPr lang="en-US" sz="5400" smtClean="0"/>
              <a:t>Instantaneous Speed</a:t>
            </a:r>
          </a:p>
        </p:txBody>
      </p:sp>
      <p:graphicFrame>
        <p:nvGraphicFramePr>
          <p:cNvPr id="2050" name="Object 4"/>
          <p:cNvGraphicFramePr>
            <a:graphicFrameLocks noGrp="1" noChangeAspect="1"/>
          </p:cNvGraphicFramePr>
          <p:nvPr>
            <p:ph idx="1"/>
          </p:nvPr>
        </p:nvGraphicFramePr>
        <p:xfrm>
          <a:off x="457200" y="1524000"/>
          <a:ext cx="6076950" cy="3695700"/>
        </p:xfrm>
        <a:graphic>
          <a:graphicData uri="http://schemas.openxmlformats.org/presentationml/2006/ole">
            <mc:AlternateContent xmlns:mc="http://schemas.openxmlformats.org/markup-compatibility/2006">
              <mc:Choice xmlns:v="urn:schemas-microsoft-com:vml" Requires="v">
                <p:oleObj spid="_x0000_s61447" name="Chart" r:id="rId5" imgW="6076950" imgH="3695802" progId="Excel.Chart.8">
                  <p:embed/>
                </p:oleObj>
              </mc:Choice>
              <mc:Fallback>
                <p:oleObj name="Chart" r:id="rId5" imgW="6076950" imgH="3695802" progId="Excel.Chart.8">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1524000"/>
                        <a:ext cx="6076950" cy="369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52" name="Text Box 6"/>
          <p:cNvSpPr txBox="1">
            <a:spLocks noChangeArrowheads="1"/>
          </p:cNvSpPr>
          <p:nvPr/>
        </p:nvSpPr>
        <p:spPr bwMode="auto">
          <a:xfrm>
            <a:off x="6705600" y="2286000"/>
            <a:ext cx="2133600" cy="3416320"/>
          </a:xfrm>
          <a:prstGeom prst="rect">
            <a:avLst/>
          </a:prstGeom>
          <a:noFill/>
          <a:ln w="9525">
            <a:noFill/>
            <a:miter lim="800000"/>
            <a:headEnd/>
            <a:tailEnd/>
          </a:ln>
        </p:spPr>
        <p:txBody>
          <a:bodyPr>
            <a:spAutoFit/>
          </a:bodyPr>
          <a:lstStyle/>
          <a:p>
            <a:pPr>
              <a:spcBef>
                <a:spcPct val="50000"/>
              </a:spcBef>
            </a:pPr>
            <a:r>
              <a:rPr lang="en-US" b="1" dirty="0" smtClean="0"/>
              <a:t>Instantaneous speed is speed at any given point in time.  At 7 seconds, the distance is 85 meters; therefore the IS </a:t>
            </a:r>
            <a:r>
              <a:rPr lang="en-US" b="1" dirty="0" err="1" smtClean="0"/>
              <a:t>is</a:t>
            </a:r>
            <a:endParaRPr lang="en-US" b="1" dirty="0"/>
          </a:p>
        </p:txBody>
      </p:sp>
      <p:sp>
        <p:nvSpPr>
          <p:cNvPr id="2053" name="Text Box 7"/>
          <p:cNvSpPr txBox="1">
            <a:spLocks noChangeArrowheads="1"/>
          </p:cNvSpPr>
          <p:nvPr/>
        </p:nvSpPr>
        <p:spPr bwMode="auto">
          <a:xfrm>
            <a:off x="457200" y="5334000"/>
            <a:ext cx="8458200" cy="830997"/>
          </a:xfrm>
          <a:prstGeom prst="rect">
            <a:avLst/>
          </a:prstGeom>
          <a:noFill/>
          <a:ln w="9525">
            <a:noFill/>
            <a:miter lim="800000"/>
            <a:headEnd/>
            <a:tailEnd/>
          </a:ln>
        </p:spPr>
        <p:txBody>
          <a:bodyPr>
            <a:spAutoFit/>
          </a:bodyPr>
          <a:lstStyle/>
          <a:p>
            <a:pPr>
              <a:spcBef>
                <a:spcPct val="50000"/>
              </a:spcBef>
            </a:pPr>
            <a:r>
              <a:rPr lang="en-US" b="1" dirty="0"/>
              <a:t>Instantaneous Speed = </a:t>
            </a:r>
            <a:r>
              <a:rPr lang="en-US" b="1" u="sng" dirty="0"/>
              <a:t>85 meters </a:t>
            </a:r>
            <a:r>
              <a:rPr lang="en-US" b="1" dirty="0"/>
              <a:t>= 12.1 m/s</a:t>
            </a:r>
          </a:p>
          <a:p>
            <a:pPr>
              <a:spcBef>
                <a:spcPts val="0"/>
              </a:spcBef>
            </a:pPr>
            <a:r>
              <a:rPr lang="en-US" b="1" dirty="0"/>
              <a:t>                                        7 seconds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pPr eaLnBrk="1" hangingPunct="1"/>
            <a:r>
              <a:rPr lang="en-US" sz="5400" smtClean="0"/>
              <a:t>Speed Graphs</a:t>
            </a:r>
          </a:p>
        </p:txBody>
      </p:sp>
      <p:graphicFrame>
        <p:nvGraphicFramePr>
          <p:cNvPr id="3074" name="Object 4"/>
          <p:cNvGraphicFramePr>
            <a:graphicFrameLocks noGrp="1" noChangeAspect="1"/>
          </p:cNvGraphicFramePr>
          <p:nvPr>
            <p:ph idx="1"/>
          </p:nvPr>
        </p:nvGraphicFramePr>
        <p:xfrm>
          <a:off x="1219200" y="1371600"/>
          <a:ext cx="6324600" cy="3846513"/>
        </p:xfrm>
        <a:graphic>
          <a:graphicData uri="http://schemas.openxmlformats.org/presentationml/2006/ole">
            <mc:AlternateContent xmlns:mc="http://schemas.openxmlformats.org/markup-compatibility/2006">
              <mc:Choice xmlns:v="urn:schemas-microsoft-com:vml" Requires="v">
                <p:oleObj spid="_x0000_s3079" name="Chart" r:id="rId5" imgW="6076950" imgH="3695802" progId="Excel.Chart.8">
                  <p:embed/>
                </p:oleObj>
              </mc:Choice>
              <mc:Fallback>
                <p:oleObj name="Chart" r:id="rId5" imgW="6076950" imgH="3695802" progId="Excel.Chart.8">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9200" y="1371600"/>
                        <a:ext cx="6324600" cy="3846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6" name="Text Box 6"/>
          <p:cNvSpPr txBox="1">
            <a:spLocks noChangeArrowheads="1"/>
          </p:cNvSpPr>
          <p:nvPr/>
        </p:nvSpPr>
        <p:spPr bwMode="auto">
          <a:xfrm>
            <a:off x="365125" y="5070475"/>
            <a:ext cx="8474075" cy="1552575"/>
          </a:xfrm>
          <a:prstGeom prst="rect">
            <a:avLst/>
          </a:prstGeom>
          <a:noFill/>
          <a:ln w="9525">
            <a:noFill/>
            <a:miter lim="800000"/>
            <a:headEnd/>
            <a:tailEnd/>
          </a:ln>
        </p:spPr>
        <p:txBody>
          <a:bodyPr>
            <a:spAutoFit/>
          </a:bodyPr>
          <a:lstStyle/>
          <a:p>
            <a:endParaRPr lang="en-US"/>
          </a:p>
          <a:p>
            <a:pPr>
              <a:buFontTx/>
              <a:buChar char="•"/>
            </a:pPr>
            <a:r>
              <a:rPr lang="en-US" b="1"/>
              <a:t>In what time period is the bass boat speeding up?  </a:t>
            </a:r>
          </a:p>
          <a:p>
            <a:pPr>
              <a:buFontTx/>
              <a:buChar char="•"/>
            </a:pPr>
            <a:r>
              <a:rPr lang="en-US" b="1"/>
              <a:t>In what time period is the bass boat slowing down?</a:t>
            </a:r>
          </a:p>
          <a:p>
            <a:pPr>
              <a:buFontTx/>
              <a:buChar char="•"/>
            </a:pPr>
            <a:r>
              <a:rPr lang="en-US" b="1"/>
              <a:t>When is the speed NOT changing?</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lstStyle/>
          <a:p>
            <a:pPr eaLnBrk="1" hangingPunct="1"/>
            <a:r>
              <a:rPr lang="en-US" sz="5400" smtClean="0"/>
              <a:t>Graphing Speed</a:t>
            </a:r>
          </a:p>
        </p:txBody>
      </p:sp>
      <p:sp>
        <p:nvSpPr>
          <p:cNvPr id="4100" name="Rectangle 3"/>
          <p:cNvSpPr>
            <a:spLocks noGrp="1" noChangeArrowheads="1"/>
          </p:cNvSpPr>
          <p:nvPr>
            <p:ph type="body" sz="half" idx="1"/>
          </p:nvPr>
        </p:nvSpPr>
        <p:spPr>
          <a:xfrm>
            <a:off x="152400" y="1600200"/>
            <a:ext cx="3810000" cy="4724400"/>
          </a:xfrm>
        </p:spPr>
        <p:txBody>
          <a:bodyPr/>
          <a:lstStyle/>
          <a:p>
            <a:pPr marL="0" indent="0" eaLnBrk="1" hangingPunct="1"/>
            <a:r>
              <a:rPr lang="en-US" sz="2000" smtClean="0"/>
              <a:t>Speed is usually graphed using a line graph, and it depicts the distance and time.</a:t>
            </a:r>
          </a:p>
          <a:p>
            <a:pPr marL="0" indent="0" eaLnBrk="1" hangingPunct="1"/>
            <a:endParaRPr lang="en-US" sz="2000" smtClean="0"/>
          </a:p>
          <a:p>
            <a:pPr marL="0" indent="0" eaLnBrk="1" hangingPunct="1">
              <a:buFontTx/>
              <a:buChar char="•"/>
            </a:pPr>
            <a:r>
              <a:rPr lang="en-US" sz="2000" smtClean="0">
                <a:solidFill>
                  <a:srgbClr val="5F5F5F"/>
                </a:solidFill>
              </a:rPr>
              <a:t>Time</a:t>
            </a:r>
            <a:r>
              <a:rPr lang="en-US" sz="2000" smtClean="0"/>
              <a:t> is the independent variable, and thus is ALWAYS on the x-axis.</a:t>
            </a:r>
          </a:p>
          <a:p>
            <a:pPr marL="0" indent="0" eaLnBrk="1" hangingPunct="1">
              <a:buFontTx/>
              <a:buChar char="•"/>
            </a:pPr>
            <a:r>
              <a:rPr lang="en-US" sz="2000" smtClean="0">
                <a:solidFill>
                  <a:srgbClr val="5F5F5F"/>
                </a:solidFill>
              </a:rPr>
              <a:t>Distance</a:t>
            </a:r>
            <a:r>
              <a:rPr lang="en-US" sz="2000" smtClean="0"/>
              <a:t> is the dependent variable, and is ALWAYS on the y-axis.</a:t>
            </a:r>
          </a:p>
        </p:txBody>
      </p:sp>
      <p:graphicFrame>
        <p:nvGraphicFramePr>
          <p:cNvPr id="4098" name="Object 4"/>
          <p:cNvGraphicFramePr>
            <a:graphicFrameLocks noGrp="1" noChangeAspect="1"/>
          </p:cNvGraphicFramePr>
          <p:nvPr>
            <p:ph sz="half" idx="2"/>
          </p:nvPr>
        </p:nvGraphicFramePr>
        <p:xfrm>
          <a:off x="4343400" y="1828800"/>
          <a:ext cx="4495800" cy="3300413"/>
        </p:xfrm>
        <a:graphic>
          <a:graphicData uri="http://schemas.openxmlformats.org/presentationml/2006/ole">
            <mc:AlternateContent xmlns:mc="http://schemas.openxmlformats.org/markup-compatibility/2006">
              <mc:Choice xmlns:v="urn:schemas-microsoft-com:vml" Requires="v">
                <p:oleObj spid="_x0000_s4103" name="Chart" r:id="rId5" imgW="6076950" imgH="3695802" progId="Excel.Chart.8">
                  <p:embed/>
                </p:oleObj>
              </mc:Choice>
              <mc:Fallback>
                <p:oleObj name="Chart" r:id="rId5" imgW="6076950" imgH="3695802" progId="Excel.Chart.8">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43400" y="1828800"/>
                        <a:ext cx="4495800" cy="3300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Graph the following data</a:t>
            </a:r>
            <a:endParaRPr lang="en-US" dirty="0"/>
          </a:p>
        </p:txBody>
      </p:sp>
      <p:sp>
        <p:nvSpPr>
          <p:cNvPr id="3" name="Text Placeholder 2"/>
          <p:cNvSpPr>
            <a:spLocks noGrp="1"/>
          </p:cNvSpPr>
          <p:nvPr>
            <p:ph type="body" idx="1"/>
          </p:nvPr>
        </p:nvSpPr>
        <p:spPr/>
        <p:txBody>
          <a:bodyPr/>
          <a:lstStyle/>
          <a:p>
            <a:pPr algn="ctr"/>
            <a:r>
              <a:rPr lang="en-US" dirty="0" smtClean="0"/>
              <a:t>Distance		</a:t>
            </a:r>
            <a:endParaRPr lang="en-US" dirty="0"/>
          </a:p>
        </p:txBody>
      </p:sp>
      <p:sp>
        <p:nvSpPr>
          <p:cNvPr id="4" name="Content Placeholder 3"/>
          <p:cNvSpPr>
            <a:spLocks noGrp="1"/>
          </p:cNvSpPr>
          <p:nvPr>
            <p:ph sz="half" idx="2"/>
          </p:nvPr>
        </p:nvSpPr>
        <p:spPr/>
        <p:txBody>
          <a:bodyPr/>
          <a:lstStyle/>
          <a:p>
            <a:pPr algn="ctr"/>
            <a:r>
              <a:rPr lang="en-US" dirty="0" smtClean="0"/>
              <a:t>30</a:t>
            </a:r>
          </a:p>
          <a:p>
            <a:pPr algn="ctr"/>
            <a:r>
              <a:rPr lang="en-US" dirty="0" smtClean="0"/>
              <a:t>40</a:t>
            </a:r>
          </a:p>
          <a:p>
            <a:pPr algn="ctr"/>
            <a:r>
              <a:rPr lang="en-US" dirty="0" smtClean="0"/>
              <a:t>50</a:t>
            </a:r>
          </a:p>
          <a:p>
            <a:pPr algn="ctr"/>
            <a:r>
              <a:rPr lang="en-US" dirty="0" smtClean="0"/>
              <a:t>60</a:t>
            </a:r>
          </a:p>
          <a:p>
            <a:pPr algn="ctr"/>
            <a:r>
              <a:rPr lang="en-US" dirty="0" smtClean="0"/>
              <a:t>90</a:t>
            </a:r>
            <a:endParaRPr lang="en-US" dirty="0"/>
          </a:p>
        </p:txBody>
      </p:sp>
      <p:sp>
        <p:nvSpPr>
          <p:cNvPr id="5" name="Text Placeholder 4"/>
          <p:cNvSpPr>
            <a:spLocks noGrp="1"/>
          </p:cNvSpPr>
          <p:nvPr>
            <p:ph type="body" sz="quarter" idx="3"/>
          </p:nvPr>
        </p:nvSpPr>
        <p:spPr/>
        <p:txBody>
          <a:bodyPr/>
          <a:lstStyle/>
          <a:p>
            <a:pPr algn="ctr"/>
            <a:r>
              <a:rPr lang="en-US" dirty="0" smtClean="0"/>
              <a:t>Time</a:t>
            </a:r>
            <a:endParaRPr lang="en-US" dirty="0"/>
          </a:p>
        </p:txBody>
      </p:sp>
      <p:sp>
        <p:nvSpPr>
          <p:cNvPr id="6" name="Content Placeholder 5"/>
          <p:cNvSpPr>
            <a:spLocks noGrp="1"/>
          </p:cNvSpPr>
          <p:nvPr>
            <p:ph sz="quarter" idx="4"/>
          </p:nvPr>
        </p:nvSpPr>
        <p:spPr/>
        <p:txBody>
          <a:bodyPr/>
          <a:lstStyle/>
          <a:p>
            <a:pPr algn="ctr"/>
            <a:r>
              <a:rPr lang="en-US" dirty="0" smtClean="0"/>
              <a:t>15</a:t>
            </a:r>
          </a:p>
          <a:p>
            <a:pPr algn="ctr"/>
            <a:r>
              <a:rPr lang="en-US" dirty="0" smtClean="0"/>
              <a:t>20</a:t>
            </a:r>
          </a:p>
          <a:p>
            <a:pPr algn="ctr"/>
            <a:r>
              <a:rPr lang="en-US" dirty="0" smtClean="0"/>
              <a:t>30</a:t>
            </a:r>
          </a:p>
          <a:p>
            <a:pPr algn="ctr"/>
            <a:r>
              <a:rPr lang="en-US" dirty="0" smtClean="0"/>
              <a:t>50</a:t>
            </a:r>
          </a:p>
          <a:p>
            <a:pPr algn="ctr"/>
            <a:r>
              <a:rPr lang="en-US" dirty="0" smtClean="0"/>
              <a:t>60</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Distance over Time</a:t>
            </a:r>
            <a:endParaRPr lang="en-US" dirty="0"/>
          </a:p>
        </p:txBody>
      </p:sp>
      <p:graphicFrame>
        <p:nvGraphicFramePr>
          <p:cNvPr id="4" name="Content Placeholder 3"/>
          <p:cNvGraphicFramePr>
            <a:graphicFrameLocks noGrp="1"/>
          </p:cNvGraphicFramePr>
          <p:nvPr>
            <p:ph idx="1"/>
          </p:nvPr>
        </p:nvGraphicFramePr>
        <p:xfrm>
          <a:off x="152400" y="1371600"/>
          <a:ext cx="7772400" cy="51816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sz="5400" smtClean="0"/>
              <a:t>Velocity</a:t>
            </a:r>
          </a:p>
        </p:txBody>
      </p:sp>
      <p:sp>
        <p:nvSpPr>
          <p:cNvPr id="12291" name="Rectangle 3"/>
          <p:cNvSpPr>
            <a:spLocks noGrp="1" noChangeArrowheads="1"/>
          </p:cNvSpPr>
          <p:nvPr>
            <p:ph type="body" sz="half" idx="1"/>
          </p:nvPr>
        </p:nvSpPr>
        <p:spPr>
          <a:xfrm>
            <a:off x="152400" y="1752600"/>
            <a:ext cx="8458200" cy="2514600"/>
          </a:xfrm>
        </p:spPr>
        <p:txBody>
          <a:bodyPr/>
          <a:lstStyle/>
          <a:p>
            <a:pPr marL="0" indent="0" eaLnBrk="1" hangingPunct="1"/>
            <a:r>
              <a:rPr lang="en-US" sz="2000" smtClean="0">
                <a:solidFill>
                  <a:srgbClr val="5F5F5F"/>
                </a:solidFill>
              </a:rPr>
              <a:t>Velocity</a:t>
            </a:r>
            <a:r>
              <a:rPr lang="en-US" sz="2000" smtClean="0"/>
              <a:t> is the speed of an object, but the direction is also included.  It is calculated the same as speed, but you must include a direction in your answer.</a:t>
            </a:r>
          </a:p>
          <a:p>
            <a:pPr marL="0" indent="0" eaLnBrk="1" hangingPunct="1"/>
            <a:endParaRPr lang="en-US" sz="2000" smtClean="0"/>
          </a:p>
          <a:p>
            <a:pPr marL="0" indent="0" eaLnBrk="1" hangingPunct="1"/>
            <a:r>
              <a:rPr lang="en-US" sz="2000" smtClean="0"/>
              <a:t>Example:  the bass boat was moving 12 mph toward the north.</a:t>
            </a:r>
          </a:p>
        </p:txBody>
      </p:sp>
      <p:pic>
        <p:nvPicPr>
          <p:cNvPr id="12292" name="Picture 8" descr="speed_boat_hg_clr"/>
          <p:cNvPicPr>
            <a:picLocks noGrp="1" noChangeAspect="1" noChangeArrowheads="1" noCrop="1"/>
          </p:cNvPicPr>
          <p:nvPr>
            <p:ph sz="quarter" idx="3"/>
          </p:nvPr>
        </p:nvPicPr>
        <p:blipFill>
          <a:blip r:embed="rId3" cstate="print"/>
          <a:srcRect/>
          <a:stretch>
            <a:fillRect/>
          </a:stretch>
        </p:blipFill>
        <p:spPr>
          <a:xfrm>
            <a:off x="2286000" y="4114800"/>
            <a:ext cx="4724400" cy="1889125"/>
          </a:xfr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304800"/>
            <a:ext cx="8991600" cy="1524000"/>
          </a:xfrm>
        </p:spPr>
        <p:txBody>
          <a:bodyPr/>
          <a:lstStyle/>
          <a:p>
            <a:r>
              <a:rPr lang="en-US" dirty="0" smtClean="0">
                <a:solidFill>
                  <a:schemeClr val="tx1"/>
                </a:solidFill>
              </a:rPr>
              <a:t>Velocity Problem</a:t>
            </a:r>
            <a:endParaRPr lang="en-US" dirty="0">
              <a:solidFill>
                <a:schemeClr val="tx1"/>
              </a:solidFill>
            </a:endParaRPr>
          </a:p>
        </p:txBody>
      </p:sp>
      <p:sp>
        <p:nvSpPr>
          <p:cNvPr id="3" name="Subtitle 2"/>
          <p:cNvSpPr>
            <a:spLocks noGrp="1"/>
          </p:cNvSpPr>
          <p:nvPr>
            <p:ph type="subTitle" idx="1"/>
          </p:nvPr>
        </p:nvSpPr>
        <p:spPr/>
        <p:txBody>
          <a:bodyPr/>
          <a:lstStyle/>
          <a:p>
            <a:pPr algn="l"/>
            <a:r>
              <a:rPr lang="en-US" dirty="0" smtClean="0">
                <a:solidFill>
                  <a:schemeClr val="tx1"/>
                </a:solidFill>
              </a:rPr>
              <a:t> </a:t>
            </a:r>
            <a:r>
              <a:rPr lang="en-US" sz="2400" dirty="0" smtClean="0">
                <a:solidFill>
                  <a:schemeClr val="tx1"/>
                </a:solidFill>
              </a:rPr>
              <a:t>Indicate which of the following are velocities:</a:t>
            </a:r>
          </a:p>
          <a:p>
            <a:pPr algn="l"/>
            <a:endParaRPr lang="en-US" dirty="0" smtClean="0">
              <a:solidFill>
                <a:schemeClr val="tx1"/>
              </a:solidFill>
            </a:endParaRPr>
          </a:p>
          <a:p>
            <a:pPr marL="457200" indent="-457200" algn="l">
              <a:buAutoNum type="alphaLcPeriod"/>
            </a:pPr>
            <a:r>
              <a:rPr lang="en-US" sz="2000" dirty="0" smtClean="0">
                <a:solidFill>
                  <a:schemeClr val="tx1"/>
                </a:solidFill>
              </a:rPr>
              <a:t>125 cm/sec</a:t>
            </a:r>
          </a:p>
          <a:p>
            <a:pPr marL="457200" indent="-457200" algn="l">
              <a:buAutoNum type="alphaLcPeriod"/>
            </a:pPr>
            <a:r>
              <a:rPr lang="en-US" sz="2000" dirty="0" smtClean="0">
                <a:solidFill>
                  <a:schemeClr val="tx1"/>
                </a:solidFill>
              </a:rPr>
              <a:t>30 km/h northwest</a:t>
            </a:r>
          </a:p>
          <a:p>
            <a:pPr marL="457200" indent="-457200" algn="l">
              <a:buAutoNum type="alphaLcPeriod"/>
            </a:pPr>
            <a:r>
              <a:rPr lang="en-US" sz="2000" dirty="0" smtClean="0">
                <a:solidFill>
                  <a:schemeClr val="tx1"/>
                </a:solidFill>
              </a:rPr>
              <a:t>350m/sec north</a:t>
            </a:r>
          </a:p>
          <a:p>
            <a:pPr marL="457200" indent="-457200" algn="l">
              <a:buAutoNum type="alphaLcPeriod"/>
            </a:pPr>
            <a:r>
              <a:rPr lang="en-US" sz="2000" dirty="0" smtClean="0">
                <a:solidFill>
                  <a:schemeClr val="tx1"/>
                </a:solidFill>
              </a:rPr>
              <a:t>520 km/h</a:t>
            </a:r>
          </a:p>
          <a:p>
            <a:pPr algn="l"/>
            <a:endParaRPr lang="en-US" dirty="0">
              <a:solidFill>
                <a:schemeClr val="tx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304800"/>
            <a:ext cx="8991600" cy="1524000"/>
          </a:xfrm>
        </p:spPr>
        <p:txBody>
          <a:bodyPr/>
          <a:lstStyle/>
          <a:p>
            <a:r>
              <a:rPr lang="en-US" dirty="0" smtClean="0">
                <a:solidFill>
                  <a:schemeClr val="tx1"/>
                </a:solidFill>
              </a:rPr>
              <a:t>Velocity Problem</a:t>
            </a:r>
            <a:endParaRPr lang="en-US" dirty="0">
              <a:solidFill>
                <a:schemeClr val="tx1"/>
              </a:solidFill>
            </a:endParaRPr>
          </a:p>
        </p:txBody>
      </p:sp>
      <p:sp>
        <p:nvSpPr>
          <p:cNvPr id="3" name="Subtitle 2"/>
          <p:cNvSpPr>
            <a:spLocks noGrp="1"/>
          </p:cNvSpPr>
          <p:nvPr>
            <p:ph type="subTitle" idx="1"/>
          </p:nvPr>
        </p:nvSpPr>
        <p:spPr/>
        <p:txBody>
          <a:bodyPr/>
          <a:lstStyle/>
          <a:p>
            <a:pPr algn="l"/>
            <a:r>
              <a:rPr lang="en-US" dirty="0" smtClean="0">
                <a:solidFill>
                  <a:schemeClr val="tx1"/>
                </a:solidFill>
              </a:rPr>
              <a:t> </a:t>
            </a:r>
            <a:r>
              <a:rPr lang="en-US" sz="2400" dirty="0" smtClean="0">
                <a:solidFill>
                  <a:schemeClr val="tx1"/>
                </a:solidFill>
              </a:rPr>
              <a:t>Indicate which of the following are velocities:</a:t>
            </a:r>
          </a:p>
          <a:p>
            <a:pPr algn="l"/>
            <a:endParaRPr lang="en-US" dirty="0" smtClean="0">
              <a:solidFill>
                <a:schemeClr val="tx1"/>
              </a:solidFill>
            </a:endParaRPr>
          </a:p>
          <a:p>
            <a:pPr marL="457200" indent="-457200" algn="l">
              <a:buAutoNum type="alphaLcPeriod"/>
            </a:pPr>
            <a:r>
              <a:rPr lang="en-US" sz="2000" dirty="0" smtClean="0">
                <a:solidFill>
                  <a:schemeClr val="tx1"/>
                </a:solidFill>
              </a:rPr>
              <a:t>125 cm/sec			no</a:t>
            </a:r>
          </a:p>
          <a:p>
            <a:pPr marL="457200" indent="-457200" algn="l">
              <a:buAutoNum type="alphaLcPeriod"/>
            </a:pPr>
            <a:r>
              <a:rPr lang="en-US" sz="2000" dirty="0" smtClean="0">
                <a:solidFill>
                  <a:schemeClr val="tx1"/>
                </a:solidFill>
              </a:rPr>
              <a:t>30 km/h northwest		yes</a:t>
            </a:r>
          </a:p>
          <a:p>
            <a:pPr marL="457200" indent="-457200" algn="l">
              <a:buAutoNum type="alphaLcPeriod"/>
            </a:pPr>
            <a:r>
              <a:rPr lang="en-US" sz="2000" dirty="0" smtClean="0">
                <a:solidFill>
                  <a:schemeClr val="tx1"/>
                </a:solidFill>
              </a:rPr>
              <a:t>350m/sec north			yes</a:t>
            </a:r>
          </a:p>
          <a:p>
            <a:pPr marL="457200" indent="-457200" algn="l">
              <a:buAutoNum type="alphaLcPeriod"/>
            </a:pPr>
            <a:r>
              <a:rPr lang="en-US" sz="2000" dirty="0" smtClean="0">
                <a:solidFill>
                  <a:schemeClr val="tx1"/>
                </a:solidFill>
              </a:rPr>
              <a:t>520 km/h				no</a:t>
            </a:r>
          </a:p>
          <a:p>
            <a:pPr algn="l"/>
            <a:endParaRPr lang="en-US" dirty="0">
              <a:solidFill>
                <a:schemeClr val="tx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sz="5400" smtClean="0"/>
              <a:t>Acceleration</a:t>
            </a:r>
          </a:p>
        </p:txBody>
      </p:sp>
      <p:sp>
        <p:nvSpPr>
          <p:cNvPr id="13315" name="Rectangle 3"/>
          <p:cNvSpPr>
            <a:spLocks noGrp="1" noChangeArrowheads="1"/>
          </p:cNvSpPr>
          <p:nvPr>
            <p:ph type="body" sz="half" idx="1"/>
          </p:nvPr>
        </p:nvSpPr>
        <p:spPr>
          <a:xfrm>
            <a:off x="4876800" y="1905000"/>
            <a:ext cx="3810000" cy="4953000"/>
          </a:xfrm>
        </p:spPr>
        <p:txBody>
          <a:bodyPr/>
          <a:lstStyle/>
          <a:p>
            <a:pPr marL="0" indent="0" eaLnBrk="1" hangingPunct="1"/>
            <a:r>
              <a:rPr lang="en-US" smtClean="0">
                <a:solidFill>
                  <a:srgbClr val="5F5F5F"/>
                </a:solidFill>
              </a:rPr>
              <a:t>Acceleration</a:t>
            </a:r>
            <a:r>
              <a:rPr lang="en-US" smtClean="0"/>
              <a:t> is the rate of change of velocity.  A change in velocity can be either a change in speed, or direction, or both.</a:t>
            </a:r>
          </a:p>
          <a:p>
            <a:pPr marL="0" indent="0" eaLnBrk="1" hangingPunct="1"/>
            <a:r>
              <a:rPr lang="en-US" smtClean="0">
                <a:solidFill>
                  <a:srgbClr val="5F5F5F"/>
                </a:solidFill>
              </a:rPr>
              <a:t>Deceleration</a:t>
            </a:r>
            <a:r>
              <a:rPr lang="en-US" smtClean="0"/>
              <a:t> is when acceleration has a negative value.</a:t>
            </a:r>
          </a:p>
        </p:txBody>
      </p:sp>
      <p:pic>
        <p:nvPicPr>
          <p:cNvPr id="13316" name="Picture 4" descr="pinewood_derby_race_hg_clr"/>
          <p:cNvPicPr>
            <a:picLocks noGrp="1" noChangeAspect="1" noChangeArrowheads="1" noCrop="1"/>
          </p:cNvPicPr>
          <p:nvPr>
            <p:ph sz="half" idx="2"/>
          </p:nvPr>
        </p:nvPicPr>
        <p:blipFill>
          <a:blip r:embed="rId3" cstate="print"/>
          <a:srcRect/>
          <a:stretch>
            <a:fillRect/>
          </a:stretch>
        </p:blipFill>
        <p:spPr>
          <a:xfrm>
            <a:off x="990600" y="2362200"/>
            <a:ext cx="3333750" cy="2724150"/>
          </a:xfr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sz="5400" smtClean="0"/>
              <a:t>What Is Motion?</a:t>
            </a:r>
          </a:p>
        </p:txBody>
      </p:sp>
      <p:sp>
        <p:nvSpPr>
          <p:cNvPr id="8195" name="Rectangle 3"/>
          <p:cNvSpPr>
            <a:spLocks noGrp="1" noChangeArrowheads="1"/>
          </p:cNvSpPr>
          <p:nvPr>
            <p:ph type="body" idx="1"/>
          </p:nvPr>
        </p:nvSpPr>
        <p:spPr>
          <a:xfrm>
            <a:off x="152400" y="1600200"/>
            <a:ext cx="7772400" cy="4724400"/>
          </a:xfrm>
        </p:spPr>
        <p:txBody>
          <a:bodyPr/>
          <a:lstStyle/>
          <a:p>
            <a:pPr eaLnBrk="1" hangingPunct="1"/>
            <a:r>
              <a:rPr lang="en-US" smtClean="0">
                <a:solidFill>
                  <a:srgbClr val="5F5F5F"/>
                </a:solidFill>
              </a:rPr>
              <a:t>Motion</a:t>
            </a:r>
            <a:r>
              <a:rPr lang="en-US" smtClean="0"/>
              <a:t> is when an object changes place or position.  To properly describe motion, you need to use the following:</a:t>
            </a:r>
          </a:p>
          <a:p>
            <a:pPr eaLnBrk="1" hangingPunct="1"/>
            <a:endParaRPr lang="en-US" smtClean="0"/>
          </a:p>
          <a:p>
            <a:pPr eaLnBrk="1" hangingPunct="1">
              <a:buFontTx/>
              <a:buChar char="•"/>
            </a:pPr>
            <a:r>
              <a:rPr lang="en-US" smtClean="0"/>
              <a:t>Start and end position?</a:t>
            </a:r>
          </a:p>
          <a:p>
            <a:pPr eaLnBrk="1" hangingPunct="1">
              <a:buFontTx/>
              <a:buChar char="•"/>
            </a:pPr>
            <a:r>
              <a:rPr lang="en-US" smtClean="0"/>
              <a:t>Movement relative to what?</a:t>
            </a:r>
          </a:p>
          <a:p>
            <a:pPr eaLnBrk="1" hangingPunct="1">
              <a:buFontTx/>
              <a:buChar char="•"/>
            </a:pPr>
            <a:r>
              <a:rPr lang="en-US" smtClean="0"/>
              <a:t>How far did it go?</a:t>
            </a:r>
          </a:p>
          <a:p>
            <a:pPr eaLnBrk="1" hangingPunct="1">
              <a:buFontTx/>
              <a:buChar char="•"/>
            </a:pPr>
            <a:r>
              <a:rPr lang="en-US" smtClean="0"/>
              <a:t>In what direction did it go?</a:t>
            </a:r>
          </a:p>
        </p:txBody>
      </p:sp>
      <p:pic>
        <p:nvPicPr>
          <p:cNvPr id="8196" name="Picture 5" descr="thumbsup"/>
          <p:cNvPicPr>
            <a:picLocks noChangeAspect="1" noChangeArrowheads="1"/>
          </p:cNvPicPr>
          <p:nvPr/>
        </p:nvPicPr>
        <p:blipFill>
          <a:blip r:embed="rId3" cstate="print"/>
          <a:srcRect/>
          <a:stretch>
            <a:fillRect/>
          </a:stretch>
        </p:blipFill>
        <p:spPr bwMode="auto">
          <a:xfrm>
            <a:off x="5410200" y="4419600"/>
            <a:ext cx="3962400" cy="2732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sz="5400" smtClean="0"/>
              <a:t>Acceleration</a:t>
            </a:r>
          </a:p>
        </p:txBody>
      </p:sp>
      <p:sp>
        <p:nvSpPr>
          <p:cNvPr id="14339" name="Rectangle 3"/>
          <p:cNvSpPr>
            <a:spLocks noGrp="1" noChangeArrowheads="1"/>
          </p:cNvSpPr>
          <p:nvPr>
            <p:ph type="body" idx="1"/>
          </p:nvPr>
        </p:nvSpPr>
        <p:spPr>
          <a:xfrm>
            <a:off x="152400" y="1371600"/>
            <a:ext cx="8534400" cy="3657600"/>
          </a:xfrm>
        </p:spPr>
        <p:txBody>
          <a:bodyPr/>
          <a:lstStyle/>
          <a:p>
            <a:pPr eaLnBrk="1" hangingPunct="1"/>
            <a:r>
              <a:rPr lang="en-US" dirty="0" smtClean="0"/>
              <a:t>The formula for calculating acceleration is:</a:t>
            </a:r>
          </a:p>
          <a:p>
            <a:pPr eaLnBrk="1" hangingPunct="1"/>
            <a:endParaRPr lang="en-US" dirty="0" smtClean="0"/>
          </a:p>
          <a:p>
            <a:pPr eaLnBrk="1" hangingPunct="1"/>
            <a:r>
              <a:rPr lang="en-US" sz="2000" dirty="0" smtClean="0"/>
              <a:t>Acceleration (a) = </a:t>
            </a:r>
            <a:r>
              <a:rPr lang="en-US" sz="2000" u="sng" dirty="0" smtClean="0"/>
              <a:t>final velocity (</a:t>
            </a:r>
            <a:r>
              <a:rPr lang="en-US" sz="2000" u="sng" dirty="0" err="1" smtClean="0"/>
              <a:t>v</a:t>
            </a:r>
            <a:r>
              <a:rPr lang="en-US" sz="2000" u="sng" baseline="-25000" dirty="0" err="1" smtClean="0"/>
              <a:t>f</a:t>
            </a:r>
            <a:r>
              <a:rPr lang="en-US" sz="2000" u="sng" dirty="0" smtClean="0"/>
              <a:t>) – initial velocity (v</a:t>
            </a:r>
            <a:r>
              <a:rPr lang="en-US" sz="2000" u="sng" baseline="-25000" dirty="0" smtClean="0"/>
              <a:t>i</a:t>
            </a:r>
            <a:r>
              <a:rPr lang="en-US" sz="2000" u="sng" dirty="0" smtClean="0"/>
              <a:t>)</a:t>
            </a:r>
            <a:r>
              <a:rPr lang="en-US" dirty="0" smtClean="0"/>
              <a:t> </a:t>
            </a:r>
          </a:p>
          <a:p>
            <a:pPr eaLnBrk="1" hangingPunct="1"/>
            <a:r>
              <a:rPr lang="en-US" dirty="0" smtClean="0"/>
              <a:t>                                           </a:t>
            </a:r>
            <a:r>
              <a:rPr lang="en-US" sz="2000" dirty="0" smtClean="0"/>
              <a:t>time (sec)</a:t>
            </a:r>
            <a:r>
              <a:rPr lang="en-US" dirty="0" smtClean="0"/>
              <a:t> </a:t>
            </a:r>
          </a:p>
          <a:p>
            <a:pPr eaLnBrk="1" hangingPunct="1"/>
            <a:endParaRPr lang="en-US" dirty="0" smtClean="0"/>
          </a:p>
          <a:p>
            <a:pPr eaLnBrk="1" hangingPunct="1"/>
            <a:r>
              <a:rPr lang="en-US" dirty="0" smtClean="0"/>
              <a:t>The unit for velocity, in this case, is </a:t>
            </a:r>
          </a:p>
          <a:p>
            <a:pPr eaLnBrk="1" hangingPunct="1"/>
            <a:endParaRPr lang="en-US" dirty="0" smtClean="0"/>
          </a:p>
          <a:p>
            <a:pPr eaLnBrk="1" hangingPunct="1"/>
            <a:r>
              <a:rPr lang="en-US" dirty="0" smtClean="0"/>
              <a:t>			m/s/s    OR    m/s</a:t>
            </a:r>
            <a:r>
              <a:rPr lang="en-US" baseline="30000" dirty="0" smtClean="0"/>
              <a:t>2</a:t>
            </a:r>
          </a:p>
        </p:txBody>
      </p:sp>
      <p:pic>
        <p:nvPicPr>
          <p:cNvPr id="14340" name="Picture 5" descr="man_hamster_wheel_hg_clr"/>
          <p:cNvPicPr>
            <a:picLocks noChangeAspect="1" noChangeArrowheads="1" noCrop="1"/>
          </p:cNvPicPr>
          <p:nvPr/>
        </p:nvPicPr>
        <p:blipFill>
          <a:blip r:embed="rId3" cstate="print"/>
          <a:srcRect/>
          <a:stretch>
            <a:fillRect/>
          </a:stretch>
        </p:blipFill>
        <p:spPr bwMode="auto">
          <a:xfrm>
            <a:off x="6248400" y="3200400"/>
            <a:ext cx="2600325" cy="3333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sz="5400" smtClean="0"/>
              <a:t>Acceleration Math Problem</a:t>
            </a:r>
          </a:p>
        </p:txBody>
      </p:sp>
      <p:sp>
        <p:nvSpPr>
          <p:cNvPr id="23555" name="Rectangle 3"/>
          <p:cNvSpPr>
            <a:spLocks noGrp="1" noChangeArrowheads="1"/>
          </p:cNvSpPr>
          <p:nvPr>
            <p:ph type="body" sz="half" idx="1"/>
          </p:nvPr>
        </p:nvSpPr>
        <p:spPr>
          <a:xfrm>
            <a:off x="228600" y="1447800"/>
            <a:ext cx="6019800" cy="4953000"/>
          </a:xfrm>
        </p:spPr>
        <p:txBody>
          <a:bodyPr/>
          <a:lstStyle/>
          <a:p>
            <a:pPr marL="0" indent="0" eaLnBrk="1" hangingPunct="1"/>
            <a:endParaRPr lang="en-US" sz="2000" dirty="0" smtClean="0"/>
          </a:p>
          <a:p>
            <a:pPr marL="0" indent="0" eaLnBrk="1" hangingPunct="1"/>
            <a:r>
              <a:rPr lang="en-US" dirty="0" smtClean="0"/>
              <a:t>A jet starts at rest at the end of a runway and reaches a speed of 80 m/s in 20 s.  What is its acceleration?</a:t>
            </a:r>
          </a:p>
          <a:p>
            <a:pPr marL="0" indent="0" eaLnBrk="1" hangingPunct="1"/>
            <a:endParaRPr lang="en-US" dirty="0" smtClean="0"/>
          </a:p>
          <a:p>
            <a:pPr marL="0" indent="0" eaLnBrk="1" hangingPunct="1"/>
            <a:endParaRPr lang="en-US" dirty="0" smtClean="0"/>
          </a:p>
          <a:p>
            <a:pPr marL="0" indent="0" eaLnBrk="1" hangingPunct="1"/>
            <a:endParaRPr lang="en-US" dirty="0" smtClean="0"/>
          </a:p>
          <a:p>
            <a:pPr marL="0" indent="0" eaLnBrk="1" hangingPunct="1"/>
            <a:endParaRPr lang="en-US" dirty="0" smtClean="0"/>
          </a:p>
          <a:p>
            <a:pPr marL="0" indent="0" eaLnBrk="1" hangingPunct="1"/>
            <a:endParaRPr lang="en-US" dirty="0" smtClean="0"/>
          </a:p>
        </p:txBody>
      </p:sp>
      <p:pic>
        <p:nvPicPr>
          <p:cNvPr id="15364" name="Picture 5" descr="action_hero_williams_chased_helicopter_lg_clr"/>
          <p:cNvPicPr>
            <a:picLocks noGrp="1" noChangeAspect="1" noChangeArrowheads="1" noCrop="1"/>
          </p:cNvPicPr>
          <p:nvPr>
            <p:ph sz="half" idx="2"/>
          </p:nvPr>
        </p:nvPicPr>
        <p:blipFill>
          <a:blip r:embed="rId3" cstate="print"/>
          <a:srcRect/>
          <a:stretch>
            <a:fillRect/>
          </a:stretch>
        </p:blipFill>
        <p:spPr>
          <a:xfrm>
            <a:off x="6286500" y="2819400"/>
            <a:ext cx="2371725" cy="3162300"/>
          </a:xfr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sz="5400" smtClean="0"/>
              <a:t>Acceleration Math Problem</a:t>
            </a:r>
          </a:p>
        </p:txBody>
      </p:sp>
      <p:sp>
        <p:nvSpPr>
          <p:cNvPr id="23555" name="Rectangle 3"/>
          <p:cNvSpPr>
            <a:spLocks noGrp="1" noChangeArrowheads="1"/>
          </p:cNvSpPr>
          <p:nvPr>
            <p:ph type="body" sz="half" idx="1"/>
          </p:nvPr>
        </p:nvSpPr>
        <p:spPr>
          <a:xfrm>
            <a:off x="228600" y="1447800"/>
            <a:ext cx="7696200" cy="4953000"/>
          </a:xfrm>
        </p:spPr>
        <p:txBody>
          <a:bodyPr/>
          <a:lstStyle/>
          <a:p>
            <a:pPr marL="0" indent="0" eaLnBrk="1" hangingPunct="1"/>
            <a:endParaRPr lang="en-US" sz="2000" dirty="0" smtClean="0"/>
          </a:p>
          <a:p>
            <a:pPr eaLnBrk="1" hangingPunct="1"/>
            <a:r>
              <a:rPr lang="en-US" dirty="0" smtClean="0"/>
              <a:t>A jet starts at rest at the end of a runway and reaches a speed of 80 m/s in 20 s.  What is its acceleration? </a:t>
            </a:r>
          </a:p>
          <a:p>
            <a:pPr eaLnBrk="1" hangingPunct="1"/>
            <a:endParaRPr lang="en-US" dirty="0" smtClean="0"/>
          </a:p>
          <a:p>
            <a:pPr eaLnBrk="1" hangingPunct="1"/>
            <a:r>
              <a:rPr lang="en-US" sz="1800" dirty="0" smtClean="0"/>
              <a:t>Acceleration (a) = </a:t>
            </a:r>
            <a:r>
              <a:rPr lang="en-US" sz="1800" u="sng" dirty="0" smtClean="0"/>
              <a:t>final velocity (</a:t>
            </a:r>
            <a:r>
              <a:rPr lang="en-US" sz="1800" u="sng" dirty="0" err="1" smtClean="0"/>
              <a:t>v</a:t>
            </a:r>
            <a:r>
              <a:rPr lang="en-US" sz="1800" u="sng" baseline="-25000" dirty="0" err="1" smtClean="0"/>
              <a:t>f</a:t>
            </a:r>
            <a:r>
              <a:rPr lang="en-US" sz="1800" u="sng" dirty="0" smtClean="0"/>
              <a:t>) – initial velocity (v</a:t>
            </a:r>
            <a:r>
              <a:rPr lang="en-US" sz="1800" u="sng" baseline="-25000" dirty="0" smtClean="0"/>
              <a:t>i</a:t>
            </a:r>
            <a:r>
              <a:rPr lang="en-US" sz="1800" u="sng" dirty="0" smtClean="0"/>
              <a:t>)</a:t>
            </a:r>
            <a:r>
              <a:rPr lang="en-US" sz="1800" dirty="0" smtClean="0"/>
              <a:t> </a:t>
            </a:r>
          </a:p>
          <a:p>
            <a:pPr eaLnBrk="1" hangingPunct="1"/>
            <a:r>
              <a:rPr lang="en-US" sz="1800" dirty="0" smtClean="0"/>
              <a:t>                                           time (sec) </a:t>
            </a:r>
          </a:p>
          <a:p>
            <a:pPr eaLnBrk="1" hangingPunct="1"/>
            <a:endParaRPr lang="en-US" sz="1800" dirty="0" smtClean="0"/>
          </a:p>
          <a:p>
            <a:pPr algn="ctr" eaLnBrk="1" hangingPunct="1"/>
            <a:r>
              <a:rPr lang="en-US" sz="1800" dirty="0" smtClean="0"/>
              <a:t>a = </a:t>
            </a:r>
            <a:r>
              <a:rPr lang="en-US" sz="1800" u="sng" dirty="0" smtClean="0"/>
              <a:t>80 m/s – 0 m/s</a:t>
            </a:r>
            <a:r>
              <a:rPr lang="en-US" sz="1800" dirty="0" smtClean="0"/>
              <a:t>  = 4 m/s</a:t>
            </a:r>
            <a:r>
              <a:rPr lang="en-US" sz="1800" baseline="30000" dirty="0" smtClean="0"/>
              <a:t>2</a:t>
            </a:r>
          </a:p>
          <a:p>
            <a:pPr algn="ctr" eaLnBrk="1" hangingPunct="1"/>
            <a:r>
              <a:rPr lang="en-US" sz="1800" dirty="0" smtClean="0"/>
              <a:t>20 sec		  </a:t>
            </a:r>
          </a:p>
          <a:p>
            <a:pPr marL="0" indent="0" eaLnBrk="1" hangingPunct="1"/>
            <a:endParaRPr lang="en-US" dirty="0" smtClean="0"/>
          </a:p>
          <a:p>
            <a:pPr marL="0" indent="0" eaLnBrk="1" hangingPunct="1"/>
            <a:endParaRPr lang="en-US" dirty="0" smtClean="0"/>
          </a:p>
          <a:p>
            <a:pPr marL="0" indent="0" eaLnBrk="1" hangingPunct="1"/>
            <a:endParaRPr lang="en-US" dirty="0" smtClean="0"/>
          </a:p>
          <a:p>
            <a:pPr marL="0" indent="0" eaLnBrk="1" hangingPunct="1"/>
            <a:endParaRPr lang="en-US" dirty="0" smtClean="0"/>
          </a:p>
          <a:p>
            <a:pPr marL="0" indent="0" eaLnBrk="1" hangingPunct="1"/>
            <a:endParaRPr lang="en-US" dirty="0" smtClean="0"/>
          </a:p>
          <a:p>
            <a:pPr marL="0" indent="0" eaLnBrk="1" hangingPunct="1"/>
            <a:endParaRPr lang="en-US" dirty="0" smtClean="0"/>
          </a:p>
          <a:p>
            <a:pPr marL="0" indent="0" eaLnBrk="1" hangingPunct="1"/>
            <a:endParaRPr lang="en-US" dirty="0" smtClean="0"/>
          </a:p>
        </p:txBody>
      </p:sp>
      <p:pic>
        <p:nvPicPr>
          <p:cNvPr id="15364" name="Picture 5" descr="action_hero_williams_chased_helicopter_lg_clr"/>
          <p:cNvPicPr>
            <a:picLocks noGrp="1" noChangeAspect="1" noChangeArrowheads="1" noCrop="1"/>
          </p:cNvPicPr>
          <p:nvPr>
            <p:ph sz="half" idx="2"/>
          </p:nvPr>
        </p:nvPicPr>
        <p:blipFill>
          <a:blip r:embed="rId3" cstate="print"/>
          <a:srcRect/>
          <a:stretch>
            <a:fillRect/>
          </a:stretch>
        </p:blipFill>
        <p:spPr>
          <a:xfrm>
            <a:off x="6477000" y="2438400"/>
            <a:ext cx="2371725" cy="3162300"/>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3555">
                                            <p:txEl>
                                              <p:pRg st="6" end="6"/>
                                            </p:txEl>
                                          </p:spTgt>
                                        </p:tgtEl>
                                        <p:attrNameLst>
                                          <p:attrName>style.visibility</p:attrName>
                                        </p:attrNameLst>
                                      </p:cBhvr>
                                      <p:to>
                                        <p:strVal val="visible"/>
                                      </p:to>
                                    </p:set>
                                    <p:animEffect transition="in" filter="blinds(horizontal)">
                                      <p:cBhvr>
                                        <p:cTn id="7" dur="1000"/>
                                        <p:tgtEl>
                                          <p:spTgt spid="23555">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3555">
                                            <p:txEl>
                                              <p:pRg st="7" end="7"/>
                                            </p:txEl>
                                          </p:spTgt>
                                        </p:tgtEl>
                                        <p:attrNameLst>
                                          <p:attrName>style.visibility</p:attrName>
                                        </p:attrNameLst>
                                      </p:cBhvr>
                                      <p:to>
                                        <p:strVal val="visible"/>
                                      </p:to>
                                    </p:set>
                                    <p:animEffect transition="in" filter="blinds(horizontal)">
                                      <p:cBhvr>
                                        <p:cTn id="12" dur="1000"/>
                                        <p:tgtEl>
                                          <p:spTgt spid="2355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sz="5400" smtClean="0"/>
              <a:t>Acceleration Math Problem</a:t>
            </a:r>
          </a:p>
        </p:txBody>
      </p:sp>
      <p:sp>
        <p:nvSpPr>
          <p:cNvPr id="24579" name="Rectangle 3"/>
          <p:cNvSpPr>
            <a:spLocks noGrp="1" noChangeArrowheads="1"/>
          </p:cNvSpPr>
          <p:nvPr>
            <p:ph type="body" idx="1"/>
          </p:nvPr>
        </p:nvSpPr>
        <p:spPr>
          <a:xfrm>
            <a:off x="685800" y="1371600"/>
            <a:ext cx="8229600" cy="4953000"/>
          </a:xfrm>
        </p:spPr>
        <p:txBody>
          <a:bodyPr/>
          <a:lstStyle/>
          <a:p>
            <a:pPr eaLnBrk="1" hangingPunct="1"/>
            <a:endParaRPr lang="en-US" dirty="0" smtClean="0"/>
          </a:p>
          <a:p>
            <a:pPr eaLnBrk="1" hangingPunct="1"/>
            <a:endParaRPr lang="en-US" dirty="0" smtClean="0"/>
          </a:p>
          <a:p>
            <a:pPr eaLnBrk="1" hangingPunct="1"/>
            <a:r>
              <a:rPr lang="en-US" dirty="0" smtClean="0"/>
              <a:t>A skateboarder is moving in a straight line at a speed of 3 m/s and comes to a stop in 2 sec.  What is his acceleration?</a:t>
            </a:r>
          </a:p>
          <a:p>
            <a:pPr eaLnBrk="1" hangingPunct="1"/>
            <a:endParaRPr lang="en-US" dirty="0" smtClean="0"/>
          </a:p>
          <a:p>
            <a:pPr eaLnBrk="1" hangingPunct="1"/>
            <a:r>
              <a:rPr lang="en-US" dirty="0" smtClean="0"/>
              <a:t>        a = </a:t>
            </a:r>
            <a:r>
              <a:rPr lang="en-US" u="sng" dirty="0" smtClean="0"/>
              <a:t>0 m/s  -  3 m/s</a:t>
            </a:r>
            <a:r>
              <a:rPr lang="en-US" dirty="0" smtClean="0"/>
              <a:t>  =  -1.5 m/s</a:t>
            </a:r>
            <a:r>
              <a:rPr lang="en-US" baseline="30000" dirty="0" smtClean="0"/>
              <a:t>2</a:t>
            </a:r>
          </a:p>
          <a:p>
            <a:pPr eaLnBrk="1" hangingPunct="1"/>
            <a:r>
              <a:rPr lang="en-US" dirty="0" smtClean="0"/>
              <a:t>                       2 m/s</a:t>
            </a:r>
          </a:p>
        </p:txBody>
      </p:sp>
      <p:pic>
        <p:nvPicPr>
          <p:cNvPr id="16388" name="Picture 5" descr="nascar_racer_weave_hg_clr"/>
          <p:cNvPicPr>
            <a:picLocks noChangeAspect="1" noChangeArrowheads="1" noCrop="1"/>
          </p:cNvPicPr>
          <p:nvPr/>
        </p:nvPicPr>
        <p:blipFill>
          <a:blip r:embed="rId3" cstate="print"/>
          <a:srcRect/>
          <a:stretch>
            <a:fillRect/>
          </a:stretch>
        </p:blipFill>
        <p:spPr bwMode="auto">
          <a:xfrm>
            <a:off x="5410200" y="4316413"/>
            <a:ext cx="3181350" cy="23129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24579">
                                            <p:txEl>
                                              <p:pRg st="4" end="4"/>
                                            </p:txEl>
                                          </p:spTgt>
                                        </p:tgtEl>
                                        <p:attrNameLst>
                                          <p:attrName>style.visibility</p:attrName>
                                        </p:attrNameLst>
                                      </p:cBhvr>
                                      <p:to>
                                        <p:strVal val="visible"/>
                                      </p:to>
                                    </p:set>
                                    <p:anim calcmode="lin" valueType="num">
                                      <p:cBhvr>
                                        <p:cTn id="7" dur="2000" fill="hold"/>
                                        <p:tgtEl>
                                          <p:spTgt spid="24579">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2000" fill="hold"/>
                                        <p:tgtEl>
                                          <p:spTgt spid="24579">
                                            <p:txEl>
                                              <p:pRg st="4" end="4"/>
                                            </p:txEl>
                                          </p:spTgt>
                                        </p:tgtEl>
                                        <p:attrNameLst>
                                          <p:attrName>ppt_y</p:attrName>
                                        </p:attrNameLst>
                                      </p:cBhvr>
                                      <p:tavLst>
                                        <p:tav tm="0">
                                          <p:val>
                                            <p:strVal val="#ppt_y"/>
                                          </p:val>
                                        </p:tav>
                                        <p:tav tm="100000">
                                          <p:val>
                                            <p:strVal val="#ppt_y"/>
                                          </p:val>
                                        </p:tav>
                                      </p:tavLst>
                                    </p:anim>
                                    <p:anim calcmode="lin" valueType="num">
                                      <p:cBhvr>
                                        <p:cTn id="9" dur="2000" fill="hold"/>
                                        <p:tgtEl>
                                          <p:spTgt spid="24579">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2000" fill="hold"/>
                                        <p:tgtEl>
                                          <p:spTgt spid="24579">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000" tmFilter="0,0; .5, 1; 1, 1"/>
                                        <p:tgtEl>
                                          <p:spTgt spid="24579">
                                            <p:txEl>
                                              <p:pRg st="4" end="4"/>
                                            </p:txEl>
                                          </p:spTgt>
                                        </p:tgtEl>
                                      </p:cBhvr>
                                    </p:animEffect>
                                  </p:childTnLst>
                                </p:cTn>
                              </p:par>
                              <p:par>
                                <p:cTn id="12" presetID="41" presetClass="entr" presetSubtype="0" fill="hold" nodeType="withEffect">
                                  <p:stCondLst>
                                    <p:cond delay="0"/>
                                  </p:stCondLst>
                                  <p:iterate type="lt">
                                    <p:tmPct val="10000"/>
                                  </p:iterate>
                                  <p:childTnLst>
                                    <p:set>
                                      <p:cBhvr>
                                        <p:cTn id="13" dur="1" fill="hold">
                                          <p:stCondLst>
                                            <p:cond delay="0"/>
                                          </p:stCondLst>
                                        </p:cTn>
                                        <p:tgtEl>
                                          <p:spTgt spid="24579">
                                            <p:txEl>
                                              <p:pRg st="5" end="5"/>
                                            </p:txEl>
                                          </p:spTgt>
                                        </p:tgtEl>
                                        <p:attrNameLst>
                                          <p:attrName>style.visibility</p:attrName>
                                        </p:attrNameLst>
                                      </p:cBhvr>
                                      <p:to>
                                        <p:strVal val="visible"/>
                                      </p:to>
                                    </p:set>
                                    <p:anim calcmode="lin" valueType="num">
                                      <p:cBhvr>
                                        <p:cTn id="14" dur="2000" fill="hold"/>
                                        <p:tgtEl>
                                          <p:spTgt spid="24579">
                                            <p:txEl>
                                              <p:pRg st="5" end="5"/>
                                            </p:txEl>
                                          </p:spTgt>
                                        </p:tgtEl>
                                        <p:attrNameLst>
                                          <p:attrName>ppt_x</p:attrName>
                                        </p:attrNameLst>
                                      </p:cBhvr>
                                      <p:tavLst>
                                        <p:tav tm="0">
                                          <p:val>
                                            <p:strVal val="#ppt_x"/>
                                          </p:val>
                                        </p:tav>
                                        <p:tav tm="50000">
                                          <p:val>
                                            <p:strVal val="#ppt_x+.1"/>
                                          </p:val>
                                        </p:tav>
                                        <p:tav tm="100000">
                                          <p:val>
                                            <p:strVal val="#ppt_x"/>
                                          </p:val>
                                        </p:tav>
                                      </p:tavLst>
                                    </p:anim>
                                    <p:anim calcmode="lin" valueType="num">
                                      <p:cBhvr>
                                        <p:cTn id="15" dur="2000" fill="hold"/>
                                        <p:tgtEl>
                                          <p:spTgt spid="24579">
                                            <p:txEl>
                                              <p:pRg st="5" end="5"/>
                                            </p:txEl>
                                          </p:spTgt>
                                        </p:tgtEl>
                                        <p:attrNameLst>
                                          <p:attrName>ppt_y</p:attrName>
                                        </p:attrNameLst>
                                      </p:cBhvr>
                                      <p:tavLst>
                                        <p:tav tm="0">
                                          <p:val>
                                            <p:strVal val="#ppt_y"/>
                                          </p:val>
                                        </p:tav>
                                        <p:tav tm="100000">
                                          <p:val>
                                            <p:strVal val="#ppt_y"/>
                                          </p:val>
                                        </p:tav>
                                      </p:tavLst>
                                    </p:anim>
                                    <p:anim calcmode="lin" valueType="num">
                                      <p:cBhvr>
                                        <p:cTn id="16" dur="2000" fill="hold"/>
                                        <p:tgtEl>
                                          <p:spTgt spid="24579">
                                            <p:txEl>
                                              <p:pRg st="5" end="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7" dur="2000" fill="hold"/>
                                        <p:tgtEl>
                                          <p:spTgt spid="24579">
                                            <p:txEl>
                                              <p:pRg st="5" end="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8" dur="2000" tmFilter="0,0; .5, 1; 1, 1"/>
                                        <p:tgtEl>
                                          <p:spTgt spid="2457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sz="5400" smtClean="0"/>
              <a:t>Homework Assignment</a:t>
            </a:r>
          </a:p>
        </p:txBody>
      </p:sp>
      <p:sp>
        <p:nvSpPr>
          <p:cNvPr id="22531" name="Rectangle 3"/>
          <p:cNvSpPr>
            <a:spLocks noGrp="1" noChangeArrowheads="1"/>
          </p:cNvSpPr>
          <p:nvPr>
            <p:ph type="body" idx="1"/>
          </p:nvPr>
        </p:nvSpPr>
        <p:spPr>
          <a:xfrm>
            <a:off x="152400" y="1371600"/>
            <a:ext cx="8686800" cy="4953000"/>
          </a:xfrm>
        </p:spPr>
        <p:txBody>
          <a:bodyPr/>
          <a:lstStyle/>
          <a:p>
            <a:pPr eaLnBrk="1" hangingPunct="1"/>
            <a:r>
              <a:rPr lang="en-US" sz="3200" dirty="0" smtClean="0"/>
              <a:t>Copy this down – Assignment is </a:t>
            </a:r>
            <a:r>
              <a:rPr lang="en-US" sz="3200" smtClean="0"/>
              <a:t>due Tuesday:</a:t>
            </a:r>
            <a:endParaRPr lang="en-US" sz="3200" dirty="0" smtClean="0"/>
          </a:p>
          <a:p>
            <a:pPr eaLnBrk="1" hangingPunct="1"/>
            <a:r>
              <a:rPr lang="en-US" sz="3200" dirty="0" smtClean="0"/>
              <a:t>Handout on calculating speed and velocity</a:t>
            </a:r>
          </a:p>
          <a:p>
            <a:pPr eaLnBrk="1" hangingPunct="1"/>
            <a:r>
              <a:rPr lang="en-US" sz="3200" dirty="0" smtClean="0"/>
              <a:t>Handout on average speed</a:t>
            </a:r>
          </a:p>
          <a:p>
            <a:pPr eaLnBrk="1" hangingPunct="1"/>
            <a:r>
              <a:rPr lang="en-US" sz="3200" dirty="0" smtClean="0"/>
              <a:t>Handout on acceleration</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sz="5400" smtClean="0"/>
              <a:t>Forces</a:t>
            </a:r>
          </a:p>
        </p:txBody>
      </p:sp>
      <p:sp>
        <p:nvSpPr>
          <p:cNvPr id="17411" name="Rectangle 3"/>
          <p:cNvSpPr>
            <a:spLocks noGrp="1" noChangeArrowheads="1"/>
          </p:cNvSpPr>
          <p:nvPr>
            <p:ph type="body" sz="half" idx="1"/>
          </p:nvPr>
        </p:nvSpPr>
        <p:spPr>
          <a:xfrm>
            <a:off x="914400" y="1447800"/>
            <a:ext cx="3810000" cy="4953000"/>
          </a:xfrm>
        </p:spPr>
        <p:txBody>
          <a:bodyPr/>
          <a:lstStyle/>
          <a:p>
            <a:pPr marL="0" indent="0" eaLnBrk="1" hangingPunct="1"/>
            <a:r>
              <a:rPr lang="en-US" sz="2000" smtClean="0"/>
              <a:t>A </a:t>
            </a:r>
            <a:r>
              <a:rPr lang="en-US" sz="2000" smtClean="0">
                <a:solidFill>
                  <a:srgbClr val="5F5F5F"/>
                </a:solidFill>
              </a:rPr>
              <a:t>force</a:t>
            </a:r>
            <a:r>
              <a:rPr lang="en-US" sz="2000" smtClean="0"/>
              <a:t> is a push or pull that one body exerts on another.  A force can cause the motion of an object to change.  There are two types of forces:</a:t>
            </a:r>
          </a:p>
          <a:p>
            <a:pPr marL="0" indent="0" eaLnBrk="1" hangingPunct="1">
              <a:buFontTx/>
              <a:buChar char="•"/>
            </a:pPr>
            <a:r>
              <a:rPr lang="en-US" sz="2000" smtClean="0">
                <a:solidFill>
                  <a:srgbClr val="5F5F5F"/>
                </a:solidFill>
              </a:rPr>
              <a:t>Balanced force</a:t>
            </a:r>
            <a:r>
              <a:rPr lang="en-US" sz="2000" smtClean="0"/>
              <a:t> – one in which the net force is zero.</a:t>
            </a:r>
          </a:p>
          <a:p>
            <a:pPr marL="0" indent="0" eaLnBrk="1" hangingPunct="1">
              <a:buFontTx/>
              <a:buChar char="•"/>
            </a:pPr>
            <a:r>
              <a:rPr lang="en-US" sz="2000" smtClean="0">
                <a:solidFill>
                  <a:srgbClr val="5F5F5F"/>
                </a:solidFill>
              </a:rPr>
              <a:t>Unbalanced force</a:t>
            </a:r>
            <a:r>
              <a:rPr lang="en-US" sz="2000" smtClean="0"/>
              <a:t> – one in which the net force has a numerical value.</a:t>
            </a:r>
          </a:p>
        </p:txBody>
      </p:sp>
      <p:pic>
        <p:nvPicPr>
          <p:cNvPr id="17412" name="Picture 5" descr="guy_pushing_box_hg_clr"/>
          <p:cNvPicPr>
            <a:picLocks noGrp="1" noChangeAspect="1" noChangeArrowheads="1" noCrop="1"/>
          </p:cNvPicPr>
          <p:nvPr>
            <p:ph sz="half" idx="2"/>
          </p:nvPr>
        </p:nvPicPr>
        <p:blipFill>
          <a:blip r:embed="rId3" cstate="print"/>
          <a:srcRect/>
          <a:stretch>
            <a:fillRect/>
          </a:stretch>
        </p:blipFill>
        <p:spPr>
          <a:xfrm>
            <a:off x="4953000" y="2286000"/>
            <a:ext cx="3333750" cy="2295525"/>
          </a:xfrm>
          <a:noFill/>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sz="5400" smtClean="0"/>
              <a:t>Forces</a:t>
            </a:r>
          </a:p>
        </p:txBody>
      </p:sp>
      <p:sp>
        <p:nvSpPr>
          <p:cNvPr id="18435" name="Line 5"/>
          <p:cNvSpPr>
            <a:spLocks noChangeShapeType="1"/>
          </p:cNvSpPr>
          <p:nvPr/>
        </p:nvSpPr>
        <p:spPr bwMode="auto">
          <a:xfrm>
            <a:off x="1143000" y="1828800"/>
            <a:ext cx="2057400" cy="0"/>
          </a:xfrm>
          <a:prstGeom prst="line">
            <a:avLst/>
          </a:prstGeom>
          <a:noFill/>
          <a:ln w="9525">
            <a:solidFill>
              <a:schemeClr val="tx1"/>
            </a:solidFill>
            <a:round/>
            <a:headEnd/>
            <a:tailEnd type="triangle" w="med" len="med"/>
          </a:ln>
        </p:spPr>
        <p:txBody>
          <a:bodyPr/>
          <a:lstStyle/>
          <a:p>
            <a:endParaRPr lang="en-US"/>
          </a:p>
        </p:txBody>
      </p:sp>
      <p:sp>
        <p:nvSpPr>
          <p:cNvPr id="18436" name="Line 6"/>
          <p:cNvSpPr>
            <a:spLocks noChangeShapeType="1"/>
          </p:cNvSpPr>
          <p:nvPr/>
        </p:nvSpPr>
        <p:spPr bwMode="auto">
          <a:xfrm flipH="1">
            <a:off x="3733800" y="1828800"/>
            <a:ext cx="2209800" cy="0"/>
          </a:xfrm>
          <a:prstGeom prst="line">
            <a:avLst/>
          </a:prstGeom>
          <a:noFill/>
          <a:ln w="9525">
            <a:solidFill>
              <a:schemeClr val="tx1"/>
            </a:solidFill>
            <a:round/>
            <a:headEnd/>
            <a:tailEnd type="triangle" w="med" len="med"/>
          </a:ln>
        </p:spPr>
        <p:txBody>
          <a:bodyPr/>
          <a:lstStyle/>
          <a:p>
            <a:endParaRPr lang="en-US"/>
          </a:p>
        </p:txBody>
      </p:sp>
      <p:sp>
        <p:nvSpPr>
          <p:cNvPr id="18437" name="Text Box 7"/>
          <p:cNvSpPr txBox="1">
            <a:spLocks noChangeArrowheads="1"/>
          </p:cNvSpPr>
          <p:nvPr/>
        </p:nvSpPr>
        <p:spPr bwMode="auto">
          <a:xfrm>
            <a:off x="1295400" y="1981200"/>
            <a:ext cx="1828800" cy="457200"/>
          </a:xfrm>
          <a:prstGeom prst="rect">
            <a:avLst/>
          </a:prstGeom>
          <a:noFill/>
          <a:ln w="9525">
            <a:noFill/>
            <a:miter lim="800000"/>
            <a:headEnd/>
            <a:tailEnd/>
          </a:ln>
        </p:spPr>
        <p:txBody>
          <a:bodyPr>
            <a:spAutoFit/>
          </a:bodyPr>
          <a:lstStyle/>
          <a:p>
            <a:pPr>
              <a:spcBef>
                <a:spcPct val="50000"/>
              </a:spcBef>
            </a:pPr>
            <a:r>
              <a:rPr lang="en-US" b="1"/>
              <a:t>+ 1 force</a:t>
            </a:r>
          </a:p>
        </p:txBody>
      </p:sp>
      <p:sp>
        <p:nvSpPr>
          <p:cNvPr id="18438" name="Text Box 8"/>
          <p:cNvSpPr txBox="1">
            <a:spLocks noChangeArrowheads="1"/>
          </p:cNvSpPr>
          <p:nvPr/>
        </p:nvSpPr>
        <p:spPr bwMode="auto">
          <a:xfrm>
            <a:off x="3962400" y="1905000"/>
            <a:ext cx="1905000" cy="457200"/>
          </a:xfrm>
          <a:prstGeom prst="rect">
            <a:avLst/>
          </a:prstGeom>
          <a:noFill/>
          <a:ln w="9525">
            <a:noFill/>
            <a:miter lim="800000"/>
            <a:headEnd/>
            <a:tailEnd/>
          </a:ln>
        </p:spPr>
        <p:txBody>
          <a:bodyPr>
            <a:spAutoFit/>
          </a:bodyPr>
          <a:lstStyle/>
          <a:p>
            <a:pPr>
              <a:spcBef>
                <a:spcPct val="50000"/>
              </a:spcBef>
            </a:pPr>
            <a:r>
              <a:rPr lang="en-US" b="1"/>
              <a:t>- 1 force</a:t>
            </a:r>
          </a:p>
        </p:txBody>
      </p:sp>
      <p:sp>
        <p:nvSpPr>
          <p:cNvPr id="18439" name="Text Box 9"/>
          <p:cNvSpPr txBox="1">
            <a:spLocks noChangeArrowheads="1"/>
          </p:cNvSpPr>
          <p:nvPr/>
        </p:nvSpPr>
        <p:spPr bwMode="auto">
          <a:xfrm>
            <a:off x="6324600" y="1371600"/>
            <a:ext cx="2514600" cy="863600"/>
          </a:xfrm>
          <a:prstGeom prst="rect">
            <a:avLst/>
          </a:prstGeom>
          <a:noFill/>
          <a:ln w="9525">
            <a:solidFill>
              <a:schemeClr val="tx1"/>
            </a:solidFill>
            <a:miter lim="800000"/>
            <a:headEnd/>
            <a:tailEnd/>
          </a:ln>
        </p:spPr>
        <p:txBody>
          <a:bodyPr>
            <a:spAutoFit/>
          </a:bodyPr>
          <a:lstStyle/>
          <a:p>
            <a:pPr>
              <a:spcBef>
                <a:spcPct val="50000"/>
              </a:spcBef>
            </a:pPr>
            <a:r>
              <a:rPr lang="en-US" sz="2000" b="1"/>
              <a:t>Balanced Force</a:t>
            </a:r>
          </a:p>
          <a:p>
            <a:pPr>
              <a:spcBef>
                <a:spcPct val="50000"/>
              </a:spcBef>
            </a:pPr>
            <a:r>
              <a:rPr lang="en-US" sz="2000" b="1"/>
              <a:t>Net force = 0</a:t>
            </a:r>
          </a:p>
        </p:txBody>
      </p:sp>
      <p:sp>
        <p:nvSpPr>
          <p:cNvPr id="18440" name="Line 10"/>
          <p:cNvSpPr>
            <a:spLocks noChangeShapeType="1"/>
          </p:cNvSpPr>
          <p:nvPr/>
        </p:nvSpPr>
        <p:spPr bwMode="auto">
          <a:xfrm>
            <a:off x="1143000" y="3200400"/>
            <a:ext cx="1981200" cy="0"/>
          </a:xfrm>
          <a:prstGeom prst="line">
            <a:avLst/>
          </a:prstGeom>
          <a:noFill/>
          <a:ln w="9525">
            <a:solidFill>
              <a:schemeClr val="tx1"/>
            </a:solidFill>
            <a:round/>
            <a:headEnd/>
            <a:tailEnd type="triangle" w="med" len="med"/>
          </a:ln>
        </p:spPr>
        <p:txBody>
          <a:bodyPr/>
          <a:lstStyle/>
          <a:p>
            <a:endParaRPr lang="en-US"/>
          </a:p>
        </p:txBody>
      </p:sp>
      <p:sp>
        <p:nvSpPr>
          <p:cNvPr id="18441" name="Line 11"/>
          <p:cNvSpPr>
            <a:spLocks noChangeShapeType="1"/>
          </p:cNvSpPr>
          <p:nvPr/>
        </p:nvSpPr>
        <p:spPr bwMode="auto">
          <a:xfrm flipH="1">
            <a:off x="3810000" y="3200400"/>
            <a:ext cx="2133600" cy="0"/>
          </a:xfrm>
          <a:prstGeom prst="line">
            <a:avLst/>
          </a:prstGeom>
          <a:noFill/>
          <a:ln w="9525">
            <a:solidFill>
              <a:schemeClr val="tx1"/>
            </a:solidFill>
            <a:round/>
            <a:headEnd/>
            <a:tailEnd type="triangle" w="med" len="med"/>
          </a:ln>
        </p:spPr>
        <p:txBody>
          <a:bodyPr/>
          <a:lstStyle/>
          <a:p>
            <a:endParaRPr lang="en-US"/>
          </a:p>
        </p:txBody>
      </p:sp>
      <p:sp>
        <p:nvSpPr>
          <p:cNvPr id="18442" name="Text Box 12"/>
          <p:cNvSpPr txBox="1">
            <a:spLocks noChangeArrowheads="1"/>
          </p:cNvSpPr>
          <p:nvPr/>
        </p:nvSpPr>
        <p:spPr bwMode="auto">
          <a:xfrm>
            <a:off x="1295400" y="3352800"/>
            <a:ext cx="1371600" cy="457200"/>
          </a:xfrm>
          <a:prstGeom prst="rect">
            <a:avLst/>
          </a:prstGeom>
          <a:noFill/>
          <a:ln w="9525">
            <a:noFill/>
            <a:miter lim="800000"/>
            <a:headEnd/>
            <a:tailEnd/>
          </a:ln>
        </p:spPr>
        <p:txBody>
          <a:bodyPr>
            <a:spAutoFit/>
          </a:bodyPr>
          <a:lstStyle/>
          <a:p>
            <a:pPr>
              <a:spcBef>
                <a:spcPct val="50000"/>
              </a:spcBef>
            </a:pPr>
            <a:r>
              <a:rPr lang="en-US" b="1"/>
              <a:t>+ 1 force</a:t>
            </a:r>
          </a:p>
        </p:txBody>
      </p:sp>
      <p:sp>
        <p:nvSpPr>
          <p:cNvPr id="18443" name="Text Box 13"/>
          <p:cNvSpPr txBox="1">
            <a:spLocks noChangeArrowheads="1"/>
          </p:cNvSpPr>
          <p:nvPr/>
        </p:nvSpPr>
        <p:spPr bwMode="auto">
          <a:xfrm>
            <a:off x="4038600" y="3352800"/>
            <a:ext cx="1676400" cy="457200"/>
          </a:xfrm>
          <a:prstGeom prst="rect">
            <a:avLst/>
          </a:prstGeom>
          <a:noFill/>
          <a:ln w="9525">
            <a:noFill/>
            <a:miter lim="800000"/>
            <a:headEnd/>
            <a:tailEnd/>
          </a:ln>
        </p:spPr>
        <p:txBody>
          <a:bodyPr>
            <a:spAutoFit/>
          </a:bodyPr>
          <a:lstStyle/>
          <a:p>
            <a:pPr>
              <a:spcBef>
                <a:spcPct val="50000"/>
              </a:spcBef>
            </a:pPr>
            <a:r>
              <a:rPr lang="en-US" b="1"/>
              <a:t>- 2 force</a:t>
            </a:r>
          </a:p>
        </p:txBody>
      </p:sp>
      <p:sp>
        <p:nvSpPr>
          <p:cNvPr id="18444" name="Text Box 14"/>
          <p:cNvSpPr txBox="1">
            <a:spLocks noChangeArrowheads="1"/>
          </p:cNvSpPr>
          <p:nvPr/>
        </p:nvSpPr>
        <p:spPr bwMode="auto">
          <a:xfrm>
            <a:off x="6477000" y="2895600"/>
            <a:ext cx="1981200" cy="457200"/>
          </a:xfrm>
          <a:prstGeom prst="rect">
            <a:avLst/>
          </a:prstGeom>
          <a:noFill/>
          <a:ln w="9525">
            <a:noFill/>
            <a:miter lim="800000"/>
            <a:headEnd/>
            <a:tailEnd/>
          </a:ln>
        </p:spPr>
        <p:txBody>
          <a:bodyPr>
            <a:spAutoFit/>
          </a:bodyPr>
          <a:lstStyle/>
          <a:p>
            <a:pPr>
              <a:spcBef>
                <a:spcPct val="50000"/>
              </a:spcBef>
            </a:pPr>
            <a:endParaRPr lang="en-US"/>
          </a:p>
        </p:txBody>
      </p:sp>
      <p:sp>
        <p:nvSpPr>
          <p:cNvPr id="18445" name="Text Box 15"/>
          <p:cNvSpPr txBox="1">
            <a:spLocks noChangeArrowheads="1"/>
          </p:cNvSpPr>
          <p:nvPr/>
        </p:nvSpPr>
        <p:spPr bwMode="auto">
          <a:xfrm>
            <a:off x="6324600" y="2971800"/>
            <a:ext cx="2514600" cy="863600"/>
          </a:xfrm>
          <a:prstGeom prst="rect">
            <a:avLst/>
          </a:prstGeom>
          <a:noFill/>
          <a:ln w="9525">
            <a:solidFill>
              <a:schemeClr val="tx1"/>
            </a:solidFill>
            <a:miter lim="800000"/>
            <a:headEnd/>
            <a:tailEnd/>
          </a:ln>
        </p:spPr>
        <p:txBody>
          <a:bodyPr>
            <a:spAutoFit/>
          </a:bodyPr>
          <a:lstStyle/>
          <a:p>
            <a:pPr>
              <a:spcBef>
                <a:spcPct val="50000"/>
              </a:spcBef>
            </a:pPr>
            <a:r>
              <a:rPr lang="en-US" sz="2000" b="1"/>
              <a:t>Unbalanced Force</a:t>
            </a:r>
          </a:p>
          <a:p>
            <a:pPr>
              <a:spcBef>
                <a:spcPct val="50000"/>
              </a:spcBef>
            </a:pPr>
            <a:r>
              <a:rPr lang="en-US" sz="2000" b="1"/>
              <a:t>Net force = -1</a:t>
            </a:r>
          </a:p>
        </p:txBody>
      </p:sp>
      <p:sp>
        <p:nvSpPr>
          <p:cNvPr id="18446" name="Line 16"/>
          <p:cNvSpPr>
            <a:spLocks noChangeShapeType="1"/>
          </p:cNvSpPr>
          <p:nvPr/>
        </p:nvSpPr>
        <p:spPr bwMode="auto">
          <a:xfrm>
            <a:off x="1143000" y="4648200"/>
            <a:ext cx="1905000" cy="0"/>
          </a:xfrm>
          <a:prstGeom prst="line">
            <a:avLst/>
          </a:prstGeom>
          <a:noFill/>
          <a:ln w="9525">
            <a:solidFill>
              <a:schemeClr val="tx1"/>
            </a:solidFill>
            <a:round/>
            <a:headEnd/>
            <a:tailEnd type="triangle" w="med" len="med"/>
          </a:ln>
        </p:spPr>
        <p:txBody>
          <a:bodyPr/>
          <a:lstStyle/>
          <a:p>
            <a:endParaRPr lang="en-US"/>
          </a:p>
        </p:txBody>
      </p:sp>
      <p:sp>
        <p:nvSpPr>
          <p:cNvPr id="18447" name="Line 17"/>
          <p:cNvSpPr>
            <a:spLocks noChangeShapeType="1"/>
          </p:cNvSpPr>
          <p:nvPr/>
        </p:nvSpPr>
        <p:spPr bwMode="auto">
          <a:xfrm>
            <a:off x="1143000" y="5257800"/>
            <a:ext cx="1905000" cy="0"/>
          </a:xfrm>
          <a:prstGeom prst="line">
            <a:avLst/>
          </a:prstGeom>
          <a:noFill/>
          <a:ln w="9525">
            <a:solidFill>
              <a:schemeClr val="tx1"/>
            </a:solidFill>
            <a:round/>
            <a:headEnd/>
            <a:tailEnd type="triangle" w="med" len="med"/>
          </a:ln>
        </p:spPr>
        <p:txBody>
          <a:bodyPr/>
          <a:lstStyle/>
          <a:p>
            <a:endParaRPr lang="en-US"/>
          </a:p>
        </p:txBody>
      </p:sp>
      <p:sp>
        <p:nvSpPr>
          <p:cNvPr id="18448" name="Text Box 18"/>
          <p:cNvSpPr txBox="1">
            <a:spLocks noChangeArrowheads="1"/>
          </p:cNvSpPr>
          <p:nvPr/>
        </p:nvSpPr>
        <p:spPr bwMode="auto">
          <a:xfrm>
            <a:off x="1219200" y="4724400"/>
            <a:ext cx="1447800" cy="457200"/>
          </a:xfrm>
          <a:prstGeom prst="rect">
            <a:avLst/>
          </a:prstGeom>
          <a:noFill/>
          <a:ln w="9525">
            <a:noFill/>
            <a:miter lim="800000"/>
            <a:headEnd/>
            <a:tailEnd/>
          </a:ln>
        </p:spPr>
        <p:txBody>
          <a:bodyPr>
            <a:spAutoFit/>
          </a:bodyPr>
          <a:lstStyle/>
          <a:p>
            <a:pPr>
              <a:spcBef>
                <a:spcPct val="50000"/>
              </a:spcBef>
            </a:pPr>
            <a:r>
              <a:rPr lang="en-US" b="1"/>
              <a:t>+ 1 force</a:t>
            </a:r>
          </a:p>
        </p:txBody>
      </p:sp>
      <p:sp>
        <p:nvSpPr>
          <p:cNvPr id="18449" name="Text Box 19"/>
          <p:cNvSpPr txBox="1">
            <a:spLocks noChangeArrowheads="1"/>
          </p:cNvSpPr>
          <p:nvPr/>
        </p:nvSpPr>
        <p:spPr bwMode="auto">
          <a:xfrm>
            <a:off x="1219200" y="5410200"/>
            <a:ext cx="1600200" cy="457200"/>
          </a:xfrm>
          <a:prstGeom prst="rect">
            <a:avLst/>
          </a:prstGeom>
          <a:noFill/>
          <a:ln w="9525">
            <a:noFill/>
            <a:miter lim="800000"/>
            <a:headEnd/>
            <a:tailEnd/>
          </a:ln>
        </p:spPr>
        <p:txBody>
          <a:bodyPr>
            <a:spAutoFit/>
          </a:bodyPr>
          <a:lstStyle/>
          <a:p>
            <a:pPr>
              <a:spcBef>
                <a:spcPct val="50000"/>
              </a:spcBef>
            </a:pPr>
            <a:r>
              <a:rPr lang="en-US" b="1"/>
              <a:t>+ 1 force</a:t>
            </a:r>
          </a:p>
        </p:txBody>
      </p:sp>
      <p:sp>
        <p:nvSpPr>
          <p:cNvPr id="18450" name="Text Box 20"/>
          <p:cNvSpPr txBox="1">
            <a:spLocks noChangeArrowheads="1"/>
          </p:cNvSpPr>
          <p:nvPr/>
        </p:nvSpPr>
        <p:spPr bwMode="auto">
          <a:xfrm>
            <a:off x="3581400" y="4572000"/>
            <a:ext cx="2362200" cy="863600"/>
          </a:xfrm>
          <a:prstGeom prst="rect">
            <a:avLst/>
          </a:prstGeom>
          <a:noFill/>
          <a:ln w="9525">
            <a:solidFill>
              <a:schemeClr val="tx1"/>
            </a:solidFill>
            <a:miter lim="800000"/>
            <a:headEnd/>
            <a:tailEnd/>
          </a:ln>
        </p:spPr>
        <p:txBody>
          <a:bodyPr>
            <a:spAutoFit/>
          </a:bodyPr>
          <a:lstStyle/>
          <a:p>
            <a:pPr>
              <a:spcBef>
                <a:spcPct val="50000"/>
              </a:spcBef>
            </a:pPr>
            <a:r>
              <a:rPr lang="en-US" sz="2000" b="1"/>
              <a:t>Unbalanced Force</a:t>
            </a:r>
          </a:p>
          <a:p>
            <a:pPr>
              <a:spcBef>
                <a:spcPct val="50000"/>
              </a:spcBef>
            </a:pPr>
            <a:r>
              <a:rPr lang="en-US" sz="2000" b="1"/>
              <a:t>Net force = +2</a:t>
            </a:r>
          </a:p>
        </p:txBody>
      </p:sp>
      <p:pic>
        <p:nvPicPr>
          <p:cNvPr id="18451" name="Picture 22" descr="ant_pushups_hg_clr"/>
          <p:cNvPicPr>
            <a:picLocks noGrp="1" noChangeAspect="1" noChangeArrowheads="1" noCrop="1"/>
          </p:cNvPicPr>
          <p:nvPr>
            <p:ph idx="1"/>
          </p:nvPr>
        </p:nvPicPr>
        <p:blipFill>
          <a:blip r:embed="rId3" cstate="print"/>
          <a:srcRect/>
          <a:stretch>
            <a:fillRect/>
          </a:stretch>
        </p:blipFill>
        <p:spPr>
          <a:xfrm>
            <a:off x="5638800" y="3657600"/>
            <a:ext cx="3333750" cy="2847975"/>
          </a:xfrm>
          <a:noFill/>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sz="5400" smtClean="0"/>
              <a:t>Inertia</a:t>
            </a:r>
          </a:p>
        </p:txBody>
      </p:sp>
      <p:sp>
        <p:nvSpPr>
          <p:cNvPr id="19459" name="Rectangle 3"/>
          <p:cNvSpPr>
            <a:spLocks noGrp="1" noChangeArrowheads="1"/>
          </p:cNvSpPr>
          <p:nvPr>
            <p:ph type="body" sz="half" idx="1"/>
          </p:nvPr>
        </p:nvSpPr>
        <p:spPr>
          <a:xfrm>
            <a:off x="4953000" y="1219200"/>
            <a:ext cx="3810000" cy="4953000"/>
          </a:xfrm>
        </p:spPr>
        <p:txBody>
          <a:bodyPr/>
          <a:lstStyle/>
          <a:p>
            <a:pPr marL="0" indent="0" eaLnBrk="1" hangingPunct="1"/>
            <a:r>
              <a:rPr lang="en-US" sz="2000" smtClean="0"/>
              <a:t>Inertia is the tendency of an object to resist any change in motion.  Put in another way, if an object is moving, it will keep moving until an outside force acts on it. </a:t>
            </a:r>
          </a:p>
          <a:p>
            <a:pPr marL="0" indent="0" eaLnBrk="1" hangingPunct="1"/>
            <a:endParaRPr lang="en-US" sz="2000" smtClean="0"/>
          </a:p>
          <a:p>
            <a:pPr marL="0" indent="0" eaLnBrk="1" hangingPunct="1"/>
            <a:r>
              <a:rPr lang="en-US" sz="2000" smtClean="0"/>
              <a:t>Inertia is related to mass:  the greater the mass of an object, the greater its inertia.</a:t>
            </a:r>
          </a:p>
        </p:txBody>
      </p:sp>
      <p:pic>
        <p:nvPicPr>
          <p:cNvPr id="19460" name="Picture 5" descr="big_rig_driving_smoke_stack_hg_clr"/>
          <p:cNvPicPr>
            <a:picLocks noGrp="1" noChangeAspect="1" noChangeArrowheads="1" noCrop="1"/>
          </p:cNvPicPr>
          <p:nvPr>
            <p:ph sz="half" idx="2"/>
          </p:nvPr>
        </p:nvPicPr>
        <p:blipFill>
          <a:blip r:embed="rId3" cstate="print"/>
          <a:srcRect/>
          <a:stretch>
            <a:fillRect/>
          </a:stretch>
        </p:blipFill>
        <p:spPr>
          <a:xfrm>
            <a:off x="609600" y="1600200"/>
            <a:ext cx="4038600" cy="3727450"/>
          </a:xfrm>
          <a:noFill/>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sz="5400" smtClean="0"/>
              <a:t>Newton’s 1</a:t>
            </a:r>
            <a:r>
              <a:rPr lang="en-US" sz="5400" baseline="30000" smtClean="0"/>
              <a:t>st</a:t>
            </a:r>
            <a:r>
              <a:rPr lang="en-US" sz="5400" smtClean="0"/>
              <a:t> Law of Motion</a:t>
            </a:r>
          </a:p>
        </p:txBody>
      </p:sp>
      <p:sp>
        <p:nvSpPr>
          <p:cNvPr id="20483" name="Rectangle 3"/>
          <p:cNvSpPr>
            <a:spLocks noGrp="1" noChangeArrowheads="1"/>
          </p:cNvSpPr>
          <p:nvPr>
            <p:ph type="body" sz="half" idx="1"/>
          </p:nvPr>
        </p:nvSpPr>
        <p:spPr>
          <a:xfrm>
            <a:off x="152400" y="1371600"/>
            <a:ext cx="4876800" cy="4953000"/>
          </a:xfrm>
        </p:spPr>
        <p:txBody>
          <a:bodyPr/>
          <a:lstStyle/>
          <a:p>
            <a:pPr marL="0" indent="0" eaLnBrk="1" hangingPunct="1">
              <a:lnSpc>
                <a:spcPct val="80000"/>
              </a:lnSpc>
            </a:pPr>
            <a:endParaRPr lang="en-US" sz="1800" dirty="0" smtClean="0"/>
          </a:p>
          <a:p>
            <a:pPr marL="0" indent="0" eaLnBrk="1" hangingPunct="1">
              <a:lnSpc>
                <a:spcPct val="80000"/>
              </a:lnSpc>
            </a:pPr>
            <a:r>
              <a:rPr lang="en-US" sz="2000" dirty="0" smtClean="0">
                <a:solidFill>
                  <a:srgbClr val="5F5F5F"/>
                </a:solidFill>
              </a:rPr>
              <a:t>Newton’s 1</a:t>
            </a:r>
            <a:r>
              <a:rPr lang="en-US" sz="2000" baseline="30000" dirty="0" smtClean="0">
                <a:solidFill>
                  <a:srgbClr val="5F5F5F"/>
                </a:solidFill>
              </a:rPr>
              <a:t>st</a:t>
            </a:r>
            <a:r>
              <a:rPr lang="en-US" sz="2000" dirty="0" smtClean="0">
                <a:solidFill>
                  <a:srgbClr val="5F5F5F"/>
                </a:solidFill>
              </a:rPr>
              <a:t> Law</a:t>
            </a:r>
            <a:r>
              <a:rPr lang="en-US" sz="2000" dirty="0" smtClean="0"/>
              <a:t> is also known as the law of inertia.  It says:</a:t>
            </a:r>
          </a:p>
          <a:p>
            <a:pPr marL="0" indent="0" eaLnBrk="1" hangingPunct="1">
              <a:lnSpc>
                <a:spcPct val="80000"/>
              </a:lnSpc>
            </a:pPr>
            <a:endParaRPr lang="en-US" sz="2000" dirty="0" smtClean="0"/>
          </a:p>
          <a:p>
            <a:pPr marL="0" indent="0" eaLnBrk="1" hangingPunct="1">
              <a:lnSpc>
                <a:spcPct val="80000"/>
              </a:lnSpc>
            </a:pPr>
            <a:r>
              <a:rPr lang="en-US" sz="2000" i="1" dirty="0" smtClean="0"/>
              <a:t>An object in motion will stay in motion, and an object at rest will stay at rest, unless acted upon by an outside force.</a:t>
            </a:r>
          </a:p>
          <a:p>
            <a:pPr marL="0" indent="0" eaLnBrk="1" hangingPunct="1">
              <a:lnSpc>
                <a:spcPct val="80000"/>
              </a:lnSpc>
            </a:pPr>
            <a:endParaRPr lang="en-US" sz="2000" i="1" dirty="0" smtClean="0"/>
          </a:p>
          <a:p>
            <a:pPr marL="0" indent="0" eaLnBrk="1" hangingPunct="1">
              <a:lnSpc>
                <a:spcPct val="80000"/>
              </a:lnSpc>
            </a:pPr>
            <a:r>
              <a:rPr lang="en-US" sz="2000" dirty="0" smtClean="0"/>
              <a:t>Example:  if you are approaching a fence on a running horse, and the horse suddenly stops, you will keep going forward over the horse’s head unless you are wearing a seatbelt!  (I don’t care who you are – that’s funny!)</a:t>
            </a:r>
          </a:p>
        </p:txBody>
      </p:sp>
      <p:pic>
        <p:nvPicPr>
          <p:cNvPr id="20484" name="Picture 5" descr="cowboy_riding_horse_fast_hg_clr"/>
          <p:cNvPicPr>
            <a:picLocks noGrp="1" noChangeAspect="1" noChangeArrowheads="1" noCrop="1"/>
          </p:cNvPicPr>
          <p:nvPr>
            <p:ph sz="half" idx="2"/>
          </p:nvPr>
        </p:nvPicPr>
        <p:blipFill>
          <a:blip r:embed="rId3" cstate="print"/>
          <a:srcRect/>
          <a:stretch>
            <a:fillRect/>
          </a:stretch>
        </p:blipFill>
        <p:spPr>
          <a:xfrm>
            <a:off x="5410200" y="1981200"/>
            <a:ext cx="3333750" cy="3333750"/>
          </a:xfrm>
          <a:noFill/>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mtClean="0"/>
              <a:t>Inertia</a:t>
            </a:r>
          </a:p>
        </p:txBody>
      </p:sp>
      <p:sp>
        <p:nvSpPr>
          <p:cNvPr id="41987" name="Rectangle 3"/>
          <p:cNvSpPr>
            <a:spLocks noGrp="1" noChangeArrowheads="1"/>
          </p:cNvSpPr>
          <p:nvPr>
            <p:ph type="body" idx="1"/>
          </p:nvPr>
        </p:nvSpPr>
        <p:spPr/>
        <p:txBody>
          <a:bodyPr/>
          <a:lstStyle/>
          <a:p>
            <a:pPr eaLnBrk="1" hangingPunct="1"/>
            <a:endParaRPr lang="en-US" smtClean="0"/>
          </a:p>
          <a:p>
            <a:pPr eaLnBrk="1" hangingPunct="1"/>
            <a:r>
              <a:rPr lang="en-US" smtClean="0"/>
              <a:t>What does a seat belt do for us,</a:t>
            </a:r>
          </a:p>
          <a:p>
            <a:pPr eaLnBrk="1" hangingPunct="1"/>
            <a:r>
              <a:rPr lang="en-US" smtClean="0"/>
              <a:t>in terms of inertia?</a:t>
            </a:r>
          </a:p>
          <a:p>
            <a:pPr eaLnBrk="1" hangingPunct="1"/>
            <a:endParaRPr lang="en-US" smtClean="0"/>
          </a:p>
          <a:p>
            <a:pPr eaLnBrk="1" hangingPunct="1"/>
            <a:endParaRPr lang="en-US" smtClean="0"/>
          </a:p>
          <a:p>
            <a:pPr eaLnBrk="1" hangingPunct="1"/>
            <a:r>
              <a:rPr lang="en-US" smtClean="0"/>
              <a:t>-it helps us OVERCOME inertia!</a:t>
            </a:r>
          </a:p>
        </p:txBody>
      </p:sp>
      <p:pic>
        <p:nvPicPr>
          <p:cNvPr id="21508" name="Picture 5" descr="lady_driving_w_seat_belt_hg_clr"/>
          <p:cNvPicPr>
            <a:picLocks noChangeAspect="1" noChangeArrowheads="1" noCrop="1"/>
          </p:cNvPicPr>
          <p:nvPr/>
        </p:nvPicPr>
        <p:blipFill>
          <a:blip r:embed="rId3" cstate="print"/>
          <a:srcRect/>
          <a:stretch>
            <a:fillRect/>
          </a:stretch>
        </p:blipFill>
        <p:spPr bwMode="auto">
          <a:xfrm>
            <a:off x="5715000" y="2133600"/>
            <a:ext cx="2657475" cy="333375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41987">
                                            <p:txEl>
                                              <p:pRg st="5" end="5"/>
                                            </p:txEl>
                                          </p:spTgt>
                                        </p:tgtEl>
                                        <p:attrNameLst>
                                          <p:attrName>style.visibility</p:attrName>
                                        </p:attrNameLst>
                                      </p:cBhvr>
                                      <p:to>
                                        <p:strVal val="visible"/>
                                      </p:to>
                                    </p:set>
                                    <p:anim calcmode="lin" valueType="num">
                                      <p:cBhvr>
                                        <p:cTn id="7" dur="500" fill="hold"/>
                                        <p:tgtEl>
                                          <p:spTgt spid="41987">
                                            <p:txEl>
                                              <p:pRg st="5" end="5"/>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1987">
                                            <p:txEl>
                                              <p:pRg st="5" end="5"/>
                                            </p:txEl>
                                          </p:spTgt>
                                        </p:tgtEl>
                                        <p:attrNameLst>
                                          <p:attrName>ppt_y</p:attrName>
                                        </p:attrNameLst>
                                      </p:cBhvr>
                                      <p:tavLst>
                                        <p:tav tm="0">
                                          <p:val>
                                            <p:strVal val="#ppt_y"/>
                                          </p:val>
                                        </p:tav>
                                        <p:tav tm="100000">
                                          <p:val>
                                            <p:strVal val="#ppt_y"/>
                                          </p:val>
                                        </p:tav>
                                      </p:tavLst>
                                    </p:anim>
                                    <p:anim calcmode="lin" valueType="num">
                                      <p:cBhvr>
                                        <p:cTn id="9" dur="500" fill="hold"/>
                                        <p:tgtEl>
                                          <p:spTgt spid="41987">
                                            <p:txEl>
                                              <p:pRg st="5" end="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1987">
                                            <p:txEl>
                                              <p:pRg st="5" end="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198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sz="5400" smtClean="0"/>
              <a:t>What Is Speed?</a:t>
            </a:r>
          </a:p>
        </p:txBody>
      </p:sp>
      <p:sp>
        <p:nvSpPr>
          <p:cNvPr id="9219" name="Rectangle 3"/>
          <p:cNvSpPr>
            <a:spLocks noGrp="1" noChangeArrowheads="1"/>
          </p:cNvSpPr>
          <p:nvPr>
            <p:ph type="body" sz="half" idx="1"/>
          </p:nvPr>
        </p:nvSpPr>
        <p:spPr>
          <a:xfrm>
            <a:off x="762000" y="1905000"/>
            <a:ext cx="3810000" cy="4038600"/>
          </a:xfrm>
        </p:spPr>
        <p:txBody>
          <a:bodyPr/>
          <a:lstStyle/>
          <a:p>
            <a:pPr marL="0" indent="0" eaLnBrk="1" hangingPunct="1"/>
            <a:r>
              <a:rPr lang="en-US" sz="2000" smtClean="0">
                <a:solidFill>
                  <a:srgbClr val="5F5F5F"/>
                </a:solidFill>
              </a:rPr>
              <a:t>Speed</a:t>
            </a:r>
            <a:r>
              <a:rPr lang="en-US" sz="2000" smtClean="0"/>
              <a:t> is the distance an object travels in a certain amount of time.</a:t>
            </a:r>
          </a:p>
          <a:p>
            <a:pPr marL="0" indent="0" eaLnBrk="1" hangingPunct="1"/>
            <a:endParaRPr lang="en-US" sz="2000" smtClean="0"/>
          </a:p>
          <a:p>
            <a:pPr marL="0" indent="0" eaLnBrk="1" hangingPunct="1"/>
            <a:r>
              <a:rPr lang="en-US" sz="2000" smtClean="0"/>
              <a:t>To calculate speed, you use the following formula:</a:t>
            </a:r>
          </a:p>
          <a:p>
            <a:pPr marL="0" indent="0" eaLnBrk="1" hangingPunct="1"/>
            <a:endParaRPr lang="en-US" sz="2000" smtClean="0"/>
          </a:p>
          <a:p>
            <a:pPr marL="0" indent="0" algn="ctr" eaLnBrk="1" hangingPunct="1"/>
            <a:r>
              <a:rPr lang="en-US" sz="2000" smtClean="0"/>
              <a:t>Speed (s) = </a:t>
            </a:r>
            <a:r>
              <a:rPr lang="en-US" sz="2000" u="sng" smtClean="0"/>
              <a:t>Distance (d)</a:t>
            </a:r>
          </a:p>
          <a:p>
            <a:pPr marL="0" indent="0" eaLnBrk="1" hangingPunct="1"/>
            <a:r>
              <a:rPr lang="en-US" sz="2000" smtClean="0"/>
              <a:t>                         Time (t)</a:t>
            </a:r>
          </a:p>
          <a:p>
            <a:pPr marL="0" indent="0" eaLnBrk="1" hangingPunct="1"/>
            <a:endParaRPr lang="en-US" sz="2000" smtClean="0"/>
          </a:p>
        </p:txBody>
      </p:sp>
      <p:pic>
        <p:nvPicPr>
          <p:cNvPr id="9220" name="Picture 5" descr="driver_race_cart_thumbs_up_hg_clr"/>
          <p:cNvPicPr>
            <a:picLocks noGrp="1" noChangeAspect="1" noChangeArrowheads="1" noCrop="1"/>
          </p:cNvPicPr>
          <p:nvPr>
            <p:ph sz="half" idx="2"/>
          </p:nvPr>
        </p:nvPicPr>
        <p:blipFill>
          <a:blip r:embed="rId3" cstate="print"/>
          <a:srcRect/>
          <a:stretch>
            <a:fillRect/>
          </a:stretch>
        </p:blipFill>
        <p:spPr>
          <a:xfrm>
            <a:off x="5181600" y="2057400"/>
            <a:ext cx="3333750" cy="2800350"/>
          </a:xfr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Speed/Velocity/Acceleration</a:t>
            </a:r>
            <a:endParaRPr lang="en-US" dirty="0"/>
          </a:p>
        </p:txBody>
      </p:sp>
      <p:sp>
        <p:nvSpPr>
          <p:cNvPr id="3" name="Content Placeholder 2"/>
          <p:cNvSpPr>
            <a:spLocks noGrp="1"/>
          </p:cNvSpPr>
          <p:nvPr>
            <p:ph idx="1"/>
          </p:nvPr>
        </p:nvSpPr>
        <p:spPr/>
        <p:txBody>
          <a:bodyPr/>
          <a:lstStyle/>
          <a:p>
            <a:r>
              <a:rPr lang="en-US" dirty="0" smtClean="0"/>
              <a:t>Speed=Distance/Time</a:t>
            </a:r>
          </a:p>
          <a:p>
            <a:r>
              <a:rPr lang="en-US" smtClean="0"/>
              <a:t>Time=Distance/Speed</a:t>
            </a:r>
            <a:endParaRPr lang="en-US" smtClean="0"/>
          </a:p>
          <a:p>
            <a:r>
              <a:rPr lang="en-US" dirty="0" smtClean="0"/>
              <a:t>Distance=time X Velocity</a:t>
            </a:r>
          </a:p>
          <a:p>
            <a:r>
              <a:rPr lang="en-US" dirty="0" smtClean="0"/>
              <a:t>Time= Distance/Velocity</a:t>
            </a:r>
          </a:p>
          <a:p>
            <a:r>
              <a:rPr lang="en-US" dirty="0" smtClean="0"/>
              <a:t>Velocity=Distance/Time</a:t>
            </a:r>
          </a:p>
          <a:p>
            <a:r>
              <a:rPr lang="en-US" dirty="0" smtClean="0"/>
              <a:t>Velocity=Time X Acceleration</a:t>
            </a:r>
          </a:p>
          <a:p>
            <a:r>
              <a:rPr lang="en-US" dirty="0" smtClean="0"/>
              <a:t>Time= Velocity/Acceleration</a:t>
            </a:r>
          </a:p>
          <a:p>
            <a:r>
              <a:rPr lang="en-US" dirty="0" smtClean="0"/>
              <a:t>Acceleration=Velocity/Time</a:t>
            </a:r>
            <a:endParaRPr lang="en-US" dirty="0"/>
          </a:p>
        </p:txBody>
      </p:sp>
    </p:spTree>
    <p:extLst>
      <p:ext uri="{BB962C8B-B14F-4D97-AF65-F5344CB8AC3E}">
        <p14:creationId xmlns:p14="http://schemas.microsoft.com/office/powerpoint/2010/main" val="160374031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81000" y="1981200"/>
            <a:ext cx="8229600" cy="2819400"/>
          </a:xfrm>
        </p:spPr>
        <p:txBody>
          <a:bodyPr/>
          <a:lstStyle/>
          <a:p>
            <a:pPr eaLnBrk="1" hangingPunct="1"/>
            <a:r>
              <a:rPr lang="en-US" sz="9600" dirty="0" smtClean="0"/>
              <a:t>     The End!</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sz="5400" smtClean="0"/>
              <a:t>Speed Math Problem</a:t>
            </a:r>
          </a:p>
        </p:txBody>
      </p:sp>
      <p:sp>
        <p:nvSpPr>
          <p:cNvPr id="10243" name="Rectangle 3"/>
          <p:cNvSpPr>
            <a:spLocks noGrp="1" noChangeArrowheads="1"/>
          </p:cNvSpPr>
          <p:nvPr>
            <p:ph type="body" sz="half" idx="1"/>
          </p:nvPr>
        </p:nvSpPr>
        <p:spPr>
          <a:xfrm>
            <a:off x="4495800" y="1447800"/>
            <a:ext cx="4495800" cy="1447800"/>
          </a:xfrm>
        </p:spPr>
        <p:txBody>
          <a:bodyPr/>
          <a:lstStyle/>
          <a:p>
            <a:pPr marL="0" indent="0" eaLnBrk="1" hangingPunct="1"/>
            <a:endParaRPr lang="en-US" sz="2000" dirty="0" smtClean="0"/>
          </a:p>
          <a:p>
            <a:pPr marL="0" indent="0" eaLnBrk="1" hangingPunct="1"/>
            <a:r>
              <a:rPr lang="en-US" sz="2000" dirty="0" smtClean="0"/>
              <a:t>Suppose you ran 2 km in 10 min.  What is your speed?</a:t>
            </a:r>
          </a:p>
          <a:p>
            <a:pPr marL="0" indent="0" eaLnBrk="1" hangingPunct="1"/>
            <a:endParaRPr lang="en-US" sz="2000" dirty="0" smtClean="0"/>
          </a:p>
          <a:p>
            <a:pPr marL="0" indent="0" eaLnBrk="1" hangingPunct="1"/>
            <a:r>
              <a:rPr lang="en-US" sz="2000" dirty="0" smtClean="0"/>
              <a:t>	</a:t>
            </a:r>
          </a:p>
        </p:txBody>
      </p:sp>
      <p:pic>
        <p:nvPicPr>
          <p:cNvPr id="10244" name="Picture 5" descr="race_car_laps_hg_wht"/>
          <p:cNvPicPr>
            <a:picLocks noGrp="1" noChangeAspect="1" noChangeArrowheads="1" noCrop="1"/>
          </p:cNvPicPr>
          <p:nvPr>
            <p:ph sz="half" idx="2"/>
          </p:nvPr>
        </p:nvPicPr>
        <p:blipFill>
          <a:blip r:embed="rId3" cstate="print"/>
          <a:srcRect/>
          <a:stretch>
            <a:fillRect/>
          </a:stretch>
        </p:blipFill>
        <p:spPr>
          <a:xfrm>
            <a:off x="304800" y="2286000"/>
            <a:ext cx="4114800" cy="2468563"/>
          </a:xfrm>
          <a:noFill/>
        </p:spPr>
      </p:pic>
      <p:sp>
        <p:nvSpPr>
          <p:cNvPr id="5" name="TextBox 4"/>
          <p:cNvSpPr txBox="1"/>
          <p:nvPr/>
        </p:nvSpPr>
        <p:spPr>
          <a:xfrm>
            <a:off x="4724400" y="3505200"/>
            <a:ext cx="3733800" cy="707886"/>
          </a:xfrm>
          <a:prstGeom prst="rect">
            <a:avLst/>
          </a:prstGeom>
          <a:noFill/>
        </p:spPr>
        <p:txBody>
          <a:bodyPr wrap="square" rtlCol="0">
            <a:spAutoFit/>
          </a:bodyPr>
          <a:lstStyle/>
          <a:p>
            <a:pPr marL="0" indent="0" eaLnBrk="1" hangingPunct="1"/>
            <a:r>
              <a:rPr lang="en-US" sz="2000" dirty="0" smtClean="0">
                <a:latin typeface="Arial Black" pitchFamily="34" charset="0"/>
              </a:rPr>
              <a:t>S = </a:t>
            </a:r>
            <a:r>
              <a:rPr lang="en-US" sz="2000" u="sng" dirty="0" smtClean="0">
                <a:latin typeface="Arial Black" pitchFamily="34" charset="0"/>
              </a:rPr>
              <a:t>2 km</a:t>
            </a:r>
            <a:r>
              <a:rPr lang="en-US" sz="2000" dirty="0" smtClean="0">
                <a:latin typeface="Arial Black" pitchFamily="34" charset="0"/>
              </a:rPr>
              <a:t>  =  0.2 km/min</a:t>
            </a:r>
          </a:p>
          <a:p>
            <a:pPr marL="0" indent="0" eaLnBrk="1" hangingPunct="1"/>
            <a:r>
              <a:rPr lang="en-US" sz="2000" dirty="0" smtClean="0">
                <a:latin typeface="Arial Black" pitchFamily="34" charset="0"/>
              </a:rPr>
              <a:t>     10 min</a:t>
            </a:r>
          </a:p>
        </p:txBody>
      </p:sp>
    </p:spTree>
  </p:cSld>
  <p:clrMapOvr>
    <a:masterClrMapping/>
  </p:clrMapOvr>
  <p:transition spd="med"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2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Another Problem</a:t>
            </a:r>
            <a:endParaRPr lang="en-US" dirty="0"/>
          </a:p>
        </p:txBody>
      </p:sp>
      <p:sp>
        <p:nvSpPr>
          <p:cNvPr id="3" name="Content Placeholder 2"/>
          <p:cNvSpPr>
            <a:spLocks noGrp="1"/>
          </p:cNvSpPr>
          <p:nvPr>
            <p:ph sz="half" idx="1"/>
          </p:nvPr>
        </p:nvSpPr>
        <p:spPr>
          <a:xfrm>
            <a:off x="152400" y="1371600"/>
            <a:ext cx="7696200" cy="4343400"/>
          </a:xfrm>
        </p:spPr>
        <p:txBody>
          <a:bodyPr/>
          <a:lstStyle/>
          <a:p>
            <a:pPr marL="0" indent="0"/>
            <a:r>
              <a:rPr lang="en-US" dirty="0" smtClean="0"/>
              <a:t>What is the speed of a car traveling 144 km in 90 minutes per hour?</a:t>
            </a:r>
          </a:p>
          <a:p>
            <a:pPr marL="0" indent="0"/>
            <a:endParaRPr lang="en-US" dirty="0" smtClean="0"/>
          </a:p>
          <a:p>
            <a:pPr marL="0" indent="0"/>
            <a:r>
              <a:rPr lang="en-US" dirty="0" smtClean="0"/>
              <a:t>________________ km/h</a:t>
            </a:r>
          </a:p>
          <a:p>
            <a:pPr marL="0" indent="0"/>
            <a:endParaRPr lang="en-US" dirty="0" smtClean="0"/>
          </a:p>
          <a:p>
            <a:pPr marL="0" indent="0"/>
            <a:r>
              <a:rPr lang="en-US" dirty="0" smtClean="0"/>
              <a:t>In miles per hour?  __________ mph</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a:t>
            </a:r>
            <a:endParaRPr lang="en-US" dirty="0"/>
          </a:p>
        </p:txBody>
      </p:sp>
      <p:sp>
        <p:nvSpPr>
          <p:cNvPr id="3" name="Content Placeholder 2"/>
          <p:cNvSpPr>
            <a:spLocks noGrp="1"/>
          </p:cNvSpPr>
          <p:nvPr>
            <p:ph idx="1"/>
          </p:nvPr>
        </p:nvSpPr>
        <p:spPr/>
        <p:txBody>
          <a:bodyPr/>
          <a:lstStyle/>
          <a:p>
            <a:r>
              <a:rPr lang="en-US" sz="2000" dirty="0" smtClean="0"/>
              <a:t>Km/hour:</a:t>
            </a:r>
          </a:p>
          <a:p>
            <a:r>
              <a:rPr lang="en-US" sz="2000" dirty="0" smtClean="0"/>
              <a:t>How many hours are in 90 minutes?  There are 60 minutes in 1 hour; therefore 90 minutes equals 1.5 hours</a:t>
            </a:r>
          </a:p>
          <a:p>
            <a:endParaRPr lang="en-US" sz="2000" u="sng" dirty="0" smtClean="0"/>
          </a:p>
          <a:p>
            <a:r>
              <a:rPr lang="en-US" sz="2000" u="sng" dirty="0" smtClean="0"/>
              <a:t>144 km  </a:t>
            </a:r>
            <a:r>
              <a:rPr lang="en-US" sz="2000" dirty="0" smtClean="0"/>
              <a:t>=  96 km/h</a:t>
            </a:r>
          </a:p>
          <a:p>
            <a:r>
              <a:rPr lang="en-US" sz="2000" dirty="0" smtClean="0"/>
              <a:t>1.5 hours</a:t>
            </a:r>
          </a:p>
          <a:p>
            <a:endParaRPr lang="en-US" sz="2000" dirty="0" smtClean="0"/>
          </a:p>
          <a:p>
            <a:r>
              <a:rPr lang="en-US" sz="2000" dirty="0" smtClean="0"/>
              <a:t>Miles per hour:</a:t>
            </a:r>
          </a:p>
          <a:p>
            <a:r>
              <a:rPr lang="en-US" sz="2000" dirty="0" smtClean="0"/>
              <a:t>How many km are in a mile?  1 km = 0.621 miles; therefore 144 km = 89.424 miles</a:t>
            </a:r>
          </a:p>
          <a:p>
            <a:endParaRPr lang="en-US" sz="2000" dirty="0" smtClean="0"/>
          </a:p>
          <a:p>
            <a:r>
              <a:rPr lang="en-US" sz="2000" u="sng" dirty="0" smtClean="0"/>
              <a:t>89.424 miles </a:t>
            </a:r>
            <a:r>
              <a:rPr lang="en-US" sz="2000" dirty="0" smtClean="0"/>
              <a:t>= 59.616 mpg or 59.6 mpg</a:t>
            </a:r>
          </a:p>
          <a:p>
            <a:r>
              <a:rPr lang="en-US" sz="2000" dirty="0" smtClean="0"/>
              <a:t>   1.5 hours</a:t>
            </a:r>
            <a:endParaRPr lang="en-US" sz="2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sz="5400" smtClean="0"/>
              <a:t>Ways To Calculate Speed</a:t>
            </a:r>
          </a:p>
        </p:txBody>
      </p:sp>
      <p:sp>
        <p:nvSpPr>
          <p:cNvPr id="11267" name="Rectangle 3"/>
          <p:cNvSpPr>
            <a:spLocks noGrp="1" noChangeArrowheads="1"/>
          </p:cNvSpPr>
          <p:nvPr>
            <p:ph type="body" sz="half" idx="1"/>
          </p:nvPr>
        </p:nvSpPr>
        <p:spPr>
          <a:xfrm>
            <a:off x="609600" y="1600200"/>
            <a:ext cx="3810000" cy="4724400"/>
          </a:xfrm>
        </p:spPr>
        <p:txBody>
          <a:bodyPr/>
          <a:lstStyle/>
          <a:p>
            <a:pPr marL="0" indent="0" eaLnBrk="1" hangingPunct="1"/>
            <a:r>
              <a:rPr lang="en-US" sz="2000" u="sng" dirty="0" smtClean="0">
                <a:solidFill>
                  <a:srgbClr val="5F5F5F"/>
                </a:solidFill>
              </a:rPr>
              <a:t>Constant speed</a:t>
            </a:r>
            <a:r>
              <a:rPr lang="en-US" sz="2000" dirty="0" smtClean="0"/>
              <a:t> is when you are traveling at the same rate of speed, such as 55 mph constantly on a highway.</a:t>
            </a:r>
          </a:p>
          <a:p>
            <a:pPr marL="0" indent="0" eaLnBrk="1" hangingPunct="1"/>
            <a:r>
              <a:rPr lang="en-US" sz="2000" u="sng" dirty="0" smtClean="0">
                <a:solidFill>
                  <a:srgbClr val="5F5F5F"/>
                </a:solidFill>
              </a:rPr>
              <a:t>Average speed</a:t>
            </a:r>
            <a:r>
              <a:rPr lang="en-US" sz="2000" dirty="0" smtClean="0"/>
              <a:t> is taking the total distance traveled, and dividing by the total time it takes.  Used for calculations that involve changing speed.</a:t>
            </a:r>
          </a:p>
          <a:p>
            <a:pPr marL="0" indent="0" eaLnBrk="1" hangingPunct="1"/>
            <a:r>
              <a:rPr lang="en-US" sz="2000" u="sng" dirty="0" smtClean="0">
                <a:solidFill>
                  <a:srgbClr val="5F5F5F"/>
                </a:solidFill>
              </a:rPr>
              <a:t>Instantaneous speed</a:t>
            </a:r>
            <a:r>
              <a:rPr lang="en-US" sz="2000" dirty="0" smtClean="0"/>
              <a:t> is the speed at any one given point in time.  </a:t>
            </a:r>
          </a:p>
        </p:txBody>
      </p:sp>
      <p:pic>
        <p:nvPicPr>
          <p:cNvPr id="11268" name="Picture 5" descr="go_kart_riders_pass_attempt_hg_clr"/>
          <p:cNvPicPr>
            <a:picLocks noGrp="1" noChangeAspect="1" noChangeArrowheads="1" noCrop="1"/>
          </p:cNvPicPr>
          <p:nvPr>
            <p:ph sz="half" idx="2"/>
          </p:nvPr>
        </p:nvPicPr>
        <p:blipFill>
          <a:blip r:embed="rId3" cstate="print"/>
          <a:srcRect/>
          <a:stretch>
            <a:fillRect/>
          </a:stretch>
        </p:blipFill>
        <p:spPr>
          <a:xfrm>
            <a:off x="4572000" y="2082800"/>
            <a:ext cx="4038600" cy="2692400"/>
          </a:xfr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5"/>
          <p:cNvSpPr>
            <a:spLocks noGrp="1" noChangeArrowheads="1"/>
          </p:cNvSpPr>
          <p:nvPr>
            <p:ph type="title"/>
          </p:nvPr>
        </p:nvSpPr>
        <p:spPr/>
        <p:txBody>
          <a:bodyPr/>
          <a:lstStyle/>
          <a:p>
            <a:pPr eaLnBrk="1" hangingPunct="1"/>
            <a:r>
              <a:rPr lang="en-US" sz="5400" smtClean="0"/>
              <a:t>Average Speed</a:t>
            </a:r>
          </a:p>
        </p:txBody>
      </p:sp>
      <p:sp>
        <p:nvSpPr>
          <p:cNvPr id="1028" name="Text Box 8"/>
          <p:cNvSpPr txBox="1">
            <a:spLocks noChangeArrowheads="1"/>
          </p:cNvSpPr>
          <p:nvPr/>
        </p:nvSpPr>
        <p:spPr bwMode="auto">
          <a:xfrm>
            <a:off x="6629400" y="2057400"/>
            <a:ext cx="1905000" cy="2282825"/>
          </a:xfrm>
          <a:prstGeom prst="rect">
            <a:avLst/>
          </a:prstGeom>
          <a:noFill/>
          <a:ln w="9525">
            <a:noFill/>
            <a:miter lim="800000"/>
            <a:headEnd/>
            <a:tailEnd/>
          </a:ln>
        </p:spPr>
        <p:txBody>
          <a:bodyPr>
            <a:spAutoFit/>
          </a:bodyPr>
          <a:lstStyle/>
          <a:p>
            <a:pPr>
              <a:spcBef>
                <a:spcPct val="50000"/>
              </a:spcBef>
            </a:pPr>
            <a:r>
              <a:rPr lang="en-US" b="1"/>
              <a:t>What is the AVERAGE speed of the bass boat depicted in the graph?</a:t>
            </a:r>
          </a:p>
        </p:txBody>
      </p:sp>
      <p:graphicFrame>
        <p:nvGraphicFramePr>
          <p:cNvPr id="1026" name="Object 11"/>
          <p:cNvGraphicFramePr>
            <a:graphicFrameLocks noGrp="1" noChangeAspect="1"/>
          </p:cNvGraphicFramePr>
          <p:nvPr>
            <p:ph idx="1"/>
          </p:nvPr>
        </p:nvGraphicFramePr>
        <p:xfrm>
          <a:off x="381000" y="1371600"/>
          <a:ext cx="6076950" cy="3695700"/>
        </p:xfrm>
        <a:graphic>
          <a:graphicData uri="http://schemas.openxmlformats.org/presentationml/2006/ole">
            <mc:AlternateContent xmlns:mc="http://schemas.openxmlformats.org/markup-compatibility/2006">
              <mc:Choice xmlns:v="urn:schemas-microsoft-com:vml" Requires="v">
                <p:oleObj spid="_x0000_s1031" name="Chart" r:id="rId5" imgW="6076950" imgH="3695802" progId="Excel.Chart.8">
                  <p:embed/>
                </p:oleObj>
              </mc:Choice>
              <mc:Fallback>
                <p:oleObj name="Chart" r:id="rId5" imgW="6076950" imgH="3695802" progId="Excel.Chart.8">
                  <p:embed/>
                  <p:pic>
                    <p:nvPicPr>
                      <p:cNvPr id="0"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1371600"/>
                        <a:ext cx="6076950" cy="369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5"/>
          <p:cNvSpPr>
            <a:spLocks noGrp="1" noChangeArrowheads="1"/>
          </p:cNvSpPr>
          <p:nvPr>
            <p:ph type="title"/>
          </p:nvPr>
        </p:nvSpPr>
        <p:spPr/>
        <p:txBody>
          <a:bodyPr/>
          <a:lstStyle/>
          <a:p>
            <a:pPr eaLnBrk="1" hangingPunct="1"/>
            <a:r>
              <a:rPr lang="en-US" sz="5400" smtClean="0"/>
              <a:t>Average Speed</a:t>
            </a:r>
          </a:p>
        </p:txBody>
      </p:sp>
      <p:sp>
        <p:nvSpPr>
          <p:cNvPr id="1028" name="Text Box 8"/>
          <p:cNvSpPr txBox="1">
            <a:spLocks noChangeArrowheads="1"/>
          </p:cNvSpPr>
          <p:nvPr/>
        </p:nvSpPr>
        <p:spPr bwMode="auto">
          <a:xfrm>
            <a:off x="6629400" y="2057400"/>
            <a:ext cx="1905000" cy="4154984"/>
          </a:xfrm>
          <a:prstGeom prst="rect">
            <a:avLst/>
          </a:prstGeom>
          <a:noFill/>
          <a:ln w="9525">
            <a:noFill/>
            <a:miter lim="800000"/>
            <a:headEnd/>
            <a:tailEnd/>
          </a:ln>
        </p:spPr>
        <p:txBody>
          <a:bodyPr>
            <a:spAutoFit/>
          </a:bodyPr>
          <a:lstStyle/>
          <a:p>
            <a:pPr>
              <a:spcBef>
                <a:spcPct val="50000"/>
              </a:spcBef>
            </a:pPr>
            <a:r>
              <a:rPr lang="en-US" u="sng" dirty="0" smtClean="0"/>
              <a:t>Average speed</a:t>
            </a:r>
            <a:r>
              <a:rPr lang="en-US" dirty="0" smtClean="0"/>
              <a:t> is taking the total distance traveled (0 to 125 meters), and dividing by the total time (1 to 9 seconds) it takes.</a:t>
            </a:r>
            <a:endParaRPr lang="en-US" b="1" dirty="0"/>
          </a:p>
        </p:txBody>
      </p:sp>
      <p:sp>
        <p:nvSpPr>
          <p:cNvPr id="1029" name="Text Box 9"/>
          <p:cNvSpPr txBox="1">
            <a:spLocks noChangeArrowheads="1"/>
          </p:cNvSpPr>
          <p:nvPr/>
        </p:nvSpPr>
        <p:spPr bwMode="auto">
          <a:xfrm>
            <a:off x="457200" y="5257800"/>
            <a:ext cx="8458200" cy="830997"/>
          </a:xfrm>
          <a:prstGeom prst="rect">
            <a:avLst/>
          </a:prstGeom>
          <a:noFill/>
          <a:ln w="9525">
            <a:noFill/>
            <a:miter lim="800000"/>
            <a:headEnd/>
            <a:tailEnd/>
          </a:ln>
        </p:spPr>
        <p:txBody>
          <a:bodyPr>
            <a:spAutoFit/>
          </a:bodyPr>
          <a:lstStyle/>
          <a:p>
            <a:pPr>
              <a:spcBef>
                <a:spcPts val="0"/>
              </a:spcBef>
            </a:pPr>
            <a:r>
              <a:rPr lang="en-US" b="1" dirty="0"/>
              <a:t>Average Speed = </a:t>
            </a:r>
            <a:r>
              <a:rPr lang="en-US" b="1" u="sng" dirty="0"/>
              <a:t>125 meters </a:t>
            </a:r>
            <a:r>
              <a:rPr lang="en-US" b="1" dirty="0"/>
              <a:t>= 15.6 m/s</a:t>
            </a:r>
          </a:p>
          <a:p>
            <a:pPr>
              <a:spcBef>
                <a:spcPts val="0"/>
              </a:spcBef>
            </a:pPr>
            <a:r>
              <a:rPr lang="en-US" b="1" dirty="0"/>
              <a:t>                              8 seconds</a:t>
            </a:r>
          </a:p>
        </p:txBody>
      </p:sp>
      <p:graphicFrame>
        <p:nvGraphicFramePr>
          <p:cNvPr id="1026" name="Object 11"/>
          <p:cNvGraphicFramePr>
            <a:graphicFrameLocks noGrp="1" noChangeAspect="1"/>
          </p:cNvGraphicFramePr>
          <p:nvPr>
            <p:ph idx="1"/>
          </p:nvPr>
        </p:nvGraphicFramePr>
        <p:xfrm>
          <a:off x="381000" y="1371600"/>
          <a:ext cx="6076950" cy="3695700"/>
        </p:xfrm>
        <a:graphic>
          <a:graphicData uri="http://schemas.openxmlformats.org/presentationml/2006/ole">
            <mc:AlternateContent xmlns:mc="http://schemas.openxmlformats.org/markup-compatibility/2006">
              <mc:Choice xmlns:v="urn:schemas-microsoft-com:vml" Requires="v">
                <p:oleObj spid="_x0000_s60423" name="Chart" r:id="rId5" imgW="6076950" imgH="3695802" progId="Excel.Chart.8">
                  <p:embed/>
                </p:oleObj>
              </mc:Choice>
              <mc:Fallback>
                <p:oleObj name="Chart" r:id="rId5" imgW="6076950" imgH="3695802" progId="Excel.Chart.8">
                  <p:embed/>
                  <p:pic>
                    <p:nvPicPr>
                      <p:cNvPr id="0"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1371600"/>
                        <a:ext cx="6076950" cy="369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Informal Roman"/>
        <a:ea typeface=""/>
        <a:cs typeface=""/>
      </a:majorFont>
      <a:minorFont>
        <a:latin typeface="Arial Blac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539</TotalTime>
  <Words>1146</Words>
  <Application>Microsoft Office PowerPoint</Application>
  <PresentationFormat>On-screen Show (4:3)</PresentationFormat>
  <Paragraphs>218</Paragraphs>
  <Slides>31</Slides>
  <Notes>24</Notes>
  <HiddenSlides>5</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33" baseType="lpstr">
      <vt:lpstr>Default Design</vt:lpstr>
      <vt:lpstr>Chart</vt:lpstr>
      <vt:lpstr>Motion; Speed; Velocity; Acceleration</vt:lpstr>
      <vt:lpstr>What Is Motion?</vt:lpstr>
      <vt:lpstr>What Is Speed?</vt:lpstr>
      <vt:lpstr>Speed Math Problem</vt:lpstr>
      <vt:lpstr>Another Problem</vt:lpstr>
      <vt:lpstr>Solution</vt:lpstr>
      <vt:lpstr>Ways To Calculate Speed</vt:lpstr>
      <vt:lpstr>Average Speed</vt:lpstr>
      <vt:lpstr>Average Speed</vt:lpstr>
      <vt:lpstr>Instantaneous Speed</vt:lpstr>
      <vt:lpstr>Instantaneous Speed</vt:lpstr>
      <vt:lpstr>Speed Graphs</vt:lpstr>
      <vt:lpstr>Graphing Speed</vt:lpstr>
      <vt:lpstr>Graph the following data</vt:lpstr>
      <vt:lpstr>Distance over Time</vt:lpstr>
      <vt:lpstr>Velocity</vt:lpstr>
      <vt:lpstr>Velocity Problem</vt:lpstr>
      <vt:lpstr>Velocity Problem</vt:lpstr>
      <vt:lpstr>Acceleration</vt:lpstr>
      <vt:lpstr>Acceleration</vt:lpstr>
      <vt:lpstr>Acceleration Math Problem</vt:lpstr>
      <vt:lpstr>Acceleration Math Problem</vt:lpstr>
      <vt:lpstr>Acceleration Math Problem</vt:lpstr>
      <vt:lpstr>Homework Assignment</vt:lpstr>
      <vt:lpstr>Forces</vt:lpstr>
      <vt:lpstr>Forces</vt:lpstr>
      <vt:lpstr>Inertia</vt:lpstr>
      <vt:lpstr>Newton’s 1st Law of Motion</vt:lpstr>
      <vt:lpstr>Inertia</vt:lpstr>
      <vt:lpstr>Speed/Velocity/Acceleration</vt:lpstr>
      <vt:lpstr>     The End!</vt:lpstr>
    </vt:vector>
  </TitlesOfParts>
  <Company>eclipsed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eclipse</dc:creator>
  <cp:lastModifiedBy>User</cp:lastModifiedBy>
  <cp:revision>71</cp:revision>
  <dcterms:created xsi:type="dcterms:W3CDTF">2002-03-20T22:50:06Z</dcterms:created>
  <dcterms:modified xsi:type="dcterms:W3CDTF">2013-11-12T21:48:06Z</dcterms:modified>
</cp:coreProperties>
</file>