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1"/>
  </p:notesMasterIdLst>
  <p:handoutMasterIdLst>
    <p:handoutMasterId r:id="rId162"/>
  </p:handoutMasterIdLst>
  <p:sldIdLst>
    <p:sldId id="777" r:id="rId2"/>
    <p:sldId id="324" r:id="rId3"/>
    <p:sldId id="758" r:id="rId4"/>
    <p:sldId id="759" r:id="rId5"/>
    <p:sldId id="755" r:id="rId6"/>
    <p:sldId id="756" r:id="rId7"/>
    <p:sldId id="757" r:id="rId8"/>
    <p:sldId id="662" r:id="rId9"/>
    <p:sldId id="663" r:id="rId10"/>
    <p:sldId id="668" r:id="rId11"/>
    <p:sldId id="669" r:id="rId12"/>
    <p:sldId id="670" r:id="rId13"/>
    <p:sldId id="671" r:id="rId14"/>
    <p:sldId id="672" r:id="rId15"/>
    <p:sldId id="673" r:id="rId16"/>
    <p:sldId id="674" r:id="rId17"/>
    <p:sldId id="675" r:id="rId18"/>
    <p:sldId id="676" r:id="rId19"/>
    <p:sldId id="768" r:id="rId20"/>
    <p:sldId id="679" r:id="rId21"/>
    <p:sldId id="682" r:id="rId22"/>
    <p:sldId id="683" r:id="rId23"/>
    <p:sldId id="684" r:id="rId24"/>
    <p:sldId id="685" r:id="rId25"/>
    <p:sldId id="686" r:id="rId26"/>
    <p:sldId id="687" r:id="rId27"/>
    <p:sldId id="688" r:id="rId28"/>
    <p:sldId id="690" r:id="rId29"/>
    <p:sldId id="692" r:id="rId30"/>
    <p:sldId id="693" r:id="rId31"/>
    <p:sldId id="695" r:id="rId32"/>
    <p:sldId id="697" r:id="rId33"/>
    <p:sldId id="699" r:id="rId34"/>
    <p:sldId id="701" r:id="rId35"/>
    <p:sldId id="705" r:id="rId36"/>
    <p:sldId id="706" r:id="rId37"/>
    <p:sldId id="710" r:id="rId38"/>
    <p:sldId id="760" r:id="rId39"/>
    <p:sldId id="767" r:id="rId40"/>
    <p:sldId id="716" r:id="rId41"/>
    <p:sldId id="718" r:id="rId42"/>
    <p:sldId id="719" r:id="rId43"/>
    <p:sldId id="721" r:id="rId44"/>
    <p:sldId id="723" r:id="rId45"/>
    <p:sldId id="725" r:id="rId46"/>
    <p:sldId id="730" r:id="rId47"/>
    <p:sldId id="732" r:id="rId48"/>
    <p:sldId id="733" r:id="rId49"/>
    <p:sldId id="735" r:id="rId50"/>
    <p:sldId id="737" r:id="rId51"/>
    <p:sldId id="740" r:id="rId52"/>
    <p:sldId id="745" r:id="rId53"/>
    <p:sldId id="747" r:id="rId54"/>
    <p:sldId id="748" r:id="rId55"/>
    <p:sldId id="749" r:id="rId56"/>
    <p:sldId id="750" r:id="rId57"/>
    <p:sldId id="752" r:id="rId58"/>
    <p:sldId id="363" r:id="rId59"/>
    <p:sldId id="547" r:id="rId60"/>
    <p:sldId id="548" r:id="rId61"/>
    <p:sldId id="549" r:id="rId62"/>
    <p:sldId id="550" r:id="rId63"/>
    <p:sldId id="551" r:id="rId64"/>
    <p:sldId id="552" r:id="rId65"/>
    <p:sldId id="553" r:id="rId66"/>
    <p:sldId id="554" r:id="rId67"/>
    <p:sldId id="555" r:id="rId68"/>
    <p:sldId id="556" r:id="rId69"/>
    <p:sldId id="557" r:id="rId70"/>
    <p:sldId id="558" r:id="rId71"/>
    <p:sldId id="639" r:id="rId72"/>
    <p:sldId id="650" r:id="rId73"/>
    <p:sldId id="770" r:id="rId74"/>
    <p:sldId id="640" r:id="rId75"/>
    <p:sldId id="641" r:id="rId76"/>
    <p:sldId id="660" r:id="rId77"/>
    <p:sldId id="561" r:id="rId78"/>
    <p:sldId id="562" r:id="rId79"/>
    <p:sldId id="563" r:id="rId80"/>
    <p:sldId id="564" r:id="rId81"/>
    <p:sldId id="565" r:id="rId82"/>
    <p:sldId id="566" r:id="rId83"/>
    <p:sldId id="567" r:id="rId84"/>
    <p:sldId id="568" r:id="rId85"/>
    <p:sldId id="569" r:id="rId86"/>
    <p:sldId id="570" r:id="rId87"/>
    <p:sldId id="571" r:id="rId88"/>
    <p:sldId id="572" r:id="rId89"/>
    <p:sldId id="573" r:id="rId90"/>
    <p:sldId id="574" r:id="rId91"/>
    <p:sldId id="575" r:id="rId92"/>
    <p:sldId id="576" r:id="rId93"/>
    <p:sldId id="577" r:id="rId94"/>
    <p:sldId id="578" r:id="rId95"/>
    <p:sldId id="579" r:id="rId96"/>
    <p:sldId id="580" r:id="rId97"/>
    <p:sldId id="581" r:id="rId98"/>
    <p:sldId id="582" r:id="rId99"/>
    <p:sldId id="583" r:id="rId100"/>
    <p:sldId id="584" r:id="rId101"/>
    <p:sldId id="585" r:id="rId102"/>
    <p:sldId id="586" r:id="rId103"/>
    <p:sldId id="587" r:id="rId104"/>
    <p:sldId id="588" r:id="rId105"/>
    <p:sldId id="589" r:id="rId106"/>
    <p:sldId id="590" r:id="rId107"/>
    <p:sldId id="591" r:id="rId108"/>
    <p:sldId id="771" r:id="rId109"/>
    <p:sldId id="772" r:id="rId110"/>
    <p:sldId id="773" r:id="rId111"/>
    <p:sldId id="774" r:id="rId112"/>
    <p:sldId id="775" r:id="rId113"/>
    <p:sldId id="776" r:id="rId114"/>
    <p:sldId id="592" r:id="rId115"/>
    <p:sldId id="593" r:id="rId116"/>
    <p:sldId id="594" r:id="rId117"/>
    <p:sldId id="595" r:id="rId118"/>
    <p:sldId id="766" r:id="rId119"/>
    <p:sldId id="769" r:id="rId120"/>
    <p:sldId id="598" r:id="rId121"/>
    <p:sldId id="599" r:id="rId122"/>
    <p:sldId id="600" r:id="rId123"/>
    <p:sldId id="601" r:id="rId124"/>
    <p:sldId id="602" r:id="rId125"/>
    <p:sldId id="603" r:id="rId126"/>
    <p:sldId id="604" r:id="rId127"/>
    <p:sldId id="605" r:id="rId128"/>
    <p:sldId id="606" r:id="rId129"/>
    <p:sldId id="607" r:id="rId130"/>
    <p:sldId id="608" r:id="rId131"/>
    <p:sldId id="609" r:id="rId132"/>
    <p:sldId id="610" r:id="rId133"/>
    <p:sldId id="611" r:id="rId134"/>
    <p:sldId id="761" r:id="rId135"/>
    <p:sldId id="762" r:id="rId136"/>
    <p:sldId id="763" r:id="rId137"/>
    <p:sldId id="614" r:id="rId138"/>
    <p:sldId id="615" r:id="rId139"/>
    <p:sldId id="616" r:id="rId140"/>
    <p:sldId id="617" r:id="rId141"/>
    <p:sldId id="618" r:id="rId142"/>
    <p:sldId id="619" r:id="rId143"/>
    <p:sldId id="620" r:id="rId144"/>
    <p:sldId id="621" r:id="rId145"/>
    <p:sldId id="622" r:id="rId146"/>
    <p:sldId id="623" r:id="rId147"/>
    <p:sldId id="624" r:id="rId148"/>
    <p:sldId id="625" r:id="rId149"/>
    <p:sldId id="626" r:id="rId150"/>
    <p:sldId id="627" r:id="rId151"/>
    <p:sldId id="628" r:id="rId152"/>
    <p:sldId id="629" r:id="rId153"/>
    <p:sldId id="661" r:id="rId154"/>
    <p:sldId id="632" r:id="rId155"/>
    <p:sldId id="633" r:id="rId156"/>
    <p:sldId id="764" r:id="rId157"/>
    <p:sldId id="634" r:id="rId158"/>
    <p:sldId id="636" r:id="rId159"/>
    <p:sldId id="778" r:id="rId160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66FF"/>
    <a:srgbClr val="6666FF"/>
    <a:srgbClr val="00FFFF"/>
    <a:srgbClr val="9966FF"/>
    <a:srgbClr val="FFFF66"/>
    <a:srgbClr val="66FF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10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236" y="-90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notesMaster" Target="notesMasters/notesMaster1.xml"/><Relationship Id="rId16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B9CE5DA-B37F-48A3-BFE8-0C46FE5DD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47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28FF89-3A02-4468-BC91-EE4B74753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70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16786-9E7F-4505-A182-956CC56C7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6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C47C7-BA44-4F17-B962-44DEFA381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3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07873-B398-40E8-A5A1-79EBB5905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49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6F13E-683A-463D-B5BB-1347488D3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78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15081-D800-435B-A3F6-DED50CFBA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9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C6CF7-4B8E-4502-9735-15EB3E6EA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7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CDA06-E9FF-48CD-9037-48266EF81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9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8A117-0D31-49D2-A8FB-821FC217F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6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C7BCF-5128-484A-BA8B-6BBF54DF6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3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2FE27-B965-4506-A0BE-B051BB813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8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DEF09-C10A-4103-9332-BF607E2D5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0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08534-0619-4EE5-80CD-A98FCEE5D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2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1604C-82DD-4888-BA68-9FF3A0630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4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DE3D37E-7AFB-409B-9D16-70E1E3E88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19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9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9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" y="838200"/>
            <a:ext cx="9144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52400"/>
            <a:ext cx="7686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Minerals Review Game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562600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76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made from which of the following…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What type of minerals are shown below? </a:t>
            </a:r>
          </a:p>
        </p:txBody>
      </p:sp>
      <p:pic>
        <p:nvPicPr>
          <p:cNvPr id="100355" name="Picture 4" descr="Slide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686800" cy="582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7391400" y="1295400"/>
            <a:ext cx="152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100357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1524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AutoShape 7"/>
          <p:cNvSpPr>
            <a:spLocks noChangeArrowheads="1"/>
          </p:cNvSpPr>
          <p:nvPr/>
        </p:nvSpPr>
        <p:spPr bwMode="auto">
          <a:xfrm>
            <a:off x="914400" y="914400"/>
            <a:ext cx="6858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FF">
                  <a:alpha val="60001"/>
                </a:srgbClr>
              </a:gs>
              <a:gs pos="100000">
                <a:srgbClr val="764776">
                  <a:alpha val="73000"/>
                </a:srgbClr>
              </a:gs>
            </a:gsLst>
            <a:lin ang="5400000" scaled="1"/>
          </a:gradFill>
          <a:ln w="76200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1328964" cy="12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95600"/>
            <a:ext cx="701316" cy="6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What type of minerals are shown below? </a:t>
            </a:r>
          </a:p>
        </p:txBody>
      </p:sp>
      <p:pic>
        <p:nvPicPr>
          <p:cNvPr id="101379" name="Picture 4" descr="Slide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686800" cy="582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0" name="Text Box 5"/>
          <p:cNvSpPr txBox="1">
            <a:spLocks noChangeArrowheads="1"/>
          </p:cNvSpPr>
          <p:nvPr/>
        </p:nvSpPr>
        <p:spPr bwMode="auto">
          <a:xfrm>
            <a:off x="7391400" y="1295400"/>
            <a:ext cx="152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101381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1524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2" name="Text Box 7"/>
          <p:cNvSpPr txBox="1">
            <a:spLocks noChangeArrowheads="1"/>
          </p:cNvSpPr>
          <p:nvPr/>
        </p:nvSpPr>
        <p:spPr bwMode="auto">
          <a:xfrm>
            <a:off x="685800" y="2209800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</a:rPr>
              <a:t>(Owl +1pt) </a:t>
            </a:r>
          </a:p>
        </p:txBody>
      </p:sp>
      <p:sp>
        <p:nvSpPr>
          <p:cNvPr id="101383" name="AutoShape 8"/>
          <p:cNvSpPr>
            <a:spLocks noChangeArrowheads="1"/>
          </p:cNvSpPr>
          <p:nvPr/>
        </p:nvSpPr>
        <p:spPr bwMode="auto">
          <a:xfrm>
            <a:off x="914400" y="914400"/>
            <a:ext cx="6858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FF">
                  <a:alpha val="60001"/>
                </a:srgbClr>
              </a:gs>
              <a:gs pos="100000">
                <a:srgbClr val="764776">
                  <a:alpha val="73000"/>
                </a:srgbClr>
              </a:gs>
            </a:gsLst>
            <a:lin ang="5400000" scaled="1"/>
          </a:gradFill>
          <a:ln w="76200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1328964" cy="12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95600"/>
            <a:ext cx="701316" cy="6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76022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What type of minerals are shown below? </a:t>
            </a:r>
          </a:p>
        </p:txBody>
      </p:sp>
      <p:pic>
        <p:nvPicPr>
          <p:cNvPr id="102403" name="Picture 4" descr="Slide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686800" cy="582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4" name="Text Box 5"/>
          <p:cNvSpPr txBox="1">
            <a:spLocks noChangeArrowheads="1"/>
          </p:cNvSpPr>
          <p:nvPr/>
        </p:nvSpPr>
        <p:spPr bwMode="auto">
          <a:xfrm>
            <a:off x="7391400" y="1295400"/>
            <a:ext cx="152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102405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1524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Text Box 7"/>
          <p:cNvSpPr txBox="1">
            <a:spLocks noChangeArrowheads="1"/>
          </p:cNvSpPr>
          <p:nvPr/>
        </p:nvSpPr>
        <p:spPr bwMode="auto">
          <a:xfrm>
            <a:off x="685800" y="2209800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</a:rPr>
              <a:t>(Owl +1pt) </a:t>
            </a:r>
          </a:p>
        </p:txBody>
      </p:sp>
      <p:sp>
        <p:nvSpPr>
          <p:cNvPr id="102407" name="Oval 8"/>
          <p:cNvSpPr>
            <a:spLocks noChangeArrowheads="1"/>
          </p:cNvSpPr>
          <p:nvPr/>
        </p:nvSpPr>
        <p:spPr bwMode="auto">
          <a:xfrm>
            <a:off x="4953000" y="3581400"/>
            <a:ext cx="838200" cy="7620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8" name="AutoShape 9"/>
          <p:cNvSpPr>
            <a:spLocks noChangeArrowheads="1"/>
          </p:cNvSpPr>
          <p:nvPr/>
        </p:nvSpPr>
        <p:spPr bwMode="auto">
          <a:xfrm>
            <a:off x="914400" y="914400"/>
            <a:ext cx="6858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FF">
                  <a:alpha val="60001"/>
                </a:srgbClr>
              </a:gs>
              <a:gs pos="100000">
                <a:srgbClr val="764776">
                  <a:alpha val="73000"/>
                </a:srgbClr>
              </a:gs>
            </a:gsLst>
            <a:lin ang="5400000" scaled="1"/>
          </a:gradFill>
          <a:ln w="76200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1328964" cy="12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95600"/>
            <a:ext cx="701316" cy="6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76022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375811" name="Group 3"/>
          <p:cNvGraphicFramePr>
            <a:graphicFrameLocks noGrp="1"/>
          </p:cNvGraphicFramePr>
          <p:nvPr/>
        </p:nvGraphicFramePr>
        <p:xfrm>
          <a:off x="304800" y="838200"/>
          <a:ext cx="8458200" cy="5437215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87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SHAPE-UP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itchFamily="18" charset="0"/>
                        </a:rPr>
                        <a:t>PRETTY COLORS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PRIVATE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 IN THE MOVIES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71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3472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103473" name="TextBox 50"/>
          <p:cNvSpPr txBox="1">
            <a:spLocks noChangeArrowheads="1"/>
          </p:cNvSpPr>
          <p:nvPr/>
        </p:nvSpPr>
        <p:spPr bwMode="auto">
          <a:xfrm>
            <a:off x="304800" y="1524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Minerals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minerals are characterized as felsic based on the pictures below.</a:t>
            </a:r>
          </a:p>
        </p:txBody>
      </p:sp>
      <p:pic>
        <p:nvPicPr>
          <p:cNvPr id="10445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114800" cy="25527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343400" cy="256063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419600" cy="25146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4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114800" cy="2533650"/>
          </a:xfrm>
          <a:prstGeom prst="rect">
            <a:avLst/>
          </a:prstGeom>
          <a:noFill/>
          <a:ln w="571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5" name="Text Box 8"/>
          <p:cNvSpPr txBox="1">
            <a:spLocks noChangeArrowheads="1"/>
          </p:cNvSpPr>
          <p:nvPr/>
        </p:nvSpPr>
        <p:spPr bwMode="auto">
          <a:xfrm>
            <a:off x="304800" y="1447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104456" name="Text Box 9"/>
          <p:cNvSpPr txBox="1">
            <a:spLocks noChangeArrowheads="1"/>
          </p:cNvSpPr>
          <p:nvPr/>
        </p:nvSpPr>
        <p:spPr bwMode="auto">
          <a:xfrm>
            <a:off x="4648200" y="15240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B</a:t>
            </a:r>
          </a:p>
        </p:txBody>
      </p:sp>
      <p:sp>
        <p:nvSpPr>
          <p:cNvPr id="104457" name="Text Box 10"/>
          <p:cNvSpPr txBox="1">
            <a:spLocks noChangeArrowheads="1"/>
          </p:cNvSpPr>
          <p:nvPr/>
        </p:nvSpPr>
        <p:spPr bwMode="auto">
          <a:xfrm>
            <a:off x="304800" y="4114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C</a:t>
            </a:r>
          </a:p>
        </p:txBody>
      </p:sp>
      <p:sp>
        <p:nvSpPr>
          <p:cNvPr id="104458" name="Text Box 11"/>
          <p:cNvSpPr txBox="1">
            <a:spLocks noChangeArrowheads="1"/>
          </p:cNvSpPr>
          <p:nvPr/>
        </p:nvSpPr>
        <p:spPr bwMode="auto">
          <a:xfrm>
            <a:off x="4648200" y="41148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104459" name="Text Box 12"/>
          <p:cNvSpPr txBox="1">
            <a:spLocks noChangeArrowheads="1"/>
          </p:cNvSpPr>
          <p:nvPr/>
        </p:nvSpPr>
        <p:spPr bwMode="auto">
          <a:xfrm>
            <a:off x="8153400" y="6858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minerals are characterized as felsic based on the pictures below.</a:t>
            </a:r>
          </a:p>
        </p:txBody>
      </p:sp>
      <p:pic>
        <p:nvPicPr>
          <p:cNvPr id="10547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114800" cy="25527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343400" cy="256063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419600" cy="25146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114800" cy="2533650"/>
          </a:xfrm>
          <a:prstGeom prst="rect">
            <a:avLst/>
          </a:prstGeom>
          <a:noFill/>
          <a:ln w="57150" algn="ctr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9" name="Text Box 8"/>
          <p:cNvSpPr txBox="1">
            <a:spLocks noChangeArrowheads="1"/>
          </p:cNvSpPr>
          <p:nvPr/>
        </p:nvSpPr>
        <p:spPr bwMode="auto">
          <a:xfrm>
            <a:off x="304800" y="1447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105480" name="Text Box 9"/>
          <p:cNvSpPr txBox="1">
            <a:spLocks noChangeArrowheads="1"/>
          </p:cNvSpPr>
          <p:nvPr/>
        </p:nvSpPr>
        <p:spPr bwMode="auto">
          <a:xfrm>
            <a:off x="4648200" y="15240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B</a:t>
            </a:r>
          </a:p>
        </p:txBody>
      </p:sp>
      <p:sp>
        <p:nvSpPr>
          <p:cNvPr id="105481" name="Text Box 10"/>
          <p:cNvSpPr txBox="1">
            <a:spLocks noChangeArrowheads="1"/>
          </p:cNvSpPr>
          <p:nvPr/>
        </p:nvSpPr>
        <p:spPr bwMode="auto">
          <a:xfrm>
            <a:off x="304800" y="4114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C</a:t>
            </a:r>
          </a:p>
        </p:txBody>
      </p:sp>
      <p:sp>
        <p:nvSpPr>
          <p:cNvPr id="105482" name="Text Box 11"/>
          <p:cNvSpPr txBox="1">
            <a:spLocks noChangeArrowheads="1"/>
          </p:cNvSpPr>
          <p:nvPr/>
        </p:nvSpPr>
        <p:spPr bwMode="auto">
          <a:xfrm>
            <a:off x="4648200" y="41148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105483" name="Text Box 12"/>
          <p:cNvSpPr txBox="1">
            <a:spLocks noChangeArrowheads="1"/>
          </p:cNvSpPr>
          <p:nvPr/>
        </p:nvSpPr>
        <p:spPr bwMode="auto">
          <a:xfrm>
            <a:off x="8153400" y="6858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minerals are characterized as felsic based on the pictures below.</a:t>
            </a:r>
          </a:p>
        </p:txBody>
      </p:sp>
      <p:pic>
        <p:nvPicPr>
          <p:cNvPr id="1064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114800" cy="25527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343400" cy="256063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419600" cy="2514600"/>
          </a:xfrm>
          <a:prstGeom prst="rect">
            <a:avLst/>
          </a:prstGeom>
          <a:noFill/>
          <a:ln w="57150" algn="ctr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114800" cy="2533650"/>
          </a:xfrm>
          <a:prstGeom prst="rect">
            <a:avLst/>
          </a:prstGeom>
          <a:noFill/>
          <a:ln w="57150" algn="ctr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03" name="Text Box 8"/>
          <p:cNvSpPr txBox="1">
            <a:spLocks noChangeArrowheads="1"/>
          </p:cNvSpPr>
          <p:nvPr/>
        </p:nvSpPr>
        <p:spPr bwMode="auto">
          <a:xfrm>
            <a:off x="304800" y="1447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66FF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106504" name="Text Box 9"/>
          <p:cNvSpPr txBox="1">
            <a:spLocks noChangeArrowheads="1"/>
          </p:cNvSpPr>
          <p:nvPr/>
        </p:nvSpPr>
        <p:spPr bwMode="auto">
          <a:xfrm>
            <a:off x="4648200" y="15240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B</a:t>
            </a:r>
          </a:p>
        </p:txBody>
      </p:sp>
      <p:sp>
        <p:nvSpPr>
          <p:cNvPr id="106505" name="Text Box 10"/>
          <p:cNvSpPr txBox="1">
            <a:spLocks noChangeArrowheads="1"/>
          </p:cNvSpPr>
          <p:nvPr/>
        </p:nvSpPr>
        <p:spPr bwMode="auto">
          <a:xfrm>
            <a:off x="304800" y="4114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C</a:t>
            </a:r>
          </a:p>
        </p:txBody>
      </p:sp>
      <p:sp>
        <p:nvSpPr>
          <p:cNvPr id="106506" name="Text Box 11"/>
          <p:cNvSpPr txBox="1">
            <a:spLocks noChangeArrowheads="1"/>
          </p:cNvSpPr>
          <p:nvPr/>
        </p:nvSpPr>
        <p:spPr bwMode="auto">
          <a:xfrm>
            <a:off x="4648200" y="41148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66FF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106507" name="Text Box 12"/>
          <p:cNvSpPr txBox="1">
            <a:spLocks noChangeArrowheads="1"/>
          </p:cNvSpPr>
          <p:nvPr/>
        </p:nvSpPr>
        <p:spPr bwMode="auto">
          <a:xfrm>
            <a:off x="8153400" y="6858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minerals are characterized as felsic based on the pictures below. </a:t>
            </a:r>
            <a:r>
              <a:rPr lang="en-US" smtClean="0">
                <a:solidFill>
                  <a:srgbClr val="FF66FF"/>
                </a:solidFill>
              </a:rPr>
              <a:t>A and D</a:t>
            </a:r>
          </a:p>
        </p:txBody>
      </p:sp>
      <p:pic>
        <p:nvPicPr>
          <p:cNvPr id="1075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114800" cy="25527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343400" cy="256063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419600" cy="2514600"/>
          </a:xfrm>
          <a:prstGeom prst="rect">
            <a:avLst/>
          </a:prstGeom>
          <a:noFill/>
          <a:ln w="57150" algn="ctr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114800" cy="2533650"/>
          </a:xfrm>
          <a:prstGeom prst="rect">
            <a:avLst/>
          </a:prstGeom>
          <a:noFill/>
          <a:ln w="57150" algn="ctr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7" name="Text Box 8"/>
          <p:cNvSpPr txBox="1">
            <a:spLocks noChangeArrowheads="1"/>
          </p:cNvSpPr>
          <p:nvPr/>
        </p:nvSpPr>
        <p:spPr bwMode="auto">
          <a:xfrm>
            <a:off x="304800" y="1447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66FF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107528" name="Text Box 9"/>
          <p:cNvSpPr txBox="1">
            <a:spLocks noChangeArrowheads="1"/>
          </p:cNvSpPr>
          <p:nvPr/>
        </p:nvSpPr>
        <p:spPr bwMode="auto">
          <a:xfrm>
            <a:off x="4648200" y="15240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B</a:t>
            </a:r>
          </a:p>
        </p:txBody>
      </p:sp>
      <p:sp>
        <p:nvSpPr>
          <p:cNvPr id="107529" name="Text Box 10"/>
          <p:cNvSpPr txBox="1">
            <a:spLocks noChangeArrowheads="1"/>
          </p:cNvSpPr>
          <p:nvPr/>
        </p:nvSpPr>
        <p:spPr bwMode="auto">
          <a:xfrm>
            <a:off x="304800" y="4114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C</a:t>
            </a:r>
          </a:p>
        </p:txBody>
      </p:sp>
      <p:sp>
        <p:nvSpPr>
          <p:cNvPr id="107530" name="Text Box 11"/>
          <p:cNvSpPr txBox="1">
            <a:spLocks noChangeArrowheads="1"/>
          </p:cNvSpPr>
          <p:nvPr/>
        </p:nvSpPr>
        <p:spPr bwMode="auto">
          <a:xfrm>
            <a:off x="4648200" y="41148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66FF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107531" name="Text Box 12"/>
          <p:cNvSpPr txBox="1">
            <a:spLocks noChangeArrowheads="1"/>
          </p:cNvSpPr>
          <p:nvPr/>
        </p:nvSpPr>
        <p:spPr bwMode="auto">
          <a:xfrm>
            <a:off x="8153400" y="6858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minerals are characterized as felsic based on the pictures below. </a:t>
            </a:r>
            <a:r>
              <a:rPr lang="en-US" smtClean="0">
                <a:solidFill>
                  <a:srgbClr val="FF66FF"/>
                </a:solidFill>
              </a:rPr>
              <a:t>A and D</a:t>
            </a:r>
          </a:p>
        </p:txBody>
      </p:sp>
      <p:pic>
        <p:nvPicPr>
          <p:cNvPr id="1075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114800" cy="25527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343400" cy="256063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419600" cy="2514600"/>
          </a:xfrm>
          <a:prstGeom prst="rect">
            <a:avLst/>
          </a:prstGeom>
          <a:noFill/>
          <a:ln w="57150" algn="ctr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114800" cy="2533650"/>
          </a:xfrm>
          <a:prstGeom prst="rect">
            <a:avLst/>
          </a:prstGeom>
          <a:noFill/>
          <a:ln w="57150" algn="ctr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7" name="Text Box 8"/>
          <p:cNvSpPr txBox="1">
            <a:spLocks noChangeArrowheads="1"/>
          </p:cNvSpPr>
          <p:nvPr/>
        </p:nvSpPr>
        <p:spPr bwMode="auto">
          <a:xfrm>
            <a:off x="304800" y="1447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66FF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107528" name="Text Box 9"/>
          <p:cNvSpPr txBox="1">
            <a:spLocks noChangeArrowheads="1"/>
          </p:cNvSpPr>
          <p:nvPr/>
        </p:nvSpPr>
        <p:spPr bwMode="auto">
          <a:xfrm>
            <a:off x="4648200" y="15240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B</a:t>
            </a:r>
          </a:p>
        </p:txBody>
      </p:sp>
      <p:sp>
        <p:nvSpPr>
          <p:cNvPr id="107529" name="Text Box 10"/>
          <p:cNvSpPr txBox="1">
            <a:spLocks noChangeArrowheads="1"/>
          </p:cNvSpPr>
          <p:nvPr/>
        </p:nvSpPr>
        <p:spPr bwMode="auto">
          <a:xfrm>
            <a:off x="304800" y="4114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C</a:t>
            </a:r>
          </a:p>
        </p:txBody>
      </p:sp>
      <p:sp>
        <p:nvSpPr>
          <p:cNvPr id="107530" name="Text Box 11"/>
          <p:cNvSpPr txBox="1">
            <a:spLocks noChangeArrowheads="1"/>
          </p:cNvSpPr>
          <p:nvPr/>
        </p:nvSpPr>
        <p:spPr bwMode="auto">
          <a:xfrm>
            <a:off x="4648200" y="41148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66FF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107531" name="Text Box 12"/>
          <p:cNvSpPr txBox="1">
            <a:spLocks noChangeArrowheads="1"/>
          </p:cNvSpPr>
          <p:nvPr/>
        </p:nvSpPr>
        <p:spPr bwMode="auto">
          <a:xfrm>
            <a:off x="8153400" y="6858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2209800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Feldspar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dirty="0" smtClean="0"/>
              <a:t>Which minerals are characterized as </a:t>
            </a:r>
            <a:r>
              <a:rPr lang="en-US" dirty="0" err="1" smtClean="0"/>
              <a:t>felsic</a:t>
            </a:r>
            <a:r>
              <a:rPr lang="en-US" dirty="0" smtClean="0"/>
              <a:t> based on the pictures below. </a:t>
            </a:r>
            <a:r>
              <a:rPr lang="en-US" dirty="0" smtClean="0">
                <a:solidFill>
                  <a:srgbClr val="FF66FF"/>
                </a:solidFill>
              </a:rPr>
              <a:t>A and D</a:t>
            </a:r>
          </a:p>
        </p:txBody>
      </p:sp>
      <p:pic>
        <p:nvPicPr>
          <p:cNvPr id="1075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114800" cy="25527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343400" cy="256063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419600" cy="2514600"/>
          </a:xfrm>
          <a:prstGeom prst="rect">
            <a:avLst/>
          </a:prstGeom>
          <a:noFill/>
          <a:ln w="57150" algn="ctr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114800" cy="2533650"/>
          </a:xfrm>
          <a:prstGeom prst="rect">
            <a:avLst/>
          </a:prstGeom>
          <a:noFill/>
          <a:ln w="57150" algn="ctr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7" name="Text Box 8"/>
          <p:cNvSpPr txBox="1">
            <a:spLocks noChangeArrowheads="1"/>
          </p:cNvSpPr>
          <p:nvPr/>
        </p:nvSpPr>
        <p:spPr bwMode="auto">
          <a:xfrm>
            <a:off x="304800" y="1447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66FF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107528" name="Text Box 9"/>
          <p:cNvSpPr txBox="1">
            <a:spLocks noChangeArrowheads="1"/>
          </p:cNvSpPr>
          <p:nvPr/>
        </p:nvSpPr>
        <p:spPr bwMode="auto">
          <a:xfrm>
            <a:off x="4648200" y="15240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B</a:t>
            </a:r>
          </a:p>
        </p:txBody>
      </p:sp>
      <p:sp>
        <p:nvSpPr>
          <p:cNvPr id="107529" name="Text Box 10"/>
          <p:cNvSpPr txBox="1">
            <a:spLocks noChangeArrowheads="1"/>
          </p:cNvSpPr>
          <p:nvPr/>
        </p:nvSpPr>
        <p:spPr bwMode="auto">
          <a:xfrm>
            <a:off x="304800" y="4114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C</a:t>
            </a:r>
          </a:p>
        </p:txBody>
      </p:sp>
      <p:sp>
        <p:nvSpPr>
          <p:cNvPr id="107530" name="Text Box 11"/>
          <p:cNvSpPr txBox="1">
            <a:spLocks noChangeArrowheads="1"/>
          </p:cNvSpPr>
          <p:nvPr/>
        </p:nvSpPr>
        <p:spPr bwMode="auto">
          <a:xfrm>
            <a:off x="4648200" y="41148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66FF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107531" name="Text Box 12"/>
          <p:cNvSpPr txBox="1">
            <a:spLocks noChangeArrowheads="1"/>
          </p:cNvSpPr>
          <p:nvPr/>
        </p:nvSpPr>
        <p:spPr bwMode="auto">
          <a:xfrm>
            <a:off x="8153400" y="6858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2209800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Feldspar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0" y="2209800"/>
            <a:ext cx="1143000" cy="838200"/>
          </a:xfrm>
          <a:prstGeom prst="roundRect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858000" y="304800"/>
            <a:ext cx="457200" cy="457200"/>
          </a:xfrm>
          <a:prstGeom prst="roundRect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CCFF"/>
                </a:solidFill>
              </a:rPr>
              <a:t>A.) Weathering of rock over long periods of time.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dirty="0" smtClean="0"/>
              <a:t>Which minerals are characterized as </a:t>
            </a:r>
            <a:r>
              <a:rPr lang="en-US" dirty="0" err="1" smtClean="0"/>
              <a:t>felsic</a:t>
            </a:r>
            <a:r>
              <a:rPr lang="en-US" dirty="0" smtClean="0"/>
              <a:t> based on the pictures below. </a:t>
            </a:r>
            <a:r>
              <a:rPr lang="en-US" dirty="0" smtClean="0">
                <a:solidFill>
                  <a:srgbClr val="FF66FF"/>
                </a:solidFill>
              </a:rPr>
              <a:t>A and D</a:t>
            </a:r>
          </a:p>
        </p:txBody>
      </p:sp>
      <p:pic>
        <p:nvPicPr>
          <p:cNvPr id="1075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114800" cy="25527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343400" cy="256063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419600" cy="2514600"/>
          </a:xfrm>
          <a:prstGeom prst="rect">
            <a:avLst/>
          </a:prstGeom>
          <a:noFill/>
          <a:ln w="57150" algn="ctr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114800" cy="2533650"/>
          </a:xfrm>
          <a:prstGeom prst="rect">
            <a:avLst/>
          </a:prstGeom>
          <a:noFill/>
          <a:ln w="57150" algn="ctr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7" name="Text Box 8"/>
          <p:cNvSpPr txBox="1">
            <a:spLocks noChangeArrowheads="1"/>
          </p:cNvSpPr>
          <p:nvPr/>
        </p:nvSpPr>
        <p:spPr bwMode="auto">
          <a:xfrm>
            <a:off x="304800" y="1447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66FF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107528" name="Text Box 9"/>
          <p:cNvSpPr txBox="1">
            <a:spLocks noChangeArrowheads="1"/>
          </p:cNvSpPr>
          <p:nvPr/>
        </p:nvSpPr>
        <p:spPr bwMode="auto">
          <a:xfrm>
            <a:off x="4648200" y="15240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B</a:t>
            </a:r>
          </a:p>
        </p:txBody>
      </p:sp>
      <p:sp>
        <p:nvSpPr>
          <p:cNvPr id="107529" name="Text Box 10"/>
          <p:cNvSpPr txBox="1">
            <a:spLocks noChangeArrowheads="1"/>
          </p:cNvSpPr>
          <p:nvPr/>
        </p:nvSpPr>
        <p:spPr bwMode="auto">
          <a:xfrm>
            <a:off x="304800" y="4114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C</a:t>
            </a:r>
          </a:p>
        </p:txBody>
      </p:sp>
      <p:sp>
        <p:nvSpPr>
          <p:cNvPr id="107530" name="Text Box 11"/>
          <p:cNvSpPr txBox="1">
            <a:spLocks noChangeArrowheads="1"/>
          </p:cNvSpPr>
          <p:nvPr/>
        </p:nvSpPr>
        <p:spPr bwMode="auto">
          <a:xfrm>
            <a:off x="4648200" y="41148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66FF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107531" name="Text Box 12"/>
          <p:cNvSpPr txBox="1">
            <a:spLocks noChangeArrowheads="1"/>
          </p:cNvSpPr>
          <p:nvPr/>
        </p:nvSpPr>
        <p:spPr bwMode="auto">
          <a:xfrm>
            <a:off x="8153400" y="6858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2209800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Feldspar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0" y="2209800"/>
            <a:ext cx="1143000" cy="838200"/>
          </a:xfrm>
          <a:prstGeom prst="roundRect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858000" y="304800"/>
            <a:ext cx="457200" cy="457200"/>
          </a:xfrm>
          <a:prstGeom prst="roundRect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2000" y="3048000"/>
            <a:ext cx="32765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CC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Lighter elements</a:t>
            </a:r>
            <a:endParaRPr lang="en-US" sz="2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CC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dirty="0" smtClean="0"/>
              <a:t>Which minerals are characterized as </a:t>
            </a:r>
            <a:r>
              <a:rPr lang="en-US" dirty="0" err="1" smtClean="0"/>
              <a:t>felsic</a:t>
            </a:r>
            <a:r>
              <a:rPr lang="en-US" dirty="0" smtClean="0"/>
              <a:t> based on the pictures below. </a:t>
            </a:r>
            <a:r>
              <a:rPr lang="en-US" dirty="0" smtClean="0">
                <a:solidFill>
                  <a:srgbClr val="FF66FF"/>
                </a:solidFill>
              </a:rPr>
              <a:t>A and D</a:t>
            </a:r>
          </a:p>
        </p:txBody>
      </p:sp>
      <p:pic>
        <p:nvPicPr>
          <p:cNvPr id="1075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114800" cy="25527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343400" cy="256063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419600" cy="2514600"/>
          </a:xfrm>
          <a:prstGeom prst="rect">
            <a:avLst/>
          </a:prstGeom>
          <a:noFill/>
          <a:ln w="57150" algn="ctr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114800" cy="2533650"/>
          </a:xfrm>
          <a:prstGeom prst="rect">
            <a:avLst/>
          </a:prstGeom>
          <a:noFill/>
          <a:ln w="57150" algn="ctr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7" name="Text Box 8"/>
          <p:cNvSpPr txBox="1">
            <a:spLocks noChangeArrowheads="1"/>
          </p:cNvSpPr>
          <p:nvPr/>
        </p:nvSpPr>
        <p:spPr bwMode="auto">
          <a:xfrm>
            <a:off x="304800" y="1447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66FF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107528" name="Text Box 9"/>
          <p:cNvSpPr txBox="1">
            <a:spLocks noChangeArrowheads="1"/>
          </p:cNvSpPr>
          <p:nvPr/>
        </p:nvSpPr>
        <p:spPr bwMode="auto">
          <a:xfrm>
            <a:off x="4648200" y="15240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B</a:t>
            </a:r>
          </a:p>
        </p:txBody>
      </p:sp>
      <p:sp>
        <p:nvSpPr>
          <p:cNvPr id="107529" name="Text Box 10"/>
          <p:cNvSpPr txBox="1">
            <a:spLocks noChangeArrowheads="1"/>
          </p:cNvSpPr>
          <p:nvPr/>
        </p:nvSpPr>
        <p:spPr bwMode="auto">
          <a:xfrm>
            <a:off x="304800" y="4114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C</a:t>
            </a:r>
          </a:p>
        </p:txBody>
      </p:sp>
      <p:sp>
        <p:nvSpPr>
          <p:cNvPr id="107530" name="Text Box 11"/>
          <p:cNvSpPr txBox="1">
            <a:spLocks noChangeArrowheads="1"/>
          </p:cNvSpPr>
          <p:nvPr/>
        </p:nvSpPr>
        <p:spPr bwMode="auto">
          <a:xfrm>
            <a:off x="4648200" y="41148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66FF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107531" name="Text Box 12"/>
          <p:cNvSpPr txBox="1">
            <a:spLocks noChangeArrowheads="1"/>
          </p:cNvSpPr>
          <p:nvPr/>
        </p:nvSpPr>
        <p:spPr bwMode="auto">
          <a:xfrm>
            <a:off x="8153400" y="6858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2209800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Feldspar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0" y="2209800"/>
            <a:ext cx="1143000" cy="838200"/>
          </a:xfrm>
          <a:prstGeom prst="roundRect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858000" y="304800"/>
            <a:ext cx="457200" cy="457200"/>
          </a:xfrm>
          <a:prstGeom prst="roundRect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2000" y="3048000"/>
            <a:ext cx="32765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CC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Lighter elements</a:t>
            </a:r>
            <a:endParaRPr lang="en-US" sz="2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CC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1524000"/>
            <a:ext cx="219964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Aluminum</a:t>
            </a:r>
          </a:p>
          <a:p>
            <a:pPr algn="ctr"/>
            <a:r>
              <a:rPr lang="en-US" sz="2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and Silicon</a:t>
            </a:r>
            <a:endParaRPr lang="en-US" sz="2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dirty="0" smtClean="0"/>
              <a:t>Which minerals are characterized as </a:t>
            </a:r>
            <a:r>
              <a:rPr lang="en-US" dirty="0" err="1" smtClean="0"/>
              <a:t>felsic</a:t>
            </a:r>
            <a:r>
              <a:rPr lang="en-US" dirty="0" smtClean="0"/>
              <a:t> based on the pictures below. </a:t>
            </a:r>
            <a:r>
              <a:rPr lang="en-US" dirty="0" smtClean="0">
                <a:solidFill>
                  <a:srgbClr val="FF66FF"/>
                </a:solidFill>
              </a:rPr>
              <a:t>A and D</a:t>
            </a:r>
          </a:p>
        </p:txBody>
      </p:sp>
      <p:pic>
        <p:nvPicPr>
          <p:cNvPr id="1075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114800" cy="25527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343400" cy="256063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419600" cy="2514600"/>
          </a:xfrm>
          <a:prstGeom prst="rect">
            <a:avLst/>
          </a:prstGeom>
          <a:noFill/>
          <a:ln w="57150" algn="ctr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114800" cy="2533650"/>
          </a:xfrm>
          <a:prstGeom prst="rect">
            <a:avLst/>
          </a:prstGeom>
          <a:noFill/>
          <a:ln w="57150" algn="ctr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7" name="Text Box 8"/>
          <p:cNvSpPr txBox="1">
            <a:spLocks noChangeArrowheads="1"/>
          </p:cNvSpPr>
          <p:nvPr/>
        </p:nvSpPr>
        <p:spPr bwMode="auto">
          <a:xfrm>
            <a:off x="304800" y="1447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66FF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107528" name="Text Box 9"/>
          <p:cNvSpPr txBox="1">
            <a:spLocks noChangeArrowheads="1"/>
          </p:cNvSpPr>
          <p:nvPr/>
        </p:nvSpPr>
        <p:spPr bwMode="auto">
          <a:xfrm>
            <a:off x="4648200" y="15240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B</a:t>
            </a:r>
          </a:p>
        </p:txBody>
      </p:sp>
      <p:sp>
        <p:nvSpPr>
          <p:cNvPr id="107529" name="Text Box 10"/>
          <p:cNvSpPr txBox="1">
            <a:spLocks noChangeArrowheads="1"/>
          </p:cNvSpPr>
          <p:nvPr/>
        </p:nvSpPr>
        <p:spPr bwMode="auto">
          <a:xfrm>
            <a:off x="304800" y="4114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C</a:t>
            </a:r>
          </a:p>
        </p:txBody>
      </p:sp>
      <p:sp>
        <p:nvSpPr>
          <p:cNvPr id="107530" name="Text Box 11"/>
          <p:cNvSpPr txBox="1">
            <a:spLocks noChangeArrowheads="1"/>
          </p:cNvSpPr>
          <p:nvPr/>
        </p:nvSpPr>
        <p:spPr bwMode="auto">
          <a:xfrm>
            <a:off x="4648200" y="41148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66FF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107531" name="Text Box 12"/>
          <p:cNvSpPr txBox="1">
            <a:spLocks noChangeArrowheads="1"/>
          </p:cNvSpPr>
          <p:nvPr/>
        </p:nvSpPr>
        <p:spPr bwMode="auto">
          <a:xfrm>
            <a:off x="8153400" y="6858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2209800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Feldspar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0" y="2209800"/>
            <a:ext cx="1143000" cy="838200"/>
          </a:xfrm>
          <a:prstGeom prst="roundRect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858000" y="304800"/>
            <a:ext cx="457200" cy="457200"/>
          </a:xfrm>
          <a:prstGeom prst="roundRect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2000" y="3048000"/>
            <a:ext cx="32765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CC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Lighter elements</a:t>
            </a:r>
            <a:endParaRPr lang="en-US" sz="2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CC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1524000"/>
            <a:ext cx="219964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Aluminum</a:t>
            </a:r>
          </a:p>
          <a:p>
            <a:pPr algn="ctr"/>
            <a:r>
              <a:rPr lang="en-US" sz="2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and Silicon</a:t>
            </a:r>
            <a:endParaRPr lang="en-US" sz="2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2200" y="4495800"/>
            <a:ext cx="936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dirty="0" smtClean="0"/>
              <a:t>Which minerals are characterized as </a:t>
            </a:r>
            <a:r>
              <a:rPr lang="en-US" dirty="0" err="1" smtClean="0"/>
              <a:t>felsic</a:t>
            </a:r>
            <a:r>
              <a:rPr lang="en-US" dirty="0" smtClean="0"/>
              <a:t> based on the pictures below. </a:t>
            </a:r>
            <a:r>
              <a:rPr lang="en-US" dirty="0" smtClean="0">
                <a:solidFill>
                  <a:srgbClr val="FF66FF"/>
                </a:solidFill>
              </a:rPr>
              <a:t>A and D</a:t>
            </a:r>
          </a:p>
        </p:txBody>
      </p:sp>
      <p:pic>
        <p:nvPicPr>
          <p:cNvPr id="1075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114800" cy="25527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343400" cy="256063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419600" cy="2514600"/>
          </a:xfrm>
          <a:prstGeom prst="rect">
            <a:avLst/>
          </a:prstGeom>
          <a:noFill/>
          <a:ln w="57150" algn="ctr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114800" cy="2533650"/>
          </a:xfrm>
          <a:prstGeom prst="rect">
            <a:avLst/>
          </a:prstGeom>
          <a:noFill/>
          <a:ln w="57150" algn="ctr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7" name="Text Box 8"/>
          <p:cNvSpPr txBox="1">
            <a:spLocks noChangeArrowheads="1"/>
          </p:cNvSpPr>
          <p:nvPr/>
        </p:nvSpPr>
        <p:spPr bwMode="auto">
          <a:xfrm>
            <a:off x="304800" y="1447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66FF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107528" name="Text Box 9"/>
          <p:cNvSpPr txBox="1">
            <a:spLocks noChangeArrowheads="1"/>
          </p:cNvSpPr>
          <p:nvPr/>
        </p:nvSpPr>
        <p:spPr bwMode="auto">
          <a:xfrm>
            <a:off x="4648200" y="15240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B</a:t>
            </a:r>
          </a:p>
        </p:txBody>
      </p:sp>
      <p:sp>
        <p:nvSpPr>
          <p:cNvPr id="107529" name="Text Box 10"/>
          <p:cNvSpPr txBox="1">
            <a:spLocks noChangeArrowheads="1"/>
          </p:cNvSpPr>
          <p:nvPr/>
        </p:nvSpPr>
        <p:spPr bwMode="auto">
          <a:xfrm>
            <a:off x="304800" y="4114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C</a:t>
            </a:r>
          </a:p>
        </p:txBody>
      </p:sp>
      <p:sp>
        <p:nvSpPr>
          <p:cNvPr id="107530" name="Text Box 11"/>
          <p:cNvSpPr txBox="1">
            <a:spLocks noChangeArrowheads="1"/>
          </p:cNvSpPr>
          <p:nvPr/>
        </p:nvSpPr>
        <p:spPr bwMode="auto">
          <a:xfrm>
            <a:off x="4648200" y="41148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66FF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107531" name="Text Box 12"/>
          <p:cNvSpPr txBox="1">
            <a:spLocks noChangeArrowheads="1"/>
          </p:cNvSpPr>
          <p:nvPr/>
        </p:nvSpPr>
        <p:spPr bwMode="auto">
          <a:xfrm>
            <a:off x="8153400" y="6858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2209800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Feldspar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0" y="2209800"/>
            <a:ext cx="1143000" cy="838200"/>
          </a:xfrm>
          <a:prstGeom prst="roundRect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858000" y="304800"/>
            <a:ext cx="457200" cy="457200"/>
          </a:xfrm>
          <a:prstGeom prst="roundRect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2000" y="3048000"/>
            <a:ext cx="32765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CC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Lighter elements</a:t>
            </a:r>
            <a:endParaRPr lang="en-US" sz="2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CC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1524000"/>
            <a:ext cx="219964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Aluminum</a:t>
            </a:r>
          </a:p>
          <a:p>
            <a:pPr algn="ctr"/>
            <a:r>
              <a:rPr lang="en-US" sz="2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and Silicon</a:t>
            </a:r>
            <a:endParaRPr lang="en-US" sz="2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86400" y="5029200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Quartz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Name this mineral.  It is the most abundant mineral on the face of the Earth? </a:t>
            </a:r>
          </a:p>
        </p:txBody>
      </p:sp>
      <p:pic>
        <p:nvPicPr>
          <p:cNvPr id="10854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10600" cy="51054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48" name="Text Box 5"/>
          <p:cNvSpPr txBox="1">
            <a:spLocks noChangeArrowheads="1"/>
          </p:cNvSpPr>
          <p:nvPr/>
        </p:nvSpPr>
        <p:spPr bwMode="auto">
          <a:xfrm>
            <a:off x="6934200" y="1524000"/>
            <a:ext cx="1828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Name this mineral.  It is the most abundant mineral on the face of the Earth? </a:t>
            </a:r>
          </a:p>
        </p:txBody>
      </p:sp>
      <p:pic>
        <p:nvPicPr>
          <p:cNvPr id="10957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10600" cy="51054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2" name="Text Box 5"/>
          <p:cNvSpPr txBox="1">
            <a:spLocks noChangeArrowheads="1"/>
          </p:cNvSpPr>
          <p:nvPr/>
        </p:nvSpPr>
        <p:spPr bwMode="auto">
          <a:xfrm>
            <a:off x="6934200" y="1524000"/>
            <a:ext cx="1828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09573" name="WordArt 7"/>
          <p:cNvSpPr>
            <a:spLocks noChangeArrowheads="1" noChangeShapeType="1" noTextEdit="1"/>
          </p:cNvSpPr>
          <p:nvPr/>
        </p:nvSpPr>
        <p:spPr bwMode="auto">
          <a:xfrm>
            <a:off x="990600" y="2209800"/>
            <a:ext cx="70104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Quartz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077200" cy="5821363"/>
          </a:xfrm>
        </p:spPr>
        <p:txBody>
          <a:bodyPr/>
          <a:lstStyle/>
          <a:p>
            <a:pPr eaLnBrk="1" hangingPunct="1"/>
            <a:r>
              <a:rPr lang="en-US" smtClean="0"/>
              <a:t>Name this common mineral that is in all Igneous rocks? </a:t>
            </a:r>
          </a:p>
        </p:txBody>
      </p:sp>
      <p:pic>
        <p:nvPicPr>
          <p:cNvPr id="11059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019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6" name="Text Box 5"/>
          <p:cNvSpPr txBox="1">
            <a:spLocks noChangeArrowheads="1"/>
          </p:cNvSpPr>
          <p:nvPr/>
        </p:nvSpPr>
        <p:spPr bwMode="auto">
          <a:xfrm>
            <a:off x="7086600" y="1447800"/>
            <a:ext cx="1752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Name this common mineral that is in all Igneous rocks? </a:t>
            </a:r>
          </a:p>
        </p:txBody>
      </p:sp>
      <p:pic>
        <p:nvPicPr>
          <p:cNvPr id="1116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019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20" name="Text Box 5"/>
          <p:cNvSpPr txBox="1">
            <a:spLocks noChangeArrowheads="1"/>
          </p:cNvSpPr>
          <p:nvPr/>
        </p:nvSpPr>
        <p:spPr bwMode="auto">
          <a:xfrm>
            <a:off x="7086600" y="1447800"/>
            <a:ext cx="1752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13</a:t>
            </a:r>
          </a:p>
        </p:txBody>
      </p:sp>
      <p:sp>
        <p:nvSpPr>
          <p:cNvPr id="111621" name="WordArt 6"/>
          <p:cNvSpPr>
            <a:spLocks noChangeArrowheads="1" noChangeShapeType="1" noTextEdit="1"/>
          </p:cNvSpPr>
          <p:nvPr/>
        </p:nvSpPr>
        <p:spPr bwMode="auto">
          <a:xfrm>
            <a:off x="685800" y="1752600"/>
            <a:ext cx="76962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762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Amphibole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04800"/>
            <a:ext cx="8610600" cy="58213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9999"/>
                </a:solidFill>
              </a:rPr>
              <a:t>A rock-forming mineral (Aluminum and Silica) industrially important in glass.</a:t>
            </a: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CC9900"/>
                </a:solidFill>
              </a:rPr>
              <a:t>Primary Mineral</a:t>
            </a:r>
          </a:p>
        </p:txBody>
      </p:sp>
      <p:pic>
        <p:nvPicPr>
          <p:cNvPr id="471043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8618538" cy="5257800"/>
          </a:xfrm>
          <a:noFill/>
          <a:ln cap="flat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044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3124200" cy="2185988"/>
          </a:xfrm>
          <a:noFill/>
          <a:ln w="57150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315200" y="1447800"/>
            <a:ext cx="14414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04800"/>
            <a:ext cx="8610600" cy="58213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9999"/>
                </a:solidFill>
              </a:rPr>
              <a:t>A rock-forming mineral (Aluminum and Silica) industrially important in glass.</a:t>
            </a: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CC9900"/>
                </a:solidFill>
              </a:rPr>
              <a:t>Primary Mineral</a:t>
            </a:r>
          </a:p>
        </p:txBody>
      </p:sp>
      <p:pic>
        <p:nvPicPr>
          <p:cNvPr id="471043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8618538" cy="5257800"/>
          </a:xfrm>
          <a:noFill/>
          <a:ln cap="flat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044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3124200" cy="2185988"/>
          </a:xfrm>
          <a:noFill/>
          <a:ln w="57150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471046" name="WordArt 8"/>
          <p:cNvSpPr>
            <a:spLocks noChangeArrowheads="1" noChangeShapeType="1" noTextEdit="1"/>
          </p:cNvSpPr>
          <p:nvPr/>
        </p:nvSpPr>
        <p:spPr bwMode="auto">
          <a:xfrm>
            <a:off x="1600200" y="2362200"/>
            <a:ext cx="6019800" cy="3200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Feldspar</a:t>
            </a:r>
          </a:p>
        </p:txBody>
      </p:sp>
      <p:sp>
        <p:nvSpPr>
          <p:cNvPr id="7" name="Rectangle 6"/>
          <p:cNvSpPr/>
          <p:nvPr/>
        </p:nvSpPr>
        <p:spPr>
          <a:xfrm>
            <a:off x="7315200" y="1447800"/>
            <a:ext cx="14414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33FF"/>
                </a:solidFill>
              </a:rPr>
              <a:t>B.) Cooling of Magma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966FF"/>
                </a:solidFill>
              </a:rPr>
              <a:t>Colorful mineral in light.  Well known and prized for its glassy luster and rich variety of colors.</a:t>
            </a:r>
            <a:r>
              <a:rPr lang="en-US" sz="2800" smtClean="0"/>
              <a:t> </a:t>
            </a:r>
          </a:p>
        </p:txBody>
      </p:sp>
      <p:pic>
        <p:nvPicPr>
          <p:cNvPr id="114691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447800"/>
            <a:ext cx="4572000" cy="54102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49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3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81200"/>
            <a:ext cx="2438400" cy="1301750"/>
          </a:xfrm>
          <a:ln w="76200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114694" name="Text Box 7"/>
          <p:cNvSpPr txBox="1">
            <a:spLocks noChangeArrowheads="1"/>
          </p:cNvSpPr>
          <p:nvPr/>
        </p:nvSpPr>
        <p:spPr bwMode="auto">
          <a:xfrm>
            <a:off x="7543800" y="1524000"/>
            <a:ext cx="1219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>
                <a:latin typeface="Verdana" pitchFamily="34" charset="0"/>
              </a:rPr>
              <a:t>7</a:t>
            </a:r>
          </a:p>
        </p:txBody>
      </p:sp>
      <p:sp>
        <p:nvSpPr>
          <p:cNvPr id="114695" name="Text Box 8"/>
          <p:cNvSpPr txBox="1">
            <a:spLocks noChangeArrowheads="1"/>
          </p:cNvSpPr>
          <p:nvPr/>
        </p:nvSpPr>
        <p:spPr bwMode="auto">
          <a:xfrm>
            <a:off x="7620000" y="1295400"/>
            <a:ext cx="152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966FF"/>
                </a:solidFill>
              </a:rPr>
              <a:t>Colorful mineral in light.  Well known and prized for its glassy luster and rich variety of colors.</a:t>
            </a:r>
            <a:r>
              <a:rPr lang="en-US" sz="2800" smtClean="0">
                <a:solidFill>
                  <a:srgbClr val="9966FF"/>
                </a:solidFill>
              </a:rPr>
              <a:t>  </a:t>
            </a:r>
          </a:p>
        </p:txBody>
      </p:sp>
      <p:pic>
        <p:nvPicPr>
          <p:cNvPr id="115715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447800"/>
            <a:ext cx="4572000" cy="54102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157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49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7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81200"/>
            <a:ext cx="2438400" cy="1301750"/>
          </a:xfrm>
          <a:ln w="76200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115718" name="Text Box 7"/>
          <p:cNvSpPr txBox="1">
            <a:spLocks noChangeArrowheads="1"/>
          </p:cNvSpPr>
          <p:nvPr/>
        </p:nvSpPr>
        <p:spPr bwMode="auto">
          <a:xfrm>
            <a:off x="7543800" y="1524000"/>
            <a:ext cx="1219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>
                <a:latin typeface="Verdana" pitchFamily="34" charset="0"/>
              </a:rPr>
              <a:t>7</a:t>
            </a:r>
          </a:p>
        </p:txBody>
      </p:sp>
      <p:sp>
        <p:nvSpPr>
          <p:cNvPr id="115719" name="Text Box 8"/>
          <p:cNvSpPr txBox="1">
            <a:spLocks noChangeArrowheads="1"/>
          </p:cNvSpPr>
          <p:nvPr/>
        </p:nvSpPr>
        <p:spPr bwMode="auto">
          <a:xfrm>
            <a:off x="7620000" y="1295400"/>
            <a:ext cx="152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15720" name="WordArt 9"/>
          <p:cNvSpPr>
            <a:spLocks noChangeArrowheads="1" noChangeShapeType="1" noTextEdit="1"/>
          </p:cNvSpPr>
          <p:nvPr/>
        </p:nvSpPr>
        <p:spPr bwMode="auto">
          <a:xfrm>
            <a:off x="609600" y="2286000"/>
            <a:ext cx="8305800" cy="426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Fluorite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389123" name="Group 3"/>
          <p:cNvGraphicFramePr>
            <a:graphicFrameLocks noGrp="1"/>
          </p:cNvGraphicFramePr>
          <p:nvPr/>
        </p:nvGraphicFramePr>
        <p:xfrm>
          <a:off x="304800" y="838200"/>
          <a:ext cx="8458200" cy="5437215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87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SHAPE-UP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PRETTY COLORS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pitchFamily="18" charset="0"/>
                        </a:rPr>
                        <a:t>PRIVATE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 IN THE MOVIES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783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6784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116785" name="TextBox 50"/>
          <p:cNvSpPr txBox="1">
            <a:spLocks noChangeArrowheads="1"/>
          </p:cNvSpPr>
          <p:nvPr/>
        </p:nvSpPr>
        <p:spPr bwMode="auto">
          <a:xfrm>
            <a:off x="304800" y="1524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Minerals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8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This describes how easily a mineral can be scratched? </a:t>
            </a:r>
            <a:endParaRPr lang="en-US" sz="36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7763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4" name="Picture 4" descr="http://www.soes.soton.ac.uk/teaching/courses/oa132/module10/m10f6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63000" cy="48593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7239000" y="2438400"/>
            <a:ext cx="1905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>
                <a:solidFill>
                  <a:schemeClr val="bg1"/>
                </a:solidFill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8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This describes how easily a mineral can be scratched? </a:t>
            </a:r>
            <a:endParaRPr lang="en-US" sz="36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8787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4" descr="http://www.soes.soton.ac.uk/teaching/courses/oa132/module10/m10f6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63000" cy="48593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7239000" y="2438400"/>
            <a:ext cx="1905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18790" name="WordArt 6"/>
          <p:cNvSpPr>
            <a:spLocks noChangeArrowheads="1" noChangeShapeType="1" noTextEdit="1"/>
          </p:cNvSpPr>
          <p:nvPr/>
        </p:nvSpPr>
        <p:spPr bwMode="auto">
          <a:xfrm>
            <a:off x="609600" y="2514600"/>
            <a:ext cx="6705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762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Hardness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/>
              <a:t>This property of minerals can be seen below? </a:t>
            </a:r>
          </a:p>
        </p:txBody>
      </p:sp>
      <p:pic>
        <p:nvPicPr>
          <p:cNvPr id="1198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63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Text Box 5"/>
          <p:cNvSpPr txBox="1">
            <a:spLocks noChangeArrowheads="1"/>
          </p:cNvSpPr>
          <p:nvPr/>
        </p:nvSpPr>
        <p:spPr bwMode="auto">
          <a:xfrm>
            <a:off x="7543800" y="1219200"/>
            <a:ext cx="1219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>
                <a:solidFill>
                  <a:schemeClr val="bg1"/>
                </a:solidFill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/>
              <a:t>This property of minerals can be seen below? </a:t>
            </a:r>
          </a:p>
        </p:txBody>
      </p:sp>
      <p:pic>
        <p:nvPicPr>
          <p:cNvPr id="12083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63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6" name="WordArt 5"/>
          <p:cNvSpPr>
            <a:spLocks noChangeArrowheads="1" noChangeShapeType="1" noTextEdit="1"/>
          </p:cNvSpPr>
          <p:nvPr/>
        </p:nvSpPr>
        <p:spPr bwMode="auto">
          <a:xfrm>
            <a:off x="990600" y="1371600"/>
            <a:ext cx="8153400" cy="4876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9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Luster</a:t>
            </a:r>
          </a:p>
        </p:txBody>
      </p:sp>
      <p:sp>
        <p:nvSpPr>
          <p:cNvPr id="120837" name="Text Box 6"/>
          <p:cNvSpPr txBox="1">
            <a:spLocks noChangeArrowheads="1"/>
          </p:cNvSpPr>
          <p:nvPr/>
        </p:nvSpPr>
        <p:spPr bwMode="auto">
          <a:xfrm>
            <a:off x="7543800" y="1219200"/>
            <a:ext cx="1219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>
                <a:solidFill>
                  <a:schemeClr val="bg1"/>
                </a:solidFill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620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What physical property can be seen below?</a:t>
            </a:r>
          </a:p>
        </p:txBody>
      </p:sp>
      <p:pic>
        <p:nvPicPr>
          <p:cNvPr id="121859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4" descr="pyritestre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1244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7467600" y="1676400"/>
            <a:ext cx="1219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620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What physical property can be seen below?</a:t>
            </a:r>
          </a:p>
        </p:txBody>
      </p:sp>
      <p:pic>
        <p:nvPicPr>
          <p:cNvPr id="122883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4" name="Picture 4" descr="pyritestre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1244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7467600" y="1676400"/>
            <a:ext cx="1219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18</a:t>
            </a:r>
          </a:p>
        </p:txBody>
      </p:sp>
      <p:sp>
        <p:nvSpPr>
          <p:cNvPr id="122886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457200" y="762000"/>
            <a:ext cx="8305800" cy="5791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9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Streak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229600" cy="5902325"/>
          </a:xfrm>
        </p:spPr>
        <p:txBody>
          <a:bodyPr/>
          <a:lstStyle/>
          <a:p>
            <a:pPr eaLnBrk="1" hangingPunct="1"/>
            <a:r>
              <a:rPr lang="en-US" smtClean="0"/>
              <a:t>Which mineral below exhibits cleavage, and which exhibits fracture?</a:t>
            </a:r>
          </a:p>
          <a:p>
            <a:pPr lvl="3" eaLnBrk="1" hangingPunct="1"/>
            <a:endParaRPr lang="en-US" sz="3200" smtClean="0"/>
          </a:p>
          <a:p>
            <a:pPr lvl="3" eaLnBrk="1" hangingPunct="1"/>
            <a:endParaRPr lang="en-US" sz="3200" smtClean="0"/>
          </a:p>
        </p:txBody>
      </p:sp>
      <p:pic>
        <p:nvPicPr>
          <p:cNvPr id="123907" name="Picture 4" descr="fra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886200" cy="4659313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08" name="Picture 5" descr="T62880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495800" cy="46482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9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sp>
        <p:nvSpPr>
          <p:cNvPr id="123910" name="Text Box 7"/>
          <p:cNvSpPr txBox="1">
            <a:spLocks noChangeArrowheads="1"/>
          </p:cNvSpPr>
          <p:nvPr/>
        </p:nvSpPr>
        <p:spPr bwMode="auto">
          <a:xfrm>
            <a:off x="7467600" y="2057400"/>
            <a:ext cx="1295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123911" name="Text Box 8"/>
          <p:cNvSpPr txBox="1">
            <a:spLocks noChangeArrowheads="1"/>
          </p:cNvSpPr>
          <p:nvPr/>
        </p:nvSpPr>
        <p:spPr bwMode="auto">
          <a:xfrm>
            <a:off x="228600" y="12954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solidFill>
                <a:srgbClr val="FFFF00"/>
              </a:solidFill>
            </a:endParaRPr>
          </a:p>
        </p:txBody>
      </p:sp>
      <p:sp>
        <p:nvSpPr>
          <p:cNvPr id="123912" name="Text Box 9"/>
          <p:cNvSpPr txBox="1">
            <a:spLocks noChangeArrowheads="1"/>
          </p:cNvSpPr>
          <p:nvPr/>
        </p:nvSpPr>
        <p:spPr bwMode="auto">
          <a:xfrm>
            <a:off x="304800" y="2133600"/>
            <a:ext cx="762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3913" name="Text Box 10"/>
          <p:cNvSpPr txBox="1">
            <a:spLocks noChangeArrowheads="1"/>
          </p:cNvSpPr>
          <p:nvPr/>
        </p:nvSpPr>
        <p:spPr bwMode="auto">
          <a:xfrm>
            <a:off x="4495800" y="205740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33FF"/>
                </a:solidFill>
              </a:rPr>
              <a:t>B.) Cooling of Magma 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CCCCFF"/>
                </a:solidFill>
              </a:rPr>
              <a:t>C.) Organic deposits in the sediment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902325"/>
          </a:xfrm>
        </p:spPr>
        <p:txBody>
          <a:bodyPr/>
          <a:lstStyle/>
          <a:p>
            <a:pPr eaLnBrk="1" hangingPunct="1"/>
            <a:r>
              <a:rPr lang="en-US" smtClean="0"/>
              <a:t>Which mineral below exhibits cleavage, and which exhibits fracture?</a:t>
            </a:r>
          </a:p>
          <a:p>
            <a:pPr lvl="3" eaLnBrk="1" hangingPunct="1"/>
            <a:endParaRPr lang="en-US" sz="3200" smtClean="0"/>
          </a:p>
          <a:p>
            <a:pPr lvl="3" eaLnBrk="1" hangingPunct="1"/>
            <a:endParaRPr lang="en-US" sz="3200" smtClean="0"/>
          </a:p>
        </p:txBody>
      </p:sp>
      <p:pic>
        <p:nvPicPr>
          <p:cNvPr id="124931" name="Picture 4" descr="fra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886200" cy="4659313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2" name="Picture 5" descr="T62880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495800" cy="46482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3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sp>
        <p:nvSpPr>
          <p:cNvPr id="124934" name="Text Box 7"/>
          <p:cNvSpPr txBox="1">
            <a:spLocks noChangeArrowheads="1"/>
          </p:cNvSpPr>
          <p:nvPr/>
        </p:nvSpPr>
        <p:spPr bwMode="auto">
          <a:xfrm>
            <a:off x="7467600" y="2057400"/>
            <a:ext cx="1295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124935" name="Text Box 8"/>
          <p:cNvSpPr txBox="1">
            <a:spLocks noChangeArrowheads="1"/>
          </p:cNvSpPr>
          <p:nvPr/>
        </p:nvSpPr>
        <p:spPr bwMode="auto">
          <a:xfrm>
            <a:off x="228600" y="12954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solidFill>
                <a:srgbClr val="FFFF00"/>
              </a:solidFill>
            </a:endParaRPr>
          </a:p>
        </p:txBody>
      </p:sp>
      <p:sp>
        <p:nvSpPr>
          <p:cNvPr id="124936" name="Text Box 9"/>
          <p:cNvSpPr txBox="1">
            <a:spLocks noChangeArrowheads="1"/>
          </p:cNvSpPr>
          <p:nvPr/>
        </p:nvSpPr>
        <p:spPr bwMode="auto">
          <a:xfrm>
            <a:off x="304800" y="2133600"/>
            <a:ext cx="762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4937" name="Text Box 10"/>
          <p:cNvSpPr txBox="1">
            <a:spLocks noChangeArrowheads="1"/>
          </p:cNvSpPr>
          <p:nvPr/>
        </p:nvSpPr>
        <p:spPr bwMode="auto">
          <a:xfrm>
            <a:off x="4495800" y="205740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305800" cy="5902325"/>
          </a:xfrm>
        </p:spPr>
        <p:txBody>
          <a:bodyPr/>
          <a:lstStyle/>
          <a:p>
            <a:pPr eaLnBrk="1" hangingPunct="1"/>
            <a:r>
              <a:rPr lang="en-US" smtClean="0"/>
              <a:t>Which mineral below exhibits cleavage, and which exhibits fracture?</a:t>
            </a:r>
          </a:p>
          <a:p>
            <a:pPr lvl="3" eaLnBrk="1" hangingPunct="1"/>
            <a:endParaRPr lang="en-US" sz="3200" smtClean="0"/>
          </a:p>
          <a:p>
            <a:pPr lvl="3" eaLnBrk="1" hangingPunct="1"/>
            <a:endParaRPr lang="en-US" sz="3200" smtClean="0"/>
          </a:p>
        </p:txBody>
      </p:sp>
      <p:pic>
        <p:nvPicPr>
          <p:cNvPr id="125955" name="Picture 4" descr="fra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886200" cy="4659313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6" name="Picture 5" descr="T62880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495800" cy="46482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7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sp>
        <p:nvSpPr>
          <p:cNvPr id="125958" name="Text Box 7"/>
          <p:cNvSpPr txBox="1">
            <a:spLocks noChangeArrowheads="1"/>
          </p:cNvSpPr>
          <p:nvPr/>
        </p:nvSpPr>
        <p:spPr bwMode="auto">
          <a:xfrm>
            <a:off x="7467600" y="2057400"/>
            <a:ext cx="1295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125959" name="Text Box 8"/>
          <p:cNvSpPr txBox="1">
            <a:spLocks noChangeArrowheads="1"/>
          </p:cNvSpPr>
          <p:nvPr/>
        </p:nvSpPr>
        <p:spPr bwMode="auto">
          <a:xfrm>
            <a:off x="228600" y="12954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66FF"/>
                </a:solidFill>
              </a:rPr>
              <a:t>Fracture (Rough)</a:t>
            </a:r>
            <a:r>
              <a:rPr lang="en-US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25960" name="Text Box 9"/>
          <p:cNvSpPr txBox="1">
            <a:spLocks noChangeArrowheads="1"/>
          </p:cNvSpPr>
          <p:nvPr/>
        </p:nvSpPr>
        <p:spPr bwMode="auto">
          <a:xfrm>
            <a:off x="304800" y="2133600"/>
            <a:ext cx="762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5961" name="Text Box 10"/>
          <p:cNvSpPr txBox="1">
            <a:spLocks noChangeArrowheads="1"/>
          </p:cNvSpPr>
          <p:nvPr/>
        </p:nvSpPr>
        <p:spPr bwMode="auto">
          <a:xfrm>
            <a:off x="4495800" y="205740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305800" cy="5902325"/>
          </a:xfrm>
        </p:spPr>
        <p:txBody>
          <a:bodyPr/>
          <a:lstStyle/>
          <a:p>
            <a:pPr eaLnBrk="1" hangingPunct="1"/>
            <a:r>
              <a:rPr lang="en-US" smtClean="0"/>
              <a:t>Which mineral below exhibits cleavage, and which exhibits fracture?</a:t>
            </a:r>
          </a:p>
          <a:p>
            <a:pPr lvl="3" eaLnBrk="1" hangingPunct="1"/>
            <a:endParaRPr lang="en-US" sz="3200" smtClean="0"/>
          </a:p>
          <a:p>
            <a:pPr lvl="3" eaLnBrk="1" hangingPunct="1"/>
            <a:endParaRPr lang="en-US" sz="3200" smtClean="0"/>
          </a:p>
        </p:txBody>
      </p:sp>
      <p:pic>
        <p:nvPicPr>
          <p:cNvPr id="126979" name="Picture 4" descr="fra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886200" cy="4659313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0" name="Picture 5" descr="T62880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495800" cy="4648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1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sp>
        <p:nvSpPr>
          <p:cNvPr id="126982" name="Text Box 7"/>
          <p:cNvSpPr txBox="1">
            <a:spLocks noChangeArrowheads="1"/>
          </p:cNvSpPr>
          <p:nvPr/>
        </p:nvSpPr>
        <p:spPr bwMode="auto">
          <a:xfrm>
            <a:off x="7467600" y="2057400"/>
            <a:ext cx="1295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126983" name="Text Box 8"/>
          <p:cNvSpPr txBox="1">
            <a:spLocks noChangeArrowheads="1"/>
          </p:cNvSpPr>
          <p:nvPr/>
        </p:nvSpPr>
        <p:spPr bwMode="auto">
          <a:xfrm>
            <a:off x="228600" y="12954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66FF"/>
                </a:solidFill>
              </a:rPr>
              <a:t>Fracture (Rough)</a:t>
            </a:r>
            <a:r>
              <a:rPr lang="en-US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26984" name="Text Box 9"/>
          <p:cNvSpPr txBox="1">
            <a:spLocks noChangeArrowheads="1"/>
          </p:cNvSpPr>
          <p:nvPr/>
        </p:nvSpPr>
        <p:spPr bwMode="auto">
          <a:xfrm>
            <a:off x="304800" y="2133600"/>
            <a:ext cx="762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6985" name="Text Box 10"/>
          <p:cNvSpPr txBox="1">
            <a:spLocks noChangeArrowheads="1"/>
          </p:cNvSpPr>
          <p:nvPr/>
        </p:nvSpPr>
        <p:spPr bwMode="auto">
          <a:xfrm>
            <a:off x="4495800" y="205740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305800" cy="5902325"/>
          </a:xfrm>
        </p:spPr>
        <p:txBody>
          <a:bodyPr/>
          <a:lstStyle/>
          <a:p>
            <a:pPr eaLnBrk="1" hangingPunct="1"/>
            <a:r>
              <a:rPr lang="en-US" smtClean="0"/>
              <a:t>Which mineral below exhibits cleavage, and which exhibits fracture?</a:t>
            </a:r>
          </a:p>
          <a:p>
            <a:pPr lvl="3" eaLnBrk="1" hangingPunct="1"/>
            <a:endParaRPr lang="en-US" sz="3200" smtClean="0"/>
          </a:p>
          <a:p>
            <a:pPr lvl="3" eaLnBrk="1" hangingPunct="1"/>
            <a:endParaRPr lang="en-US" sz="3200" smtClean="0"/>
          </a:p>
        </p:txBody>
      </p:sp>
      <p:pic>
        <p:nvPicPr>
          <p:cNvPr id="128003" name="Picture 4" descr="fra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886200" cy="4659313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4" name="Picture 5" descr="T62880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495800" cy="46482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5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sp>
        <p:nvSpPr>
          <p:cNvPr id="128006" name="Text Box 7"/>
          <p:cNvSpPr txBox="1">
            <a:spLocks noChangeArrowheads="1"/>
          </p:cNvSpPr>
          <p:nvPr/>
        </p:nvSpPr>
        <p:spPr bwMode="auto">
          <a:xfrm>
            <a:off x="7467600" y="2057400"/>
            <a:ext cx="1295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128007" name="Text Box 8"/>
          <p:cNvSpPr txBox="1">
            <a:spLocks noChangeArrowheads="1"/>
          </p:cNvSpPr>
          <p:nvPr/>
        </p:nvSpPr>
        <p:spPr bwMode="auto">
          <a:xfrm>
            <a:off x="228600" y="12954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66FF"/>
                </a:solidFill>
              </a:rPr>
              <a:t>Fracture (Rough)</a:t>
            </a:r>
            <a:r>
              <a:rPr lang="en-US" sz="3200">
                <a:solidFill>
                  <a:srgbClr val="FFFF00"/>
                </a:solidFill>
              </a:rPr>
              <a:t>	   </a:t>
            </a:r>
            <a:r>
              <a:rPr lang="en-US" sz="3200">
                <a:solidFill>
                  <a:srgbClr val="66FF99"/>
                </a:solidFill>
              </a:rPr>
              <a:t>Cleavage (Smooth)</a:t>
            </a:r>
          </a:p>
        </p:txBody>
      </p:sp>
      <p:sp>
        <p:nvSpPr>
          <p:cNvPr id="128008" name="Text Box 9"/>
          <p:cNvSpPr txBox="1">
            <a:spLocks noChangeArrowheads="1"/>
          </p:cNvSpPr>
          <p:nvPr/>
        </p:nvSpPr>
        <p:spPr bwMode="auto">
          <a:xfrm>
            <a:off x="304800" y="2133600"/>
            <a:ext cx="762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8009" name="Text Box 10"/>
          <p:cNvSpPr txBox="1">
            <a:spLocks noChangeArrowheads="1"/>
          </p:cNvSpPr>
          <p:nvPr/>
        </p:nvSpPr>
        <p:spPr bwMode="auto">
          <a:xfrm>
            <a:off x="4495800" y="205740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7630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This mineral has many unique properties.  Name the mineral and at least one property.</a:t>
            </a:r>
          </a:p>
        </p:txBody>
      </p:sp>
      <p:pic>
        <p:nvPicPr>
          <p:cNvPr id="46083" name="Picture 3" descr="Salt_Crys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638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52400" y="1524000"/>
            <a:ext cx="2057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dirty="0" smtClean="0">
                <a:solidFill>
                  <a:schemeClr val="bg1"/>
                </a:solidFill>
              </a:rPr>
              <a:t>20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7630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This mineral has many unique properties.  Name the mineral and at least one property.</a:t>
            </a:r>
          </a:p>
        </p:txBody>
      </p:sp>
      <p:pic>
        <p:nvPicPr>
          <p:cNvPr id="46083" name="Picture 3" descr="Salt_Crys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638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52400" y="1524000"/>
            <a:ext cx="2057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dirty="0" smtClean="0">
                <a:solidFill>
                  <a:schemeClr val="bg1"/>
                </a:solidFill>
              </a:rPr>
              <a:t>20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2286000"/>
            <a:ext cx="35365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Halite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7543800" cy="58975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99CCFF"/>
                </a:solidFill>
              </a:rPr>
              <a:t>I am…</a:t>
            </a:r>
          </a:p>
          <a:p>
            <a:pPr lvl="1" eaLnBrk="1" hangingPunct="1"/>
            <a:r>
              <a:rPr lang="en-US" sz="2400" smtClean="0">
                <a:solidFill>
                  <a:srgbClr val="99CCFF"/>
                </a:solidFill>
              </a:rPr>
              <a:t>Colorless Crystal, Perfect box</a:t>
            </a:r>
          </a:p>
          <a:p>
            <a:pPr lvl="1" eaLnBrk="1" hangingPunct="1"/>
            <a:r>
              <a:rPr lang="en-US" sz="2400" smtClean="0">
                <a:solidFill>
                  <a:srgbClr val="99CCFF"/>
                </a:solidFill>
              </a:rPr>
              <a:t>Transparent to translucent</a:t>
            </a:r>
          </a:p>
          <a:p>
            <a:pPr lvl="1" eaLnBrk="1" hangingPunct="1"/>
            <a:r>
              <a:rPr lang="en-US" sz="2400" smtClean="0">
                <a:solidFill>
                  <a:srgbClr val="99CCFF"/>
                </a:solidFill>
              </a:rPr>
              <a:t>Colorless streak</a:t>
            </a:r>
          </a:p>
          <a:p>
            <a:pPr lvl="1" eaLnBrk="1" hangingPunct="1"/>
            <a:r>
              <a:rPr lang="en-US" sz="2400" smtClean="0">
                <a:solidFill>
                  <a:srgbClr val="99CCFF"/>
                </a:solidFill>
              </a:rPr>
              <a:t>Hardness of 2.5</a:t>
            </a:r>
          </a:p>
          <a:p>
            <a:pPr lvl="1" eaLnBrk="1" hangingPunct="1"/>
            <a:r>
              <a:rPr lang="en-US" sz="2400" smtClean="0">
                <a:solidFill>
                  <a:srgbClr val="99CCFF"/>
                </a:solidFill>
              </a:rPr>
              <a:t>No smell</a:t>
            </a:r>
          </a:p>
          <a:p>
            <a:pPr lvl="1" eaLnBrk="1" hangingPunct="1"/>
            <a:r>
              <a:rPr lang="en-US" sz="2400" smtClean="0">
                <a:solidFill>
                  <a:srgbClr val="99CCFF"/>
                </a:solidFill>
              </a:rPr>
              <a:t>Melts ice </a:t>
            </a:r>
            <a:r>
              <a:rPr lang="en-US" sz="2400" i="1" u="sng" smtClean="0">
                <a:solidFill>
                  <a:srgbClr val="99CCFF"/>
                </a:solidFill>
              </a:rPr>
              <a:t>very fast</a:t>
            </a:r>
          </a:p>
          <a:p>
            <a:pPr lvl="1" eaLnBrk="1" hangingPunct="1"/>
            <a:r>
              <a:rPr lang="en-US" sz="2400" smtClean="0">
                <a:solidFill>
                  <a:srgbClr val="99CCFF"/>
                </a:solidFill>
              </a:rPr>
              <a:t>Soluble in water </a:t>
            </a:r>
          </a:p>
          <a:p>
            <a:pPr lvl="1" eaLnBrk="1" hangingPunct="1"/>
            <a:r>
              <a:rPr lang="en-US" sz="2400" smtClean="0">
                <a:solidFill>
                  <a:srgbClr val="99CCFF"/>
                </a:solidFill>
              </a:rPr>
              <a:t>Low density</a:t>
            </a:r>
          </a:p>
          <a:p>
            <a:pPr lvl="1" eaLnBrk="1" hangingPunct="1"/>
            <a:r>
              <a:rPr lang="en-US" sz="2400" smtClean="0">
                <a:solidFill>
                  <a:srgbClr val="99CCFF"/>
                </a:solidFill>
              </a:rPr>
              <a:t>Perfect cleavage</a:t>
            </a:r>
          </a:p>
          <a:p>
            <a:pPr lvl="2" eaLnBrk="1" hangingPunct="1"/>
            <a:r>
              <a:rPr lang="en-US" sz="2000" smtClean="0">
                <a:solidFill>
                  <a:srgbClr val="99CCFF"/>
                </a:solidFill>
              </a:rPr>
              <a:t>90 degree cleavage</a:t>
            </a:r>
          </a:p>
        </p:txBody>
      </p:sp>
      <p:pic>
        <p:nvPicPr>
          <p:cNvPr id="72397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676400"/>
            <a:ext cx="4495800" cy="3400425"/>
          </a:xfrm>
          <a:ln cap="flat" algn="ctr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723972" name="WordArt 5"/>
          <p:cNvSpPr>
            <a:spLocks noChangeArrowheads="1" noChangeShapeType="1" noTextEdit="1"/>
          </p:cNvSpPr>
          <p:nvPr/>
        </p:nvSpPr>
        <p:spPr bwMode="auto">
          <a:xfrm>
            <a:off x="4343400" y="5257800"/>
            <a:ext cx="42672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Halite</a:t>
            </a:r>
          </a:p>
        </p:txBody>
      </p:sp>
      <p:sp>
        <p:nvSpPr>
          <p:cNvPr id="723973" name="Text Box 6"/>
          <p:cNvSpPr txBox="1">
            <a:spLocks noChangeArrowheads="1"/>
          </p:cNvSpPr>
          <p:nvPr/>
        </p:nvSpPr>
        <p:spPr bwMode="auto">
          <a:xfrm>
            <a:off x="7467600" y="457200"/>
            <a:ext cx="1219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403459" name="Group 3"/>
          <p:cNvGraphicFramePr>
            <a:graphicFrameLocks noGrp="1"/>
          </p:cNvGraphicFramePr>
          <p:nvPr/>
        </p:nvGraphicFramePr>
        <p:xfrm>
          <a:off x="304800" y="838200"/>
          <a:ext cx="8458200" cy="5437215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87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SHAPE-UP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PRETTY COLORS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PRIVATE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Times New Roman" pitchFamily="18" charset="0"/>
                        </a:rPr>
                        <a:t>MINERALS IN THE MOVIES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1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31119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1120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131121" name="TextBox 50"/>
          <p:cNvSpPr txBox="1">
            <a:spLocks noChangeArrowheads="1"/>
          </p:cNvSpPr>
          <p:nvPr/>
        </p:nvSpPr>
        <p:spPr bwMode="auto">
          <a:xfrm>
            <a:off x="304800" y="1524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Minerals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/>
              <a:t>Name this Princess?</a:t>
            </a:r>
          </a:p>
          <a:p>
            <a:pPr eaLnBrk="1" hangingPunct="1"/>
            <a:endParaRPr lang="en-US" smtClean="0"/>
          </a:p>
        </p:txBody>
      </p:sp>
      <p:pic>
        <p:nvPicPr>
          <p:cNvPr id="1320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648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100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1752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*21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966FF"/>
                </a:solidFill>
              </a:rPr>
              <a:t>Princess Jasmine from </a:t>
            </a:r>
            <a:r>
              <a:rPr lang="en-US" u="sng" smtClean="0">
                <a:solidFill>
                  <a:srgbClr val="9966FF"/>
                </a:solidFill>
              </a:rPr>
              <a:t>Aladdin</a:t>
            </a:r>
            <a:r>
              <a:rPr lang="en-US" smtClean="0">
                <a:solidFill>
                  <a:srgbClr val="9966FF"/>
                </a:solidFill>
              </a:rPr>
              <a:t>?</a:t>
            </a:r>
          </a:p>
          <a:p>
            <a:pPr eaLnBrk="1" hangingPunct="1"/>
            <a:endParaRPr lang="en-US" smtClean="0">
              <a:solidFill>
                <a:srgbClr val="9966FF"/>
              </a:solidFill>
            </a:endParaRPr>
          </a:p>
        </p:txBody>
      </p:sp>
      <p:pic>
        <p:nvPicPr>
          <p:cNvPr id="1331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724400" cy="5648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4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1752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*21</a:t>
            </a:r>
          </a:p>
        </p:txBody>
      </p:sp>
      <p:pic>
        <p:nvPicPr>
          <p:cNvPr id="13312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3752850" cy="5667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33FF"/>
                </a:solidFill>
              </a:rPr>
              <a:t>B.) Cooling of Magma 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CCCCFF"/>
                </a:solidFill>
              </a:rPr>
              <a:t>C.) Organic deposits in the sediment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CCFF"/>
                </a:solidFill>
              </a:rPr>
              <a:t>D.) Dissolved minerals in a liquid and through evaporation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Dwarf can be seen in this diamond, the hardest of all minerals? </a:t>
            </a:r>
          </a:p>
        </p:txBody>
      </p:sp>
      <p:pic>
        <p:nvPicPr>
          <p:cNvPr id="13414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534400" cy="518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48" name="Text Box 5"/>
          <p:cNvSpPr txBox="1">
            <a:spLocks noChangeArrowheads="1"/>
          </p:cNvSpPr>
          <p:nvPr/>
        </p:nvSpPr>
        <p:spPr bwMode="auto">
          <a:xfrm>
            <a:off x="6858000" y="1524000"/>
            <a:ext cx="2057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>
                <a:solidFill>
                  <a:schemeClr val="bg1"/>
                </a:solidFill>
              </a:rPr>
              <a:t>*22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Dwarf can be seen in this diamond, the hardest of all minerals? </a:t>
            </a:r>
            <a:r>
              <a:rPr lang="en-US" smtClean="0">
                <a:solidFill>
                  <a:srgbClr val="00FFFF"/>
                </a:solidFill>
              </a:rPr>
              <a:t>Answer: Dopey</a:t>
            </a:r>
            <a:r>
              <a:rPr lang="en-US" smtClean="0"/>
              <a:t> </a:t>
            </a:r>
          </a:p>
        </p:txBody>
      </p:sp>
      <p:pic>
        <p:nvPicPr>
          <p:cNvPr id="13517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534400" cy="518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2" name="Text Box 5"/>
          <p:cNvSpPr txBox="1">
            <a:spLocks noChangeArrowheads="1"/>
          </p:cNvSpPr>
          <p:nvPr/>
        </p:nvSpPr>
        <p:spPr bwMode="auto">
          <a:xfrm>
            <a:off x="6858000" y="1524000"/>
            <a:ext cx="2057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>
                <a:solidFill>
                  <a:schemeClr val="bg1"/>
                </a:solidFill>
              </a:rPr>
              <a:t>*22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FF99"/>
                </a:solidFill>
              </a:rPr>
              <a:t>Name this mineral place and movie?</a:t>
            </a:r>
            <a:r>
              <a:rPr lang="en-US" smtClean="0"/>
              <a:t> </a:t>
            </a:r>
          </a:p>
        </p:txBody>
      </p:sp>
      <p:pic>
        <p:nvPicPr>
          <p:cNvPr id="13619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5543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6" name="Text Box 5"/>
          <p:cNvSpPr txBox="1">
            <a:spLocks noChangeArrowheads="1"/>
          </p:cNvSpPr>
          <p:nvPr/>
        </p:nvSpPr>
        <p:spPr bwMode="auto">
          <a:xfrm>
            <a:off x="457200" y="990600"/>
            <a:ext cx="36576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>
                <a:solidFill>
                  <a:schemeClr val="bg1"/>
                </a:solidFill>
              </a:rPr>
              <a:t>*23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FF99"/>
                </a:solidFill>
              </a:rPr>
              <a:t>Name this mineral place and movie?</a:t>
            </a:r>
            <a:r>
              <a:rPr lang="en-US" smtClean="0"/>
              <a:t> </a:t>
            </a:r>
          </a:p>
        </p:txBody>
      </p:sp>
      <p:pic>
        <p:nvPicPr>
          <p:cNvPr id="1372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5543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20" name="Text Box 5"/>
          <p:cNvSpPr txBox="1">
            <a:spLocks noChangeArrowheads="1"/>
          </p:cNvSpPr>
          <p:nvPr/>
        </p:nvSpPr>
        <p:spPr bwMode="auto">
          <a:xfrm>
            <a:off x="457200" y="990600"/>
            <a:ext cx="36576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>
                <a:solidFill>
                  <a:schemeClr val="bg1"/>
                </a:solidFill>
              </a:rPr>
              <a:t>*23</a:t>
            </a:r>
          </a:p>
        </p:txBody>
      </p:sp>
      <p:sp>
        <p:nvSpPr>
          <p:cNvPr id="137221" name="WordArt 6"/>
          <p:cNvSpPr>
            <a:spLocks noChangeArrowheads="1" noChangeShapeType="1" noTextEdit="1"/>
          </p:cNvSpPr>
          <p:nvPr/>
        </p:nvSpPr>
        <p:spPr bwMode="auto">
          <a:xfrm>
            <a:off x="838200" y="990600"/>
            <a:ext cx="8001000" cy="28575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66FF99"/>
                </a:solidFill>
                <a:latin typeface="Impact"/>
              </a:rPr>
              <a:t>Emerald 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077200" cy="5821363"/>
          </a:xfrm>
        </p:spPr>
        <p:txBody>
          <a:bodyPr/>
          <a:lstStyle/>
          <a:p>
            <a:pPr eaLnBrk="1" hangingPunct="1"/>
            <a:r>
              <a:rPr lang="en-US" smtClean="0"/>
              <a:t>Name this mineral place and movie? </a:t>
            </a:r>
          </a:p>
        </p:txBody>
      </p:sp>
      <p:pic>
        <p:nvPicPr>
          <p:cNvPr id="1382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5543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4" name="Text Box 5"/>
          <p:cNvSpPr txBox="1">
            <a:spLocks noChangeArrowheads="1"/>
          </p:cNvSpPr>
          <p:nvPr/>
        </p:nvSpPr>
        <p:spPr bwMode="auto">
          <a:xfrm>
            <a:off x="457200" y="990600"/>
            <a:ext cx="36576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>
                <a:solidFill>
                  <a:schemeClr val="bg1"/>
                </a:solidFill>
              </a:rPr>
              <a:t>*23</a:t>
            </a:r>
          </a:p>
        </p:txBody>
      </p:sp>
      <p:sp>
        <p:nvSpPr>
          <p:cNvPr id="138245" name="WordArt 6"/>
          <p:cNvSpPr>
            <a:spLocks noChangeArrowheads="1" noChangeShapeType="1" noTextEdit="1"/>
          </p:cNvSpPr>
          <p:nvPr/>
        </p:nvSpPr>
        <p:spPr bwMode="auto">
          <a:xfrm>
            <a:off x="838200" y="990600"/>
            <a:ext cx="8001000" cy="28575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66FF99"/>
                </a:solidFill>
                <a:latin typeface="Impact"/>
              </a:rPr>
              <a:t>Emerald City</a:t>
            </a:r>
          </a:p>
        </p:txBody>
      </p:sp>
      <p:sp>
        <p:nvSpPr>
          <p:cNvPr id="138246" name="WordArt 7"/>
          <p:cNvSpPr>
            <a:spLocks noChangeArrowheads="1" noChangeShapeType="1" noTextEdit="1"/>
          </p:cNvSpPr>
          <p:nvPr/>
        </p:nvSpPr>
        <p:spPr bwMode="auto">
          <a:xfrm>
            <a:off x="381000" y="3051175"/>
            <a:ext cx="8305800" cy="2892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The Wizard of OZ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66"/>
                </a:solidFill>
              </a:rPr>
              <a:t>Name this movie and pirate?</a:t>
            </a:r>
          </a:p>
        </p:txBody>
      </p:sp>
      <p:pic>
        <p:nvPicPr>
          <p:cNvPr id="13926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343400" cy="5524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6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962400" cy="5457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9" name="Text Box 6"/>
          <p:cNvSpPr txBox="1">
            <a:spLocks noChangeArrowheads="1"/>
          </p:cNvSpPr>
          <p:nvPr/>
        </p:nvSpPr>
        <p:spPr bwMode="auto">
          <a:xfrm>
            <a:off x="2743200" y="5105400"/>
            <a:ext cx="1752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*24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0010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66"/>
                </a:solidFill>
              </a:rPr>
              <a:t>Name this movie and pirate?</a:t>
            </a:r>
          </a:p>
        </p:txBody>
      </p:sp>
      <p:pic>
        <p:nvPicPr>
          <p:cNvPr id="14029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343400" cy="5524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962400" cy="54578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3" name="Text Box 6"/>
          <p:cNvSpPr txBox="1">
            <a:spLocks noChangeArrowheads="1"/>
          </p:cNvSpPr>
          <p:nvPr/>
        </p:nvSpPr>
        <p:spPr bwMode="auto">
          <a:xfrm>
            <a:off x="2743200" y="5105400"/>
            <a:ext cx="1752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*24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66"/>
                </a:solidFill>
              </a:rPr>
              <a:t>Name this movie and pirate?</a:t>
            </a:r>
            <a:r>
              <a:rPr lang="en-US" smtClean="0"/>
              <a:t> </a:t>
            </a:r>
            <a:r>
              <a:rPr lang="en-US" smtClean="0">
                <a:solidFill>
                  <a:srgbClr val="FFFF00"/>
                </a:solidFill>
              </a:rPr>
              <a:t>THE GOONIES</a:t>
            </a:r>
          </a:p>
        </p:txBody>
      </p:sp>
      <p:pic>
        <p:nvPicPr>
          <p:cNvPr id="1413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343400" cy="5524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962400" cy="54578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17" name="Text Box 6"/>
          <p:cNvSpPr txBox="1">
            <a:spLocks noChangeArrowheads="1"/>
          </p:cNvSpPr>
          <p:nvPr/>
        </p:nvSpPr>
        <p:spPr bwMode="auto">
          <a:xfrm>
            <a:off x="2743200" y="5105400"/>
            <a:ext cx="1752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*24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66"/>
                </a:solidFill>
              </a:rPr>
              <a:t>Name this movie and pirate?</a:t>
            </a:r>
            <a:r>
              <a:rPr lang="en-US" smtClean="0"/>
              <a:t> </a:t>
            </a:r>
            <a:r>
              <a:rPr lang="en-US" smtClean="0">
                <a:solidFill>
                  <a:srgbClr val="FFFF00"/>
                </a:solidFill>
              </a:rPr>
              <a:t>THE GOONIES</a:t>
            </a:r>
          </a:p>
        </p:txBody>
      </p:sp>
      <p:pic>
        <p:nvPicPr>
          <p:cNvPr id="14233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343400" cy="55245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4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962400" cy="54578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341" name="Text Box 6"/>
          <p:cNvSpPr txBox="1">
            <a:spLocks noChangeArrowheads="1"/>
          </p:cNvSpPr>
          <p:nvPr/>
        </p:nvSpPr>
        <p:spPr bwMode="auto">
          <a:xfrm>
            <a:off x="2743200" y="5105400"/>
            <a:ext cx="1752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*24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66"/>
                </a:solidFill>
              </a:rPr>
              <a:t>Name this movie and pirate?</a:t>
            </a:r>
            <a:r>
              <a:rPr lang="en-US" smtClean="0"/>
              <a:t> </a:t>
            </a:r>
            <a:r>
              <a:rPr lang="en-US" smtClean="0">
                <a:solidFill>
                  <a:srgbClr val="FFFF00"/>
                </a:solidFill>
              </a:rPr>
              <a:t>THE GOONIES</a:t>
            </a:r>
          </a:p>
        </p:txBody>
      </p:sp>
      <p:pic>
        <p:nvPicPr>
          <p:cNvPr id="14336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343400" cy="55245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962400" cy="54578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5" name="Text Box 6"/>
          <p:cNvSpPr txBox="1">
            <a:spLocks noChangeArrowheads="1"/>
          </p:cNvSpPr>
          <p:nvPr/>
        </p:nvSpPr>
        <p:spPr bwMode="auto">
          <a:xfrm>
            <a:off x="2743200" y="5105400"/>
            <a:ext cx="1752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*24</a:t>
            </a:r>
          </a:p>
        </p:txBody>
      </p:sp>
      <p:sp>
        <p:nvSpPr>
          <p:cNvPr id="143366" name="Text Box 7"/>
          <p:cNvSpPr txBox="1">
            <a:spLocks noChangeArrowheads="1"/>
          </p:cNvSpPr>
          <p:nvPr/>
        </p:nvSpPr>
        <p:spPr bwMode="auto">
          <a:xfrm>
            <a:off x="609600" y="12954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</a:rPr>
              <a:t>One Eyed Willy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33FF"/>
                </a:solidFill>
              </a:rPr>
              <a:t>B.) Cooling of Magma 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CCCCFF"/>
                </a:solidFill>
              </a:rPr>
              <a:t>C.) Organic deposits in the sediment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CCFF"/>
                </a:solidFill>
              </a:rPr>
              <a:t>D.) Dissolved minerals in a liquid and through evaporation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00FFFF"/>
                </a:solidFill>
              </a:rPr>
              <a:t>E.) Cubic Zirconia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Name this crystal fortress? </a:t>
            </a:r>
          </a:p>
        </p:txBody>
      </p:sp>
      <p:pic>
        <p:nvPicPr>
          <p:cNvPr id="14438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5667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88" name="Text Box 5"/>
          <p:cNvSpPr txBox="1">
            <a:spLocks noChangeArrowheads="1"/>
          </p:cNvSpPr>
          <p:nvPr/>
        </p:nvSpPr>
        <p:spPr bwMode="auto">
          <a:xfrm>
            <a:off x="381000" y="1143000"/>
            <a:ext cx="2057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*25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Name this crystal fortress? </a:t>
            </a:r>
          </a:p>
        </p:txBody>
      </p:sp>
      <p:pic>
        <p:nvPicPr>
          <p:cNvPr id="1454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5667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12" name="Text Box 5"/>
          <p:cNvSpPr txBox="1">
            <a:spLocks noChangeArrowheads="1"/>
          </p:cNvSpPr>
          <p:nvPr/>
        </p:nvSpPr>
        <p:spPr bwMode="auto">
          <a:xfrm>
            <a:off x="381000" y="1143000"/>
            <a:ext cx="2057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*25</a:t>
            </a:r>
          </a:p>
        </p:txBody>
      </p:sp>
      <p:sp>
        <p:nvSpPr>
          <p:cNvPr id="145413" name="WordArt 8"/>
          <p:cNvSpPr>
            <a:spLocks noChangeArrowheads="1" noChangeShapeType="1" noTextEdit="1"/>
          </p:cNvSpPr>
          <p:nvPr/>
        </p:nvSpPr>
        <p:spPr bwMode="auto">
          <a:xfrm>
            <a:off x="914400" y="990600"/>
            <a:ext cx="8229600" cy="4495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Fortress of Solitude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418819" name="Group 3"/>
          <p:cNvGraphicFramePr>
            <a:graphicFrameLocks noGrp="1"/>
          </p:cNvGraphicFramePr>
          <p:nvPr/>
        </p:nvGraphicFramePr>
        <p:xfrm>
          <a:off x="304800" y="838200"/>
          <a:ext cx="8458200" cy="5092727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8716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SHAPE-UP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PRETTY COLORS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PRIVATE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 IN THE MOVIES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6479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6480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146481" name="TextBox 50"/>
          <p:cNvSpPr txBox="1">
            <a:spLocks noChangeArrowheads="1"/>
          </p:cNvSpPr>
          <p:nvPr/>
        </p:nvSpPr>
        <p:spPr bwMode="auto">
          <a:xfrm>
            <a:off x="304800" y="1524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Minerals Review Game</a:t>
            </a:r>
          </a:p>
        </p:txBody>
      </p:sp>
      <p:sp>
        <p:nvSpPr>
          <p:cNvPr id="146482" name="Text Box 50"/>
          <p:cNvSpPr txBox="1">
            <a:spLocks noChangeArrowheads="1"/>
          </p:cNvSpPr>
          <p:nvPr/>
        </p:nvSpPr>
        <p:spPr bwMode="auto">
          <a:xfrm>
            <a:off x="228600" y="6019800"/>
            <a:ext cx="670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66FF99"/>
                </a:solidFill>
              </a:rPr>
              <a:t>FINAL QUESTION__________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7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7460" name="AutoShape 4"/>
          <p:cNvSpPr>
            <a:spLocks noChangeArrowheads="1"/>
          </p:cNvSpPr>
          <p:nvPr/>
        </p:nvSpPr>
        <p:spPr bwMode="auto">
          <a:xfrm>
            <a:off x="4114800" y="381000"/>
            <a:ext cx="4876800" cy="1219200"/>
          </a:xfrm>
          <a:prstGeom prst="wedgeRoundRectCallout">
            <a:avLst>
              <a:gd name="adj1" fmla="val -48796"/>
              <a:gd name="adj2" fmla="val 111847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/>
              <a:t>“This is a 5 pt wager question.”</a:t>
            </a:r>
          </a:p>
          <a:p>
            <a:pPr algn="ctr"/>
            <a:r>
              <a:rPr lang="en-US" sz="2400"/>
              <a:t>“Please make your wager now.”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84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8763000" cy="6430963"/>
          </a:xfrm>
        </p:spPr>
      </p:pic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0"/>
            <a:ext cx="9144000" cy="2362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458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6666FF"/>
                </a:solidFill>
                <a:latin typeface="Verdana" pitchFamily="34" charset="0"/>
              </a:rPr>
              <a:t>What is the crystal, and type of </a:t>
            </a:r>
            <a:r>
              <a:rPr lang="en-US" sz="3200" dirty="0" smtClean="0">
                <a:solidFill>
                  <a:srgbClr val="6666FF"/>
                </a:solidFill>
                <a:latin typeface="Verdana" pitchFamily="34" charset="0"/>
              </a:rPr>
              <a:t>mineral </a:t>
            </a:r>
            <a:r>
              <a:rPr lang="en-US" sz="3200" dirty="0">
                <a:solidFill>
                  <a:srgbClr val="6666FF"/>
                </a:solidFill>
                <a:latin typeface="Verdana" pitchFamily="34" charset="0"/>
              </a:rPr>
              <a:t>for the fake “</a:t>
            </a:r>
            <a:r>
              <a:rPr lang="en-US" sz="3200" dirty="0" err="1">
                <a:solidFill>
                  <a:srgbClr val="6666FF"/>
                </a:solidFill>
                <a:latin typeface="Verdana" pitchFamily="34" charset="0"/>
              </a:rPr>
              <a:t>Unobtainium</a:t>
            </a:r>
            <a:r>
              <a:rPr lang="en-US" sz="3200" dirty="0">
                <a:solidFill>
                  <a:srgbClr val="6666FF"/>
                </a:solidFill>
                <a:latin typeface="Verdana" pitchFamily="34" charset="0"/>
              </a:rPr>
              <a:t>” from the movie </a:t>
            </a:r>
            <a:r>
              <a:rPr lang="en-US" sz="3200" u="sng" dirty="0">
                <a:solidFill>
                  <a:srgbClr val="6666FF"/>
                </a:solidFill>
                <a:latin typeface="Verdana" pitchFamily="34" charset="0"/>
              </a:rPr>
              <a:t>AVATAR.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9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8763000" cy="6430963"/>
          </a:xfrm>
        </p:spPr>
      </p:pic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0"/>
            <a:ext cx="9144000" cy="2362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458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6666FF"/>
                </a:solidFill>
                <a:latin typeface="Verdana" pitchFamily="34" charset="0"/>
              </a:rPr>
              <a:t>What is the crystal, and type of </a:t>
            </a:r>
            <a:r>
              <a:rPr lang="en-US" sz="3200" dirty="0" smtClean="0">
                <a:solidFill>
                  <a:srgbClr val="6666FF"/>
                </a:solidFill>
                <a:latin typeface="Verdana" pitchFamily="34" charset="0"/>
              </a:rPr>
              <a:t>mineral </a:t>
            </a:r>
            <a:r>
              <a:rPr lang="en-US" sz="3200" dirty="0">
                <a:solidFill>
                  <a:srgbClr val="6666FF"/>
                </a:solidFill>
                <a:latin typeface="Verdana" pitchFamily="34" charset="0"/>
              </a:rPr>
              <a:t>for the fake “</a:t>
            </a:r>
            <a:r>
              <a:rPr lang="en-US" sz="3200" dirty="0" err="1">
                <a:solidFill>
                  <a:srgbClr val="6666FF"/>
                </a:solidFill>
                <a:latin typeface="Verdana" pitchFamily="34" charset="0"/>
              </a:rPr>
              <a:t>Unobtainium</a:t>
            </a:r>
            <a:r>
              <a:rPr lang="en-US" sz="3200" dirty="0">
                <a:solidFill>
                  <a:srgbClr val="6666FF"/>
                </a:solidFill>
                <a:latin typeface="Verdana" pitchFamily="34" charset="0"/>
              </a:rPr>
              <a:t>” from the movie </a:t>
            </a:r>
            <a:r>
              <a:rPr lang="en-US" sz="3200" u="sng" dirty="0">
                <a:solidFill>
                  <a:srgbClr val="6666FF"/>
                </a:solidFill>
                <a:latin typeface="Verdana" pitchFamily="34" charset="0"/>
              </a:rPr>
              <a:t>AVATAR.</a:t>
            </a:r>
          </a:p>
        </p:txBody>
      </p:sp>
      <p:pic>
        <p:nvPicPr>
          <p:cNvPr id="1495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3810000" cy="3733800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05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8763000" cy="6430963"/>
          </a:xfrm>
        </p:spPr>
      </p:pic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0" y="0"/>
            <a:ext cx="9144000" cy="2362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458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6666FF"/>
                </a:solidFill>
                <a:latin typeface="Verdana" pitchFamily="34" charset="0"/>
              </a:rPr>
              <a:t>What is the crystal, and type of </a:t>
            </a:r>
            <a:r>
              <a:rPr lang="en-US" sz="3200" dirty="0" smtClean="0">
                <a:solidFill>
                  <a:srgbClr val="6666FF"/>
                </a:solidFill>
                <a:latin typeface="Verdana" pitchFamily="34" charset="0"/>
              </a:rPr>
              <a:t>mineral </a:t>
            </a:r>
            <a:r>
              <a:rPr lang="en-US" sz="3200" dirty="0">
                <a:solidFill>
                  <a:srgbClr val="6666FF"/>
                </a:solidFill>
                <a:latin typeface="Verdana" pitchFamily="34" charset="0"/>
              </a:rPr>
              <a:t>for the fake “</a:t>
            </a:r>
            <a:r>
              <a:rPr lang="en-US" sz="3200" dirty="0" err="1">
                <a:solidFill>
                  <a:srgbClr val="6666FF"/>
                </a:solidFill>
                <a:latin typeface="Verdana" pitchFamily="34" charset="0"/>
              </a:rPr>
              <a:t>Unobtainium</a:t>
            </a:r>
            <a:r>
              <a:rPr lang="en-US" sz="3200" dirty="0">
                <a:solidFill>
                  <a:srgbClr val="6666FF"/>
                </a:solidFill>
                <a:latin typeface="Verdana" pitchFamily="34" charset="0"/>
              </a:rPr>
              <a:t>” from the movie </a:t>
            </a:r>
            <a:r>
              <a:rPr lang="en-US" sz="3200" u="sng" dirty="0">
                <a:solidFill>
                  <a:srgbClr val="6666FF"/>
                </a:solidFill>
                <a:latin typeface="Verdana" pitchFamily="34" charset="0"/>
              </a:rPr>
              <a:t>AVATAR.</a:t>
            </a:r>
          </a:p>
        </p:txBody>
      </p:sp>
      <p:pic>
        <p:nvPicPr>
          <p:cNvPr id="15053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3810000" cy="3733800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381000" y="19050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bg2"/>
                </a:solidFill>
              </a:rPr>
              <a:t>Answer: Galena –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05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8763000" cy="6430963"/>
          </a:xfrm>
        </p:spPr>
      </p:pic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0" y="0"/>
            <a:ext cx="9144000" cy="2362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458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6666FF"/>
                </a:solidFill>
                <a:latin typeface="Verdana" pitchFamily="34" charset="0"/>
              </a:rPr>
              <a:t>What is the crystal, and type of </a:t>
            </a:r>
            <a:r>
              <a:rPr lang="en-US" sz="3200" dirty="0" smtClean="0">
                <a:solidFill>
                  <a:srgbClr val="6666FF"/>
                </a:solidFill>
                <a:latin typeface="Verdana" pitchFamily="34" charset="0"/>
              </a:rPr>
              <a:t>mineral </a:t>
            </a:r>
            <a:r>
              <a:rPr lang="en-US" sz="3200" dirty="0">
                <a:solidFill>
                  <a:srgbClr val="6666FF"/>
                </a:solidFill>
                <a:latin typeface="Verdana" pitchFamily="34" charset="0"/>
              </a:rPr>
              <a:t>for the fake “</a:t>
            </a:r>
            <a:r>
              <a:rPr lang="en-US" sz="3200" dirty="0" err="1">
                <a:solidFill>
                  <a:srgbClr val="6666FF"/>
                </a:solidFill>
                <a:latin typeface="Verdana" pitchFamily="34" charset="0"/>
              </a:rPr>
              <a:t>Unobtainium</a:t>
            </a:r>
            <a:r>
              <a:rPr lang="en-US" sz="3200" dirty="0">
                <a:solidFill>
                  <a:srgbClr val="6666FF"/>
                </a:solidFill>
                <a:latin typeface="Verdana" pitchFamily="34" charset="0"/>
              </a:rPr>
              <a:t>” from the movie </a:t>
            </a:r>
            <a:r>
              <a:rPr lang="en-US" sz="3200" u="sng" dirty="0">
                <a:solidFill>
                  <a:srgbClr val="6666FF"/>
                </a:solidFill>
                <a:latin typeface="Verdana" pitchFamily="34" charset="0"/>
              </a:rPr>
              <a:t>AVATAR.</a:t>
            </a:r>
          </a:p>
        </p:txBody>
      </p:sp>
      <p:pic>
        <p:nvPicPr>
          <p:cNvPr id="15053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3810000" cy="3733800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381000" y="19050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bg2"/>
                </a:solidFill>
              </a:rPr>
              <a:t>Answer: Galena – </a:t>
            </a:r>
            <a:r>
              <a:rPr lang="en-US" sz="3200" dirty="0">
                <a:solidFill>
                  <a:srgbClr val="FFFF00"/>
                </a:solidFill>
              </a:rPr>
              <a:t>Isometric </a:t>
            </a:r>
            <a:r>
              <a:rPr lang="en-US" sz="3200" dirty="0" err="1">
                <a:solidFill>
                  <a:srgbClr val="FFFF00"/>
                </a:solidFill>
              </a:rPr>
              <a:t>Cyrstal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8" name="Picture 4" descr="isometrc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4495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458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Questions 1-20 = 5pts Each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Final Category (Bonus) = 1pt Each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Final Questions = 5 pt wager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Find the Owl =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 Secretly write “Owl” in the correct box worth 1pt.</a:t>
            </a:r>
          </a:p>
        </p:txBody>
      </p:sp>
      <p:pic>
        <p:nvPicPr>
          <p:cNvPr id="151555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" y="838200"/>
            <a:ext cx="9144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52400"/>
            <a:ext cx="7686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Minerals Review Game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562600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39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33FF"/>
                </a:solidFill>
              </a:rPr>
              <a:t>B.) Cooling of Magma 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CCCCFF"/>
                </a:solidFill>
              </a:rPr>
              <a:t>C.) Organic deposits in the sediment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CCFF"/>
                </a:solidFill>
              </a:rPr>
              <a:t>D.) Dissolved minerals in a liquid and through evaporation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00FFFF"/>
                </a:solidFill>
              </a:rPr>
              <a:t>E.) Cubic Zirconia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FF33"/>
                </a:solidFill>
              </a:rPr>
              <a:t>F.) A and C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1534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33FF"/>
                </a:solidFill>
              </a:rPr>
              <a:t>B.) Cooling of Magma 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CCCCFF"/>
                </a:solidFill>
              </a:rPr>
              <a:t>C.) Organic deposits in the sediment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CCFF"/>
                </a:solidFill>
              </a:rPr>
              <a:t>D.) Dissolved minerals in a liquid and through evaporation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00FFFF"/>
                </a:solidFill>
              </a:rPr>
              <a:t>E.) Cubic Zirconia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FF33"/>
                </a:solidFill>
              </a:rPr>
              <a:t>F.) A and C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99FF"/>
                </a:solidFill>
              </a:rPr>
              <a:t>G.) B and D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9933FF"/>
                </a:solidFill>
              </a:rPr>
              <a:t>B.) Cooling of Magma 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CCCCFF"/>
                </a:solidFill>
              </a:rPr>
              <a:t>C.) Organic deposits in the sediment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FFCCFF"/>
                </a:solidFill>
              </a:rPr>
              <a:t>D.) Dissolved minerals in a liquid and through evaporation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00FFFF"/>
                </a:solidFill>
              </a:rPr>
              <a:t>E.) Cubic </a:t>
            </a:r>
            <a:r>
              <a:rPr lang="en-US" dirty="0" err="1" smtClean="0">
                <a:solidFill>
                  <a:srgbClr val="00FFFF"/>
                </a:solidFill>
              </a:rPr>
              <a:t>Zirconia</a:t>
            </a:r>
            <a:endParaRPr lang="en-US" dirty="0" smtClean="0">
              <a:solidFill>
                <a:srgbClr val="00FFFF"/>
              </a:solidFill>
            </a:endParaRP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99FF33"/>
                </a:solidFill>
              </a:rPr>
              <a:t>F.) A and C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FF99FF"/>
                </a:solidFill>
              </a:rPr>
              <a:t>G.) B and D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CC6600"/>
                </a:solidFill>
              </a:rPr>
              <a:t>H.) E and H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9933FF"/>
                </a:solidFill>
              </a:rPr>
              <a:t>B.) Cooling of Magma 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CCCCFF"/>
                </a:solidFill>
              </a:rPr>
              <a:t>C.) Organic deposits in the sediment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FFCCFF"/>
                </a:solidFill>
              </a:rPr>
              <a:t>D.) Dissolved minerals in a liquid and through evaporation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00FFFF"/>
                </a:solidFill>
              </a:rPr>
              <a:t>E.) Cubic </a:t>
            </a:r>
            <a:r>
              <a:rPr lang="en-US" dirty="0" err="1" smtClean="0">
                <a:solidFill>
                  <a:srgbClr val="00FFFF"/>
                </a:solidFill>
              </a:rPr>
              <a:t>Zirconia</a:t>
            </a:r>
            <a:endParaRPr lang="en-US" dirty="0" smtClean="0">
              <a:solidFill>
                <a:srgbClr val="00FFFF"/>
              </a:solidFill>
            </a:endParaRP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99FF33"/>
                </a:solidFill>
              </a:rPr>
              <a:t>F.) A and C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FF99FF"/>
                </a:solidFill>
              </a:rPr>
              <a:t>G.) B and D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CC6600"/>
                </a:solidFill>
              </a:rPr>
              <a:t>H.) E and H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I.) K and L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87093" name="Group 53"/>
          <p:cNvGraphicFramePr>
            <a:graphicFrameLocks noGrp="1"/>
          </p:cNvGraphicFramePr>
          <p:nvPr/>
        </p:nvGraphicFramePr>
        <p:xfrm>
          <a:off x="304800" y="838200"/>
          <a:ext cx="8458200" cy="5437215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87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SHAPE-UP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PRETTY COLORS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PRIVATE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 IN THE MOVIES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95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96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2097" name="TextBox 50"/>
          <p:cNvSpPr txBox="1">
            <a:spLocks noChangeArrowheads="1"/>
          </p:cNvSpPr>
          <p:nvPr/>
        </p:nvSpPr>
        <p:spPr bwMode="auto">
          <a:xfrm>
            <a:off x="304800" y="1524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Minerals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A crystal is a solid in which the atoms           are arranged in a repeating pattern.</a:t>
            </a:r>
          </a:p>
          <a:p>
            <a:pPr eaLnBrk="1" hangingPunct="1"/>
            <a:endParaRPr lang="en-US" smtClean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096000" y="228600"/>
            <a:ext cx="24384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60" name="Picture 4" descr="quartzAtT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10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001000" y="1371600"/>
            <a:ext cx="685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What use of minerals is shown below?</a:t>
            </a:r>
          </a:p>
        </p:txBody>
      </p:sp>
      <p:pic>
        <p:nvPicPr>
          <p:cNvPr id="20483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iron%20ore%20Atlantic%20City,%20Wy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5281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467600" y="1447800"/>
            <a:ext cx="1447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720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00200"/>
            <a:ext cx="1219200" cy="1219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9600" smtClean="0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7620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This is a use for minerals?</a:t>
            </a:r>
          </a:p>
          <a:p>
            <a:pPr eaLnBrk="1" hangingPunct="1"/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2531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iron%20ore%20Atlantic%20City,%20Wy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5281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467600" y="1447800"/>
            <a:ext cx="1219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720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00200"/>
            <a:ext cx="1219200" cy="1219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9600" smtClean="0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This is one of the main uses for minerals?</a:t>
            </a:r>
          </a:p>
          <a:p>
            <a:pPr eaLnBrk="1" hangingPunct="1"/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4579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iron%20ore%20Atlantic%20City,%20Wy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5281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467600" y="1447800"/>
            <a:ext cx="1219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7200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00200"/>
            <a:ext cx="1219200" cy="1219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9600" smtClean="0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839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Minerals can be used for this purpose?</a:t>
            </a:r>
          </a:p>
          <a:p>
            <a:pPr eaLnBrk="1" hangingPunct="1"/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6627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iron%20ore%20Atlantic%20City,%20Wy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5281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467600" y="1447800"/>
            <a:ext cx="1219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7200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00200"/>
            <a:ext cx="1219200" cy="1219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This is another use of minerals? </a:t>
            </a:r>
          </a:p>
        </p:txBody>
      </p:sp>
      <p:pic>
        <p:nvPicPr>
          <p:cNvPr id="27651" name="Picture 3" descr="FacetedGems-rot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458200" cy="56864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943600" y="1219200"/>
            <a:ext cx="2362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487427" name="Group 3"/>
          <p:cNvGraphicFramePr>
            <a:graphicFrameLocks noGrp="1"/>
          </p:cNvGraphicFramePr>
          <p:nvPr/>
        </p:nvGraphicFramePr>
        <p:xfrm>
          <a:off x="304800" y="838200"/>
          <a:ext cx="8458200" cy="5437215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87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Times New Roman" pitchFamily="18" charset="0"/>
                        </a:rPr>
                        <a:t>SHAPE-UP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PRETTY COLORS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PRIVATE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 IN THE MOVIES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19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720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28721" name="TextBox 50"/>
          <p:cNvSpPr txBox="1">
            <a:spLocks noChangeArrowheads="1"/>
          </p:cNvSpPr>
          <p:nvPr/>
        </p:nvSpPr>
        <p:spPr bwMode="auto">
          <a:xfrm>
            <a:off x="304800" y="1524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Minerals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How to play…</a:t>
            </a:r>
          </a:p>
          <a:p>
            <a:pPr lvl="1" eaLnBrk="1" hangingPunct="1"/>
            <a:r>
              <a:rPr lang="en-US" smtClean="0">
                <a:solidFill>
                  <a:srgbClr val="6699FF"/>
                </a:solidFill>
              </a:rPr>
              <a:t>Don’t play like Jeo_ _ _ _ y.</a:t>
            </a:r>
          </a:p>
          <a:p>
            <a:pPr lvl="1" eaLnBrk="1" hangingPunct="1"/>
            <a:r>
              <a:rPr lang="en-US" smtClean="0">
                <a:solidFill>
                  <a:srgbClr val="FF99FF"/>
                </a:solidFill>
              </a:rPr>
              <a:t>Class should be divided into several small groups.</a:t>
            </a:r>
          </a:p>
          <a:p>
            <a:pPr lvl="1" eaLnBrk="1" hangingPunct="1"/>
            <a:r>
              <a:rPr lang="en-US" smtClean="0">
                <a:solidFill>
                  <a:srgbClr val="FFCC99"/>
                </a:solidFill>
              </a:rPr>
              <a:t>Groups should use science journal (red slide notes), homework, and other available materials to assist you.</a:t>
            </a:r>
          </a:p>
          <a:p>
            <a:pPr lvl="1" eaLnBrk="1" hangingPunct="1"/>
            <a:r>
              <a:rPr lang="en-US" smtClean="0">
                <a:solidFill>
                  <a:srgbClr val="66FFCC"/>
                </a:solidFill>
              </a:rPr>
              <a:t>Groups can communicate </a:t>
            </a:r>
            <a:r>
              <a:rPr lang="en-US" b="1" u="sng" smtClean="0"/>
              <a:t>quietly</a:t>
            </a:r>
            <a:r>
              <a:rPr lang="en-US" smtClean="0"/>
              <a:t> </a:t>
            </a:r>
            <a:r>
              <a:rPr lang="en-US" smtClean="0">
                <a:solidFill>
                  <a:srgbClr val="66FFCC"/>
                </a:solidFill>
              </a:rPr>
              <a:t>with each other but no sharing answers between groups.</a:t>
            </a:r>
          </a:p>
          <a:p>
            <a:pPr lvl="2" eaLnBrk="1" hangingPunct="1"/>
            <a:r>
              <a:rPr lang="en-US" smtClean="0">
                <a:solidFill>
                  <a:srgbClr val="9966FF"/>
                </a:solidFill>
              </a:rPr>
              <a:t>Practice quietly communicating right now?</a:t>
            </a:r>
          </a:p>
          <a:p>
            <a:pPr lvl="2" eaLnBrk="1" hangingPunct="1"/>
            <a:r>
              <a:rPr lang="en-US" smtClean="0">
                <a:solidFill>
                  <a:srgbClr val="9966FF"/>
                </a:solidFill>
              </a:rPr>
              <a:t>Practice Communication Question:</a:t>
            </a:r>
          </a:p>
          <a:p>
            <a:pPr lvl="2" eaLnBrk="1" hangingPunct="1"/>
            <a:r>
              <a:rPr lang="en-US" smtClean="0">
                <a:solidFill>
                  <a:srgbClr val="FFFF66"/>
                </a:solidFill>
              </a:rPr>
              <a:t>Your group gets to order one pizza, and you can have two toppings.  What does your group want?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01000" cy="5897563"/>
          </a:xfrm>
        </p:spPr>
        <p:txBody>
          <a:bodyPr/>
          <a:lstStyle/>
          <a:p>
            <a:pPr eaLnBrk="1" hangingPunct="1"/>
            <a:r>
              <a:rPr lang="en-US" smtClean="0"/>
              <a:t>Name this type of crystal? </a:t>
            </a:r>
          </a:p>
        </p:txBody>
      </p:sp>
      <p:pic>
        <p:nvPicPr>
          <p:cNvPr id="29699" name="Picture 3" descr="http://images.encarta.msn.com/xrefmedia/aencmed/targets/images/phl/T025564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10600" cy="564515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848600" y="83820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6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096000" y="5562600"/>
            <a:ext cx="1676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/>
              <a:t>Name this type of crystal? </a:t>
            </a:r>
          </a:p>
        </p:txBody>
      </p:sp>
      <p:pic>
        <p:nvPicPr>
          <p:cNvPr id="30723" name="Picture 3" descr="http://images.encarta.msn.com/xrefmedia/aencmed/targets/images/phl/T025564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763000" cy="57150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105400" y="5029200"/>
            <a:ext cx="2362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772400" y="12192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Name this type of crystal? </a:t>
            </a:r>
          </a:p>
          <a:p>
            <a:pPr eaLnBrk="1" hangingPunct="1"/>
            <a:endParaRPr lang="en-US" smtClean="0"/>
          </a:p>
        </p:txBody>
      </p:sp>
      <p:pic>
        <p:nvPicPr>
          <p:cNvPr id="31747" name="Picture 3" descr="isometrc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848600" y="990600"/>
            <a:ext cx="685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crystal below is Orthorhombic: </a:t>
            </a:r>
          </a:p>
          <a:p>
            <a:pPr lvl="1" eaLnBrk="1" hangingPunct="1"/>
            <a:r>
              <a:rPr lang="en-US" smtClean="0">
                <a:solidFill>
                  <a:srgbClr val="66FF99"/>
                </a:solidFill>
              </a:rPr>
              <a:t>(All axis unequal in length, and 90° degrees from each other)? </a:t>
            </a:r>
          </a:p>
          <a:p>
            <a:pPr eaLnBrk="1" hangingPunct="1"/>
            <a:endParaRPr lang="en-US" smtClean="0">
              <a:solidFill>
                <a:srgbClr val="66FF99"/>
              </a:solidFill>
            </a:endParaRPr>
          </a:p>
        </p:txBody>
      </p:sp>
      <p:pic>
        <p:nvPicPr>
          <p:cNvPr id="32771" name="Picture 3" descr="orthorho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19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triclini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44196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hexagon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41910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monocli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3434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33400" y="19812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A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7924800" y="190500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B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09600" y="44958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C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8229600" y="42672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D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4114800" y="3352800"/>
            <a:ext cx="1447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What type of minerals are shown below? </a:t>
            </a:r>
          </a:p>
        </p:txBody>
      </p:sp>
      <p:pic>
        <p:nvPicPr>
          <p:cNvPr id="33795" name="Picture 3" descr="Slide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686800" cy="582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524000" y="1143000"/>
            <a:ext cx="60960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391400" y="1295400"/>
            <a:ext cx="152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33798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1524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1328964" cy="12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9992">
            <a:off x="6477000" y="2590800"/>
            <a:ext cx="936684" cy="9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9992">
            <a:off x="7403692" y="4745230"/>
            <a:ext cx="936684" cy="9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9992">
            <a:off x="3669892" y="4973830"/>
            <a:ext cx="936684" cy="9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9695">
            <a:off x="1174598" y="4387411"/>
            <a:ext cx="936684" cy="9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5322">
            <a:off x="2035359" y="5161444"/>
            <a:ext cx="769765" cy="74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155">
            <a:off x="599476" y="5179407"/>
            <a:ext cx="769765" cy="74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155">
            <a:off x="1971076" y="2360007"/>
            <a:ext cx="769765" cy="74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8852">
            <a:off x="2932063" y="2556060"/>
            <a:ext cx="769765" cy="74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500739" name="Group 3"/>
          <p:cNvGraphicFramePr>
            <a:graphicFrameLocks noGrp="1"/>
          </p:cNvGraphicFramePr>
          <p:nvPr/>
        </p:nvGraphicFramePr>
        <p:xfrm>
          <a:off x="304800" y="838200"/>
          <a:ext cx="8458200" cy="5437215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87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SHAPE-UP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itchFamily="18" charset="0"/>
                        </a:rPr>
                        <a:t>PRETTY COLORS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PRIVATE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 IN THE MOVIES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63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4864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34865" name="TextBox 50"/>
          <p:cNvSpPr txBox="1">
            <a:spLocks noChangeArrowheads="1"/>
          </p:cNvSpPr>
          <p:nvPr/>
        </p:nvSpPr>
        <p:spPr bwMode="auto">
          <a:xfrm>
            <a:off x="304800" y="1524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Minerals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minerals are characterized as felsic based on the pictures below.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114800" cy="25527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343400" cy="256063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419600" cy="25146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114800" cy="2533650"/>
          </a:xfrm>
          <a:prstGeom prst="rect">
            <a:avLst/>
          </a:prstGeom>
          <a:noFill/>
          <a:ln w="571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04800" y="1447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648200" y="15240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B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04800" y="4114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C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648200" y="41148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8153400" y="6858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Name this mineral.  It is the most abundant mineral on the face of the Earth? 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10600" cy="51054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934200" y="1524000"/>
            <a:ext cx="1828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077200" cy="5821363"/>
          </a:xfrm>
        </p:spPr>
        <p:txBody>
          <a:bodyPr/>
          <a:lstStyle/>
          <a:p>
            <a:pPr eaLnBrk="1" hangingPunct="1"/>
            <a:r>
              <a:rPr lang="en-US" smtClean="0"/>
              <a:t>Name this common mineral that is in all Igneous rocks? 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019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086600" y="1447800"/>
            <a:ext cx="1752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13</a:t>
            </a:r>
          </a:p>
        </p:txBody>
      </p:sp>
      <p:sp>
        <p:nvSpPr>
          <p:cNvPr id="5" name="Rectangle 4"/>
          <p:cNvSpPr/>
          <p:nvPr/>
        </p:nvSpPr>
        <p:spPr>
          <a:xfrm rot="804620">
            <a:off x="1776733" y="3664682"/>
            <a:ext cx="6083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Starts with an… 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04800"/>
            <a:ext cx="8610600" cy="58213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9999"/>
                </a:solidFill>
              </a:rPr>
              <a:t>A rock-forming mineral (Aluminum and Silica) industrially important in glass.  </a:t>
            </a:r>
            <a:r>
              <a:rPr lang="en-US" sz="2800" dirty="0" smtClean="0">
                <a:solidFill>
                  <a:srgbClr val="CC9900"/>
                </a:solidFill>
              </a:rPr>
              <a:t>Primary Mineral</a:t>
            </a:r>
          </a:p>
        </p:txBody>
      </p:sp>
      <p:pic>
        <p:nvPicPr>
          <p:cNvPr id="449539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8618538" cy="5257800"/>
          </a:xfrm>
          <a:noFill/>
          <a:ln cap="flat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9540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3124200" cy="2185988"/>
          </a:xfrm>
          <a:noFill/>
          <a:ln w="57150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162800" y="1524000"/>
            <a:ext cx="15536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4582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Questions 1-20 = 5pts Each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Final Category (Bonus) = 1pt Each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Final Questions = 5 pt wager</a:t>
            </a:r>
          </a:p>
          <a:p>
            <a:pPr algn="ctr" eaLnBrk="1" hangingPunct="1"/>
            <a:r>
              <a:rPr lang="en-US" sz="2400" i="1">
                <a:solidFill>
                  <a:srgbClr val="9966FF"/>
                </a:solidFill>
              </a:rPr>
              <a:t>If you wager 5 on the last question and get it wrong you lose 5 pts. Wager 5 and get it right you get 5 pts.</a:t>
            </a:r>
          </a:p>
          <a:p>
            <a:pPr algn="ctr" eaLnBrk="1" hangingPunct="1"/>
            <a:endParaRPr lang="en-US" sz="360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Find the Owl =</a:t>
            </a:r>
          </a:p>
          <a:p>
            <a:pPr algn="ctr" eaLnBrk="1" hangingPunct="1"/>
            <a:r>
              <a:rPr lang="en-US" sz="3600" i="1">
                <a:solidFill>
                  <a:srgbClr val="996633"/>
                </a:solidFill>
              </a:rPr>
              <a:t> Secretly write “Owl” in the correct box worth 1pt.</a:t>
            </a:r>
          </a:p>
        </p:txBody>
      </p:sp>
      <p:pic>
        <p:nvPicPr>
          <p:cNvPr id="4099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533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114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7010400" y="2895600"/>
            <a:ext cx="1447800" cy="609600"/>
          </a:xfrm>
          <a:prstGeom prst="wedgeRoundRectCallout">
            <a:avLst>
              <a:gd name="adj1" fmla="val -57347"/>
              <a:gd name="adj2" fmla="val 4661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400"/>
              <a:t>“I’ll be about this big.”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966FF"/>
                </a:solidFill>
              </a:rPr>
              <a:t>Colorful mineral in light.  Well known and prized for its glassy luster and rich variety of colors.</a:t>
            </a:r>
            <a:r>
              <a:rPr lang="en-US" sz="2800" smtClean="0"/>
              <a:t> 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447800"/>
            <a:ext cx="4572000" cy="54102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49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81200"/>
            <a:ext cx="2438400" cy="1301750"/>
          </a:xfrm>
          <a:ln w="76200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543800" y="1524000"/>
            <a:ext cx="1219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>
                <a:latin typeface="Verdana" pitchFamily="34" charset="0"/>
              </a:rPr>
              <a:t>7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620000" y="1295400"/>
            <a:ext cx="152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514051" name="Group 3"/>
          <p:cNvGraphicFramePr>
            <a:graphicFrameLocks noGrp="1"/>
          </p:cNvGraphicFramePr>
          <p:nvPr/>
        </p:nvGraphicFramePr>
        <p:xfrm>
          <a:off x="304800" y="838200"/>
          <a:ext cx="8458200" cy="5437215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87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SHAPE-UP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PRETTY COLORS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pitchFamily="18" charset="0"/>
                        </a:rPr>
                        <a:t>PRIVATE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 IN THE MOVIES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07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8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41009" name="TextBox 50"/>
          <p:cNvSpPr txBox="1">
            <a:spLocks noChangeArrowheads="1"/>
          </p:cNvSpPr>
          <p:nvPr/>
        </p:nvSpPr>
        <p:spPr bwMode="auto">
          <a:xfrm>
            <a:off x="304800" y="1524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Minerals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8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This describes how easily a mineral can be scratched? </a:t>
            </a:r>
            <a:endParaRPr lang="en-US" sz="36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1987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http://www.soes.soton.ac.uk/teaching/courses/oa132/module10/m10f6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63000" cy="48593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239000" y="2438400"/>
            <a:ext cx="1905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>
                <a:solidFill>
                  <a:schemeClr val="bg1"/>
                </a:solidFill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/>
              <a:t>This property of minerals can be seen below? 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63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543800" y="1219200"/>
            <a:ext cx="1219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>
                <a:solidFill>
                  <a:schemeClr val="bg1"/>
                </a:solidFill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620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What physical property can be seen below?</a:t>
            </a:r>
          </a:p>
        </p:txBody>
      </p:sp>
      <p:pic>
        <p:nvPicPr>
          <p:cNvPr id="44035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pyritestre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1244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467600" y="1676400"/>
            <a:ext cx="1219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229600" cy="5902325"/>
          </a:xfrm>
        </p:spPr>
        <p:txBody>
          <a:bodyPr/>
          <a:lstStyle/>
          <a:p>
            <a:pPr eaLnBrk="1" hangingPunct="1"/>
            <a:r>
              <a:rPr lang="en-US" smtClean="0"/>
              <a:t>Which mineral below exhibits cleavage, and which exhibits fracture?</a:t>
            </a:r>
          </a:p>
          <a:p>
            <a:pPr lvl="3" eaLnBrk="1" hangingPunct="1"/>
            <a:endParaRPr lang="en-US" sz="3200" smtClean="0"/>
          </a:p>
          <a:p>
            <a:pPr lvl="3" eaLnBrk="1" hangingPunct="1"/>
            <a:endParaRPr lang="en-US" sz="3200" smtClean="0"/>
          </a:p>
        </p:txBody>
      </p:sp>
      <p:pic>
        <p:nvPicPr>
          <p:cNvPr id="45059" name="Picture 3" descr="fra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886200" cy="4659313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T62880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495800" cy="46482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7467600" y="2057400"/>
            <a:ext cx="1295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28600" y="12954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solidFill>
                <a:srgbClr val="FFFF00"/>
              </a:solidFill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04800" y="2133600"/>
            <a:ext cx="762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495800" y="205740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7630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This mineral has many unique properties.  Name the mineral and at least one property.</a:t>
            </a:r>
          </a:p>
        </p:txBody>
      </p:sp>
      <p:pic>
        <p:nvPicPr>
          <p:cNvPr id="46083" name="Picture 3" descr="Salt_Crys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638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52400" y="1524000"/>
            <a:ext cx="2057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dirty="0" smtClean="0">
                <a:solidFill>
                  <a:schemeClr val="bg1"/>
                </a:solidFill>
              </a:rPr>
              <a:t>20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528387" name="Group 3"/>
          <p:cNvGraphicFramePr>
            <a:graphicFrameLocks noGrp="1"/>
          </p:cNvGraphicFramePr>
          <p:nvPr/>
        </p:nvGraphicFramePr>
        <p:xfrm>
          <a:off x="304800" y="838200"/>
          <a:ext cx="8458200" cy="5437215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87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SHAPE-UP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PRETTY COLORS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PRIVATE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Times New Roman" pitchFamily="18" charset="0"/>
                        </a:rPr>
                        <a:t>MINERALS IN THE MOVIES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1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7151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7152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47153" name="TextBox 50"/>
          <p:cNvSpPr txBox="1">
            <a:spLocks noChangeArrowheads="1"/>
          </p:cNvSpPr>
          <p:nvPr/>
        </p:nvSpPr>
        <p:spPr bwMode="auto">
          <a:xfrm>
            <a:off x="304800" y="1524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Minerals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/>
              <a:t>Name this Princess?</a:t>
            </a:r>
          </a:p>
          <a:p>
            <a:pPr eaLnBrk="1" hangingPunct="1"/>
            <a:endParaRPr lang="en-US" smtClean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648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1752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*21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Dwarf can be seen in this diamond, the hardest of all minerals? 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534400" cy="518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858000" y="1524000"/>
            <a:ext cx="2057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>
                <a:solidFill>
                  <a:schemeClr val="bg1"/>
                </a:solidFill>
              </a:rPr>
              <a:t>*22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7C80"/>
                </a:solidFill>
              </a:rPr>
              <a:t>Is your name on the review sheet?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497388" cy="5791200"/>
          </a:xfrm>
          <a:prstGeom prst="rect">
            <a:avLst/>
          </a:prstGeom>
          <a:noFill/>
          <a:ln w="9525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248400" y="1143000"/>
            <a:ext cx="215265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Name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733800" y="1066800"/>
            <a:ext cx="1219200" cy="457200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 flipV="1">
            <a:off x="5181600" y="1371600"/>
            <a:ext cx="1066800" cy="2286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FF99"/>
                </a:solidFill>
              </a:rPr>
              <a:t>Name this mineral place and movie?</a:t>
            </a:r>
            <a:r>
              <a:rPr lang="en-US" smtClean="0"/>
              <a:t> 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5543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36576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>
                <a:solidFill>
                  <a:schemeClr val="bg1"/>
                </a:solidFill>
              </a:rPr>
              <a:t>*23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66"/>
                </a:solidFill>
              </a:rPr>
              <a:t>Name this movie and pirate?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343400" cy="5524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962400" cy="5457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743200" y="5105400"/>
            <a:ext cx="1752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*24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Name this crystal fortress? 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5667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2057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*25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543747" name="Group 3"/>
          <p:cNvGraphicFramePr>
            <a:graphicFrameLocks noGrp="1"/>
          </p:cNvGraphicFramePr>
          <p:nvPr/>
        </p:nvGraphicFramePr>
        <p:xfrm>
          <a:off x="304800" y="838200"/>
          <a:ext cx="8458200" cy="5092727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8716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SHAPE-UP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PRETTY COLORS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PRIVATE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 IN THE MOVIES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95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96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3297" name="TextBox 50"/>
          <p:cNvSpPr txBox="1">
            <a:spLocks noChangeArrowheads="1"/>
          </p:cNvSpPr>
          <p:nvPr/>
        </p:nvSpPr>
        <p:spPr bwMode="auto">
          <a:xfrm>
            <a:off x="304800" y="1524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Minerals Review Game</a:t>
            </a:r>
          </a:p>
        </p:txBody>
      </p:sp>
      <p:sp>
        <p:nvSpPr>
          <p:cNvPr id="53298" name="Text Box 50"/>
          <p:cNvSpPr txBox="1">
            <a:spLocks noChangeArrowheads="1"/>
          </p:cNvSpPr>
          <p:nvPr/>
        </p:nvSpPr>
        <p:spPr bwMode="auto">
          <a:xfrm>
            <a:off x="228600" y="6019800"/>
            <a:ext cx="670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66FF99"/>
                </a:solidFill>
              </a:rPr>
              <a:t>FINAL QUESTION__________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4114800" y="381000"/>
            <a:ext cx="4876800" cy="1219200"/>
          </a:xfrm>
          <a:prstGeom prst="wedgeRoundRectCallout">
            <a:avLst>
              <a:gd name="adj1" fmla="val -48796"/>
              <a:gd name="adj2" fmla="val 111847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/>
              <a:t>“This is a 5 pt wager question.”</a:t>
            </a:r>
          </a:p>
          <a:p>
            <a:pPr algn="ctr"/>
            <a:r>
              <a:rPr lang="en-US" sz="2400"/>
              <a:t>“Please make your wager now.”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8763000" cy="6430963"/>
          </a:xfrm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2362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458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6666FF"/>
                </a:solidFill>
                <a:latin typeface="Verdana" pitchFamily="34" charset="0"/>
              </a:rPr>
              <a:t>What is the crystal, and type of </a:t>
            </a:r>
            <a:r>
              <a:rPr lang="en-US" sz="3200" dirty="0" smtClean="0">
                <a:solidFill>
                  <a:srgbClr val="6666FF"/>
                </a:solidFill>
                <a:latin typeface="Verdana" pitchFamily="34" charset="0"/>
              </a:rPr>
              <a:t>mineral </a:t>
            </a:r>
            <a:r>
              <a:rPr lang="en-US" sz="3200" dirty="0">
                <a:solidFill>
                  <a:srgbClr val="6666FF"/>
                </a:solidFill>
                <a:latin typeface="Verdana" pitchFamily="34" charset="0"/>
              </a:rPr>
              <a:t>for the fake “</a:t>
            </a:r>
            <a:r>
              <a:rPr lang="en-US" sz="3200" dirty="0" err="1">
                <a:solidFill>
                  <a:srgbClr val="6666FF"/>
                </a:solidFill>
                <a:latin typeface="Verdana" pitchFamily="34" charset="0"/>
              </a:rPr>
              <a:t>Unobtainium</a:t>
            </a:r>
            <a:r>
              <a:rPr lang="en-US" sz="3200" dirty="0">
                <a:solidFill>
                  <a:srgbClr val="6666FF"/>
                </a:solidFill>
                <a:latin typeface="Verdana" pitchFamily="34" charset="0"/>
              </a:rPr>
              <a:t>” from the movie </a:t>
            </a:r>
            <a:r>
              <a:rPr lang="en-US" sz="3200" u="sng" dirty="0">
                <a:solidFill>
                  <a:srgbClr val="6666FF"/>
                </a:solidFill>
                <a:latin typeface="Verdana" pitchFamily="34" charset="0"/>
              </a:rPr>
              <a:t>AVATAR.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8763000" cy="6430963"/>
          </a:xfrm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2362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458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6666FF"/>
                </a:solidFill>
                <a:latin typeface="Verdana" pitchFamily="34" charset="0"/>
              </a:rPr>
              <a:t>What is the crystal, and type of </a:t>
            </a:r>
            <a:r>
              <a:rPr lang="en-US" sz="3200" dirty="0" smtClean="0">
                <a:solidFill>
                  <a:srgbClr val="6666FF"/>
                </a:solidFill>
                <a:latin typeface="Verdana" pitchFamily="34" charset="0"/>
              </a:rPr>
              <a:t>mineral </a:t>
            </a:r>
            <a:r>
              <a:rPr lang="en-US" sz="3200" dirty="0">
                <a:solidFill>
                  <a:srgbClr val="6666FF"/>
                </a:solidFill>
                <a:latin typeface="Verdana" pitchFamily="34" charset="0"/>
              </a:rPr>
              <a:t>for the fake “</a:t>
            </a:r>
            <a:r>
              <a:rPr lang="en-US" sz="3200" dirty="0" err="1">
                <a:solidFill>
                  <a:srgbClr val="6666FF"/>
                </a:solidFill>
                <a:latin typeface="Verdana" pitchFamily="34" charset="0"/>
              </a:rPr>
              <a:t>Unobtainium</a:t>
            </a:r>
            <a:r>
              <a:rPr lang="en-US" sz="3200" dirty="0">
                <a:solidFill>
                  <a:srgbClr val="6666FF"/>
                </a:solidFill>
                <a:latin typeface="Verdana" pitchFamily="34" charset="0"/>
              </a:rPr>
              <a:t>” from the movie </a:t>
            </a:r>
            <a:r>
              <a:rPr lang="en-US" sz="3200" u="sng" dirty="0">
                <a:solidFill>
                  <a:srgbClr val="6666FF"/>
                </a:solidFill>
                <a:latin typeface="Verdana" pitchFamily="34" charset="0"/>
              </a:rPr>
              <a:t>AVATAR.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3810000" cy="3733800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458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Questions 1-20 = 5pts Each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Final Category (Bonus) = 1pt Each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Final Questions = 5 pt wager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Find the Owl =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 Secretly write “Owl” in the correct box worth 1pt.</a:t>
            </a:r>
          </a:p>
        </p:txBody>
      </p:sp>
      <p:pic>
        <p:nvPicPr>
          <p:cNvPr id="57347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7200" smtClean="0">
                <a:solidFill>
                  <a:srgbClr val="FFFF00"/>
                </a:solidFill>
              </a:rPr>
              <a:t>ANSWER 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334851" name="Group 3"/>
          <p:cNvGraphicFramePr>
            <a:graphicFrameLocks noGrp="1"/>
          </p:cNvGraphicFramePr>
          <p:nvPr/>
        </p:nvGraphicFramePr>
        <p:xfrm>
          <a:off x="304800" y="838200"/>
          <a:ext cx="8458200" cy="5437215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87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Times New Roman" pitchFamily="18" charset="0"/>
                        </a:rPr>
                        <a:t>Minerals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SHAPE-UP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PRETTY COLORS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PRIVATE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 IN THE MOVIES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39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9440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9441" name="TextBox 50"/>
          <p:cNvSpPr txBox="1">
            <a:spLocks noChangeArrowheads="1"/>
          </p:cNvSpPr>
          <p:nvPr/>
        </p:nvSpPr>
        <p:spPr bwMode="auto">
          <a:xfrm>
            <a:off x="304800" y="1524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Minerals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/>
              <a:t>Is your name on the review sheet?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497388" cy="5791200"/>
          </a:xfrm>
          <a:prstGeom prst="rect">
            <a:avLst/>
          </a:prstGeom>
          <a:noFill/>
          <a:ln w="9525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5800" y="1828800"/>
            <a:ext cx="838200" cy="457200"/>
          </a:xfrm>
          <a:prstGeom prst="rect">
            <a:avLst/>
          </a:prstGeom>
          <a:gradFill rotWithShape="1">
            <a:gsLst>
              <a:gs pos="0">
                <a:srgbClr val="9999FF">
                  <a:alpha val="37999"/>
                </a:srgbClr>
              </a:gs>
              <a:gs pos="100000">
                <a:srgbClr val="474776">
                  <a:alpha val="37000"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0" y="1828800"/>
            <a:ext cx="762000" cy="457200"/>
          </a:xfrm>
          <a:prstGeom prst="rect">
            <a:avLst/>
          </a:prstGeom>
          <a:solidFill>
            <a:srgbClr val="FF00FF">
              <a:alpha val="3803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286000" y="1828800"/>
            <a:ext cx="838200" cy="457200"/>
          </a:xfrm>
          <a:prstGeom prst="rect">
            <a:avLst/>
          </a:prstGeom>
          <a:solidFill>
            <a:srgbClr val="FFCC99">
              <a:alpha val="3803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124200" y="1828800"/>
            <a:ext cx="762000" cy="457200"/>
          </a:xfrm>
          <a:prstGeom prst="rect">
            <a:avLst/>
          </a:prstGeom>
          <a:solidFill>
            <a:srgbClr val="66FFCC">
              <a:alpha val="3803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 rot="-772996">
            <a:off x="4038600" y="1524000"/>
            <a:ext cx="1143000" cy="609600"/>
          </a:xfrm>
          <a:prstGeom prst="leftArrow">
            <a:avLst>
              <a:gd name="adj1" fmla="val 50000"/>
              <a:gd name="adj2" fmla="val 46875"/>
            </a:avLst>
          </a:prstGeom>
          <a:solidFill>
            <a:schemeClr val="tx1"/>
          </a:solidFill>
          <a:ln w="38100">
            <a:solidFill>
              <a:srgbClr val="99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5486400" y="990600"/>
            <a:ext cx="343852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Add the categories</a:t>
            </a:r>
          </a:p>
          <a:p>
            <a:pPr algn="ctr"/>
            <a:r>
              <a:rPr lang="en-US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along the top</a:t>
            </a:r>
          </a:p>
          <a:p>
            <a:pPr algn="ctr"/>
            <a:r>
              <a:rPr lang="en-US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on the next slide.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natural     inorganic     solids that join together in crystals          to make unique compositions.</a:t>
            </a:r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4343400" y="304800"/>
            <a:ext cx="22098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3429000" y="914400"/>
            <a:ext cx="2209800" cy="457200"/>
          </a:xfrm>
          <a:prstGeom prst="rect">
            <a:avLst/>
          </a:prstGeom>
          <a:solidFill>
            <a:srgbClr val="5F5F5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2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828800"/>
            <a:ext cx="9677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7772400" y="175260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natural     inorganic     solids that join together in crystals          to make unique compositions.</a:t>
            </a: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4343400" y="304800"/>
            <a:ext cx="2209800" cy="533400"/>
          </a:xfrm>
          <a:prstGeom prst="rect">
            <a:avLst/>
          </a:prstGeom>
          <a:solidFill>
            <a:srgbClr val="5F5F5F"/>
          </a:solidFill>
          <a:ln w="57150">
            <a:solidFill>
              <a:srgbClr val="99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3429000" y="914400"/>
            <a:ext cx="2209800" cy="457200"/>
          </a:xfrm>
          <a:prstGeom prst="rect">
            <a:avLst/>
          </a:prstGeom>
          <a:solidFill>
            <a:srgbClr val="5F5F5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4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828800"/>
            <a:ext cx="9677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7772400" y="175260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natural     </a:t>
            </a:r>
            <a:r>
              <a:rPr lang="en-US" smtClean="0">
                <a:solidFill>
                  <a:srgbClr val="FF99FF"/>
                </a:solidFill>
              </a:rPr>
              <a:t>inorganic</a:t>
            </a:r>
            <a:r>
              <a:rPr lang="en-US" smtClean="0"/>
              <a:t>     solids that join together in crystals          to make unique compositions.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3429000" y="914400"/>
            <a:ext cx="2209800" cy="457200"/>
          </a:xfrm>
          <a:prstGeom prst="rect">
            <a:avLst/>
          </a:prstGeom>
          <a:solidFill>
            <a:srgbClr val="5F5F5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46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828800"/>
            <a:ext cx="9677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7772400" y="175260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1534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natural     </a:t>
            </a:r>
            <a:r>
              <a:rPr lang="en-US" smtClean="0">
                <a:solidFill>
                  <a:srgbClr val="FF99FF"/>
                </a:solidFill>
              </a:rPr>
              <a:t>inorganic </a:t>
            </a:r>
            <a:r>
              <a:rPr lang="en-US" smtClean="0"/>
              <a:t>    solids that join together in crystals          to make unique compositions.</a:t>
            </a: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3429000" y="914400"/>
            <a:ext cx="2209800" cy="457200"/>
          </a:xfrm>
          <a:prstGeom prst="rect">
            <a:avLst/>
          </a:prstGeom>
          <a:solidFill>
            <a:srgbClr val="5F5F5F"/>
          </a:solidFill>
          <a:ln w="38100">
            <a:solidFill>
              <a:srgbClr val="99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828800"/>
            <a:ext cx="9677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7772400" y="175260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natural     </a:t>
            </a:r>
            <a:r>
              <a:rPr lang="en-US" smtClean="0">
                <a:solidFill>
                  <a:srgbClr val="FF99FF"/>
                </a:solidFill>
              </a:rPr>
              <a:t>inorganic</a:t>
            </a:r>
            <a:r>
              <a:rPr lang="en-US" smtClean="0"/>
              <a:t>     solids that join together in </a:t>
            </a:r>
            <a:r>
              <a:rPr lang="en-US" smtClean="0">
                <a:solidFill>
                  <a:srgbClr val="99CCFF"/>
                </a:solidFill>
              </a:rPr>
              <a:t>crystals</a:t>
            </a:r>
            <a:r>
              <a:rPr lang="en-US" smtClean="0"/>
              <a:t>          to make unique compositions.</a:t>
            </a:r>
          </a:p>
        </p:txBody>
      </p:sp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828800"/>
            <a:ext cx="9677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7772400" y="175260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made from which of the following…</a:t>
            </a: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CCFF"/>
                </a:solidFill>
              </a:rPr>
              <a:t>A.) Weathering of rock over long periods of time.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33FF"/>
                </a:solidFill>
              </a:rPr>
              <a:t>B.) Cooling of Magma </a:t>
            </a: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33FF"/>
                </a:solidFill>
              </a:rPr>
              <a:t>B.) Cooling of Magma 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CCCCFF"/>
                </a:solidFill>
              </a:rPr>
              <a:t>C.) Organic deposits in the sediment</a:t>
            </a: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33FF"/>
                </a:solidFill>
              </a:rPr>
              <a:t>B.) Cooling of Magma 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CCCCFF"/>
                </a:solidFill>
              </a:rPr>
              <a:t>C.) Organic deposits in the sediment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CCFF"/>
                </a:solidFill>
              </a:rPr>
              <a:t>D.) Dissolved minerals in a liquid and through evaporation</a:t>
            </a: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553987" name="Group 3"/>
          <p:cNvGraphicFramePr>
            <a:graphicFrameLocks noGrp="1"/>
          </p:cNvGraphicFramePr>
          <p:nvPr/>
        </p:nvGraphicFramePr>
        <p:xfrm>
          <a:off x="304800" y="838200"/>
          <a:ext cx="8458200" cy="5437215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87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SHAPE-UP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PRETTY COLORS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PRIVATE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 IN THE MOVIES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15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216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7217" name="TextBox 50"/>
          <p:cNvSpPr txBox="1">
            <a:spLocks noChangeArrowheads="1"/>
          </p:cNvSpPr>
          <p:nvPr/>
        </p:nvSpPr>
        <p:spPr bwMode="auto">
          <a:xfrm>
            <a:off x="304800" y="1524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Minerals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33FF"/>
                </a:solidFill>
              </a:rPr>
              <a:t>B.) Cooling of Magma 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CCCCFF"/>
                </a:solidFill>
              </a:rPr>
              <a:t>C.) Organic deposits in the sediment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CCFF"/>
                </a:solidFill>
              </a:rPr>
              <a:t>D.) Dissolved minerals in a liquid and through evaporation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00FFFF"/>
                </a:solidFill>
              </a:rPr>
              <a:t>E.) Cubic Zirconia </a:t>
            </a: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33FF"/>
                </a:solidFill>
              </a:rPr>
              <a:t>B.) Cooling of Magma 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CCCCFF"/>
                </a:solidFill>
              </a:rPr>
              <a:t>C.) Organic deposits in the sediment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CCFF"/>
                </a:solidFill>
              </a:rPr>
              <a:t>D.) Dissolved minerals in a liquid and through evaporation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00FFFF"/>
                </a:solidFill>
              </a:rPr>
              <a:t>E.) Cubic Zirconia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FF33"/>
                </a:solidFill>
              </a:rPr>
              <a:t>F.) A and C</a:t>
            </a:r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1534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33FF"/>
                </a:solidFill>
              </a:rPr>
              <a:t>B.) Cooling of Magma 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CCCCFF"/>
                </a:solidFill>
              </a:rPr>
              <a:t>C.) Organic deposits in the sediment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CCFF"/>
                </a:solidFill>
              </a:rPr>
              <a:t>D.) Dissolved minerals in a liquid and through evaporation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00FFFF"/>
                </a:solidFill>
              </a:rPr>
              <a:t>E.) Cubic Zirconia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FF33"/>
                </a:solidFill>
              </a:rPr>
              <a:t>F.) A and C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99FF"/>
                </a:solidFill>
              </a:rPr>
              <a:t>G.) B and D</a:t>
            </a:r>
          </a:p>
        </p:txBody>
      </p:sp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9933FF"/>
                </a:solidFill>
              </a:rPr>
              <a:t>B.) Cooling of Magma 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CCCCFF"/>
                </a:solidFill>
              </a:rPr>
              <a:t>C.) Organic deposits in the sediment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FFCCFF"/>
                </a:solidFill>
              </a:rPr>
              <a:t>D.) Dissolved minerals in a liquid and through evaporation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00FFFF"/>
                </a:solidFill>
              </a:rPr>
              <a:t>E.) Cubic </a:t>
            </a:r>
            <a:r>
              <a:rPr lang="en-US" dirty="0" err="1" smtClean="0">
                <a:solidFill>
                  <a:srgbClr val="00FFFF"/>
                </a:solidFill>
              </a:rPr>
              <a:t>Zirconia</a:t>
            </a:r>
            <a:endParaRPr lang="en-US" dirty="0" smtClean="0">
              <a:solidFill>
                <a:srgbClr val="00FFFF"/>
              </a:solidFill>
            </a:endParaRP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99FF33"/>
                </a:solidFill>
              </a:rPr>
              <a:t>F.) A and C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FF99FF"/>
                </a:solidFill>
              </a:rPr>
              <a:t>G.) B and D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CC6600"/>
                </a:solidFill>
              </a:rPr>
              <a:t>H.) E and H</a:t>
            </a:r>
          </a:p>
          <a:p>
            <a:pPr lvl="1" eaLnBrk="1" hangingPunct="1">
              <a:buFontTx/>
              <a:buNone/>
            </a:pPr>
            <a:endParaRPr lang="en-US" dirty="0" smtClean="0">
              <a:solidFill>
                <a:srgbClr val="CC6600"/>
              </a:solidFill>
            </a:endParaRPr>
          </a:p>
        </p:txBody>
      </p:sp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9933FF"/>
                </a:solidFill>
              </a:rPr>
              <a:t>B.) Cooling of Magma 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CCCCFF"/>
                </a:solidFill>
              </a:rPr>
              <a:t>C.) Organic deposits in the sediment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FFCCFF"/>
                </a:solidFill>
              </a:rPr>
              <a:t>D.) Dissolved minerals in a liquid and through evaporation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00FFFF"/>
                </a:solidFill>
              </a:rPr>
              <a:t>E.) Cubic </a:t>
            </a:r>
            <a:r>
              <a:rPr lang="en-US" dirty="0" err="1" smtClean="0">
                <a:solidFill>
                  <a:srgbClr val="00FFFF"/>
                </a:solidFill>
              </a:rPr>
              <a:t>Zirconia</a:t>
            </a:r>
            <a:endParaRPr lang="en-US" dirty="0" smtClean="0">
              <a:solidFill>
                <a:srgbClr val="00FFFF"/>
              </a:solidFill>
            </a:endParaRP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99FF33"/>
                </a:solidFill>
              </a:rPr>
              <a:t>F.) A and C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FF99FF"/>
                </a:solidFill>
              </a:rPr>
              <a:t>G.) B and D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CC6600"/>
                </a:solidFill>
              </a:rPr>
              <a:t>H.) E and H</a:t>
            </a:r>
          </a:p>
          <a:p>
            <a:pPr lvl="1" eaLnBrk="1" hangingPunct="1">
              <a:buNone/>
            </a:pPr>
            <a:r>
              <a:rPr lang="en-US" dirty="0" smtClean="0">
                <a:solidFill>
                  <a:srgbClr val="FFFF00"/>
                </a:solidFill>
              </a:rPr>
              <a:t>I.) K and L</a:t>
            </a:r>
          </a:p>
          <a:p>
            <a:pPr lvl="1" eaLnBrk="1" hangingPunct="1">
              <a:buFontTx/>
              <a:buNone/>
            </a:pPr>
            <a:endParaRPr lang="en-US" dirty="0" smtClean="0">
              <a:solidFill>
                <a:srgbClr val="CC6600"/>
              </a:solidFill>
            </a:endParaRPr>
          </a:p>
        </p:txBody>
      </p:sp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9933FF"/>
                </a:solidFill>
              </a:rPr>
              <a:t>B.) Cooling of Magma 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CCCCFF"/>
                </a:solidFill>
              </a:rPr>
              <a:t>C.) Organic deposits in the sediment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FFCCFF"/>
                </a:solidFill>
              </a:rPr>
              <a:t>D.) Dissolved minerals in a liquid and through evaporation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00FFFF"/>
                </a:solidFill>
              </a:rPr>
              <a:t>E.) Cubic </a:t>
            </a:r>
            <a:r>
              <a:rPr lang="en-US" dirty="0" err="1" smtClean="0">
                <a:solidFill>
                  <a:srgbClr val="00FFFF"/>
                </a:solidFill>
              </a:rPr>
              <a:t>Zirconia</a:t>
            </a:r>
            <a:endParaRPr lang="en-US" dirty="0" smtClean="0">
              <a:solidFill>
                <a:srgbClr val="00FFFF"/>
              </a:solidFill>
            </a:endParaRP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99FF33"/>
                </a:solidFill>
              </a:rPr>
              <a:t>F.) A and C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FF99FF"/>
                </a:solidFill>
              </a:rPr>
              <a:t>G.) B and D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CC6600"/>
                </a:solidFill>
              </a:rPr>
              <a:t>H.) E and H</a:t>
            </a:r>
          </a:p>
          <a:p>
            <a:pPr lvl="1" eaLnBrk="1" hangingPunct="1">
              <a:buNone/>
            </a:pPr>
            <a:r>
              <a:rPr lang="en-US" dirty="0" smtClean="0">
                <a:solidFill>
                  <a:srgbClr val="FFFF00"/>
                </a:solidFill>
              </a:rPr>
              <a:t>I.) K and L</a:t>
            </a:r>
          </a:p>
          <a:p>
            <a:pPr lvl="1" eaLnBrk="1" hangingPunct="1">
              <a:buFontTx/>
              <a:buNone/>
            </a:pPr>
            <a:endParaRPr lang="en-US" dirty="0" smtClean="0">
              <a:solidFill>
                <a:srgbClr val="CC6600"/>
              </a:solidFill>
            </a:endParaRPr>
          </a:p>
          <a:p>
            <a:pPr lvl="1" eaLnBrk="1" hangingPunct="1">
              <a:buFontTx/>
              <a:buNone/>
            </a:pPr>
            <a:endParaRPr lang="en-US" dirty="0" smtClean="0">
              <a:solidFill>
                <a:srgbClr val="FF99FF"/>
              </a:solidFill>
            </a:endParaRPr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4756" name="AutoShape 7"/>
          <p:cNvSpPr>
            <a:spLocks noChangeArrowheads="1"/>
          </p:cNvSpPr>
          <p:nvPr/>
        </p:nvSpPr>
        <p:spPr bwMode="auto">
          <a:xfrm>
            <a:off x="609600" y="4876800"/>
            <a:ext cx="50292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FF">
                  <a:alpha val="60001"/>
                </a:srgbClr>
              </a:gs>
              <a:gs pos="100000">
                <a:srgbClr val="764776">
                  <a:alpha val="73000"/>
                </a:srgbClr>
              </a:gs>
            </a:gsLst>
            <a:lin ang="5400000" scaled="1"/>
          </a:gradFill>
          <a:ln w="76200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9933FF"/>
                </a:solidFill>
              </a:rPr>
              <a:t>B.) Cooling of Magma 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CCCCFF"/>
                </a:solidFill>
              </a:rPr>
              <a:t>C.) Organic deposits in the sediment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FFCCFF"/>
                </a:solidFill>
              </a:rPr>
              <a:t>D.) Dissolved minerals in a liquid and through evaporation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00FFFF"/>
                </a:solidFill>
              </a:rPr>
              <a:t>E.) Cubic </a:t>
            </a:r>
            <a:r>
              <a:rPr lang="en-US" dirty="0" err="1" smtClean="0">
                <a:solidFill>
                  <a:srgbClr val="00FFFF"/>
                </a:solidFill>
              </a:rPr>
              <a:t>Zirconia</a:t>
            </a:r>
            <a:endParaRPr lang="en-US" dirty="0" smtClean="0">
              <a:solidFill>
                <a:srgbClr val="00FFFF"/>
              </a:solidFill>
            </a:endParaRP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99FF33"/>
                </a:solidFill>
              </a:rPr>
              <a:t>F.) A and C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FF99FF"/>
                </a:solidFill>
              </a:rPr>
              <a:t>G.) B and D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CC6600"/>
                </a:solidFill>
              </a:rPr>
              <a:t>H.) E and H</a:t>
            </a:r>
          </a:p>
          <a:p>
            <a:pPr lvl="1" eaLnBrk="1" hangingPunct="1">
              <a:buNone/>
            </a:pPr>
            <a:r>
              <a:rPr lang="en-US" dirty="0" smtClean="0">
                <a:solidFill>
                  <a:srgbClr val="FFFF00"/>
                </a:solidFill>
              </a:rPr>
              <a:t>I.) K and L</a:t>
            </a:r>
          </a:p>
          <a:p>
            <a:pPr lvl="1" eaLnBrk="1" hangingPunct="1">
              <a:buFontTx/>
              <a:buNone/>
            </a:pPr>
            <a:endParaRPr lang="en-US" dirty="0" smtClean="0">
              <a:solidFill>
                <a:srgbClr val="CC6600"/>
              </a:solidFill>
            </a:endParaRPr>
          </a:p>
          <a:p>
            <a:pPr lvl="1" eaLnBrk="1" hangingPunct="1">
              <a:buFontTx/>
              <a:buNone/>
            </a:pPr>
            <a:endParaRPr lang="en-US" dirty="0" smtClean="0">
              <a:solidFill>
                <a:srgbClr val="FF99FF"/>
              </a:solidFill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609600" y="4876800"/>
            <a:ext cx="50292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FF">
                  <a:alpha val="60001"/>
                </a:srgbClr>
              </a:gs>
              <a:gs pos="100000">
                <a:srgbClr val="764776">
                  <a:alpha val="73000"/>
                </a:srgbClr>
              </a:gs>
            </a:gsLst>
            <a:lin ang="5400000" scaled="1"/>
          </a:gradFill>
          <a:ln w="76200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762000" y="2971800"/>
            <a:ext cx="6858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FF">
                  <a:alpha val="60001"/>
                </a:srgbClr>
              </a:gs>
              <a:gs pos="100000">
                <a:srgbClr val="764776">
                  <a:alpha val="73000"/>
                </a:srgbClr>
              </a:gs>
            </a:gsLst>
            <a:lin ang="5400000" scaled="1"/>
          </a:gradFill>
          <a:ln w="76200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762000" y="1905000"/>
            <a:ext cx="68580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FF">
                  <a:alpha val="60001"/>
                </a:srgbClr>
              </a:gs>
              <a:gs pos="100000">
                <a:srgbClr val="764776">
                  <a:alpha val="73000"/>
                </a:srgbClr>
              </a:gs>
            </a:gsLst>
            <a:lin ang="5400000" scaled="1"/>
          </a:gradFill>
          <a:ln w="76200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A crystal is a solid in which the atoms           are arranged in a repeating pattern.</a:t>
            </a:r>
          </a:p>
          <a:p>
            <a:pPr eaLnBrk="1" hangingPunct="1"/>
            <a:endParaRPr lang="en-US" smtClean="0"/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096000" y="228600"/>
            <a:ext cx="24384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804" name="Picture 5" descr="quartzAtT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10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8001000" y="1371600"/>
            <a:ext cx="685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A crystal is a solid in which the atoms           are arranged in a repeating pattern.</a:t>
            </a:r>
          </a:p>
          <a:p>
            <a:pPr eaLnBrk="1" hangingPunct="1"/>
            <a:endParaRPr lang="en-US" smtClean="0"/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6096000" y="228600"/>
            <a:ext cx="2438400" cy="609600"/>
          </a:xfrm>
          <a:prstGeom prst="rect">
            <a:avLst/>
          </a:prstGeom>
          <a:solidFill>
            <a:schemeClr val="bg2"/>
          </a:solidFill>
          <a:ln w="76200">
            <a:solidFill>
              <a:srgbClr val="99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828" name="Picture 5" descr="quartzAtT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10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8001000" y="1371600"/>
            <a:ext cx="685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7696200" cy="5897563"/>
          </a:xfrm>
        </p:spPr>
        <p:txBody>
          <a:bodyPr/>
          <a:lstStyle/>
          <a:p>
            <a:pPr eaLnBrk="1" hangingPunct="1"/>
            <a:r>
              <a:rPr lang="en-US" smtClean="0"/>
              <a:t>A crystal is a solid in which the </a:t>
            </a:r>
            <a:r>
              <a:rPr lang="en-US" smtClean="0">
                <a:solidFill>
                  <a:srgbClr val="99CCFF"/>
                </a:solidFill>
              </a:rPr>
              <a:t>atoms </a:t>
            </a:r>
            <a:r>
              <a:rPr lang="en-US" smtClean="0">
                <a:solidFill>
                  <a:srgbClr val="FFFF00"/>
                </a:solidFill>
              </a:rPr>
              <a:t>  </a:t>
            </a:r>
            <a:r>
              <a:rPr lang="en-US" smtClean="0"/>
              <a:t>        are arranged in a repeating pattern.</a:t>
            </a:r>
          </a:p>
          <a:p>
            <a:pPr eaLnBrk="1" hangingPunct="1"/>
            <a:endParaRPr lang="en-US" smtClean="0"/>
          </a:p>
        </p:txBody>
      </p:sp>
      <p:pic>
        <p:nvPicPr>
          <p:cNvPr id="78851" name="Picture 4" descr="quartzAtT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10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8001000" y="1371600"/>
            <a:ext cx="685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456707" name="Group 3"/>
          <p:cNvGraphicFramePr>
            <a:graphicFrameLocks noGrp="1"/>
          </p:cNvGraphicFramePr>
          <p:nvPr/>
        </p:nvGraphicFramePr>
        <p:xfrm>
          <a:off x="304800" y="838200"/>
          <a:ext cx="8458200" cy="5437215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87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Times New Roman" pitchFamily="18" charset="0"/>
                        </a:rPr>
                        <a:t>Minerals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SHAPE-UP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PRETTY COLORS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PRIVATE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 IN THE MOVIES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39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240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8241" name="TextBox 50"/>
          <p:cNvSpPr txBox="1">
            <a:spLocks noChangeArrowheads="1"/>
          </p:cNvSpPr>
          <p:nvPr/>
        </p:nvSpPr>
        <p:spPr bwMode="auto">
          <a:xfrm>
            <a:off x="304800" y="1524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Minerals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What use of minerals is shown below?</a:t>
            </a:r>
          </a:p>
        </p:txBody>
      </p:sp>
      <p:pic>
        <p:nvPicPr>
          <p:cNvPr id="79875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 descr="iron%20ore%20Atlantic%20City,%20Wy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5281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7467600" y="1447800"/>
            <a:ext cx="1447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7200"/>
          </a:p>
        </p:txBody>
      </p:sp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00200"/>
            <a:ext cx="1219200" cy="1219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9600" smtClean="0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7620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This is a use for minerals?</a:t>
            </a:r>
          </a:p>
          <a:p>
            <a:pPr eaLnBrk="1" hangingPunct="1"/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81923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iron%20ore%20Atlantic%20City,%20Wy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5281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7467600" y="1447800"/>
            <a:ext cx="1219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7200"/>
          </a:p>
        </p:txBody>
      </p:sp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00200"/>
            <a:ext cx="1219200" cy="1219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9600" smtClean="0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This is one of the main uses for minerals?</a:t>
            </a:r>
          </a:p>
          <a:p>
            <a:pPr eaLnBrk="1" hangingPunct="1"/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83971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 descr="iron%20ore%20Atlantic%20City,%20Wy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5281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7467600" y="1447800"/>
            <a:ext cx="1219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7200"/>
          </a:p>
        </p:txBody>
      </p:sp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00200"/>
            <a:ext cx="1219200" cy="1219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9600" smtClean="0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839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Minerals can be used for this purpose?</a:t>
            </a:r>
          </a:p>
          <a:p>
            <a:pPr eaLnBrk="1" hangingPunct="1"/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86019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 descr="iron%20ore%20Atlantic%20City,%20Wy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5281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7467600" y="1447800"/>
            <a:ext cx="1219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7200"/>
          </a:p>
        </p:txBody>
      </p:sp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00200"/>
            <a:ext cx="1219200" cy="1219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839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Minerals can be used for this purpose?</a:t>
            </a:r>
          </a:p>
          <a:p>
            <a:pPr eaLnBrk="1" hangingPunct="1"/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87043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 descr="iron%20ore%20Atlantic%20City,%20Wy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5281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7467600" y="1447800"/>
            <a:ext cx="1219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7200"/>
          </a:p>
        </p:txBody>
      </p:sp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00200"/>
            <a:ext cx="1219200" cy="1219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2362200" y="3352800"/>
            <a:ext cx="464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solidFill>
                  <a:srgbClr val="FFFF00"/>
                </a:solidFill>
              </a:rPr>
              <a:t>Ores</a:t>
            </a:r>
          </a:p>
        </p:txBody>
      </p:sp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1981200" cy="1114425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This is another use of minerals? </a:t>
            </a:r>
          </a:p>
        </p:txBody>
      </p:sp>
      <p:pic>
        <p:nvPicPr>
          <p:cNvPr id="88067" name="Picture 4" descr="FacetedGems-rot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458200" cy="56864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8" name="Text Box 5"/>
          <p:cNvSpPr txBox="1">
            <a:spLocks noChangeArrowheads="1"/>
          </p:cNvSpPr>
          <p:nvPr/>
        </p:nvSpPr>
        <p:spPr bwMode="auto">
          <a:xfrm>
            <a:off x="5943600" y="1219200"/>
            <a:ext cx="2362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/>
              <a:t>This is another use of minerals? </a:t>
            </a:r>
            <a:r>
              <a:rPr lang="en-US" smtClean="0">
                <a:solidFill>
                  <a:srgbClr val="0066FF"/>
                </a:solidFill>
              </a:rPr>
              <a:t>Gems</a:t>
            </a:r>
          </a:p>
        </p:txBody>
      </p:sp>
      <p:pic>
        <p:nvPicPr>
          <p:cNvPr id="89091" name="Picture 4" descr="FacetedGems-rot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458200" cy="56864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2" name="Text Box 5"/>
          <p:cNvSpPr txBox="1">
            <a:spLocks noChangeArrowheads="1"/>
          </p:cNvSpPr>
          <p:nvPr/>
        </p:nvSpPr>
        <p:spPr bwMode="auto">
          <a:xfrm>
            <a:off x="5943600" y="1219200"/>
            <a:ext cx="2362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natural     inorganic     solids that join together in crystals          to make unique compositions.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343400" y="304800"/>
            <a:ext cx="22098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429000" y="914400"/>
            <a:ext cx="2209800" cy="457200"/>
          </a:xfrm>
          <a:prstGeom prst="rect">
            <a:avLst/>
          </a:prstGeom>
          <a:solidFill>
            <a:srgbClr val="5F5F5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828800"/>
            <a:ext cx="9677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772400" y="175260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362499" name="Group 3"/>
          <p:cNvGraphicFramePr>
            <a:graphicFrameLocks noGrp="1"/>
          </p:cNvGraphicFramePr>
          <p:nvPr/>
        </p:nvGraphicFramePr>
        <p:xfrm>
          <a:off x="304800" y="838200"/>
          <a:ext cx="8458200" cy="5437215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87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Times New Roman" pitchFamily="18" charset="0"/>
                        </a:rPr>
                        <a:t>SHAPE-UP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PRETTY COLORS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PRIVATE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 IN THE MOVIES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159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0160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90161" name="TextBox 50"/>
          <p:cNvSpPr txBox="1">
            <a:spLocks noChangeArrowheads="1"/>
          </p:cNvSpPr>
          <p:nvPr/>
        </p:nvSpPr>
        <p:spPr bwMode="auto">
          <a:xfrm>
            <a:off x="304800" y="1524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Minerals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01000" cy="5897563"/>
          </a:xfrm>
        </p:spPr>
        <p:txBody>
          <a:bodyPr/>
          <a:lstStyle/>
          <a:p>
            <a:pPr eaLnBrk="1" hangingPunct="1"/>
            <a:r>
              <a:rPr lang="en-US" smtClean="0"/>
              <a:t>Name this type of crystal? </a:t>
            </a:r>
          </a:p>
        </p:txBody>
      </p:sp>
      <p:pic>
        <p:nvPicPr>
          <p:cNvPr id="91139" name="Picture 4" descr="http://images.encarta.msn.com/xrefmedia/aencmed/targets/images/phl/T025564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10600" cy="564515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0" name="Text Box 5"/>
          <p:cNvSpPr txBox="1">
            <a:spLocks noChangeArrowheads="1"/>
          </p:cNvSpPr>
          <p:nvPr/>
        </p:nvSpPr>
        <p:spPr bwMode="auto">
          <a:xfrm>
            <a:off x="7848600" y="83820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6</a:t>
            </a:r>
          </a:p>
        </p:txBody>
      </p:sp>
      <p:sp>
        <p:nvSpPr>
          <p:cNvPr id="91141" name="Rectangle 6"/>
          <p:cNvSpPr>
            <a:spLocks noChangeArrowheads="1"/>
          </p:cNvSpPr>
          <p:nvPr/>
        </p:nvSpPr>
        <p:spPr bwMode="auto">
          <a:xfrm>
            <a:off x="6096000" y="5562600"/>
            <a:ext cx="1676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01000" cy="5897563"/>
          </a:xfrm>
        </p:spPr>
        <p:txBody>
          <a:bodyPr/>
          <a:lstStyle/>
          <a:p>
            <a:pPr eaLnBrk="1" hangingPunct="1"/>
            <a:r>
              <a:rPr lang="en-US" smtClean="0"/>
              <a:t>Name this type of crystal? </a:t>
            </a:r>
            <a:r>
              <a:rPr lang="en-US" smtClean="0">
                <a:solidFill>
                  <a:srgbClr val="CC6600"/>
                </a:solidFill>
              </a:rPr>
              <a:t>Triclinic</a:t>
            </a:r>
          </a:p>
        </p:txBody>
      </p:sp>
      <p:pic>
        <p:nvPicPr>
          <p:cNvPr id="92163" name="Picture 4" descr="http://images.encarta.msn.com/xrefmedia/aencmed/targets/images/phl/T025564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10600" cy="564515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4" name="Text Box 5"/>
          <p:cNvSpPr txBox="1">
            <a:spLocks noChangeArrowheads="1"/>
          </p:cNvSpPr>
          <p:nvPr/>
        </p:nvSpPr>
        <p:spPr bwMode="auto">
          <a:xfrm>
            <a:off x="7848600" y="83820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/>
              <a:t>Name this type of crystal? </a:t>
            </a:r>
          </a:p>
        </p:txBody>
      </p:sp>
      <p:pic>
        <p:nvPicPr>
          <p:cNvPr id="93187" name="Picture 4" descr="http://images.encarta.msn.com/xrefmedia/aencmed/targets/images/phl/T025564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763000" cy="57150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5105400" y="5029200"/>
            <a:ext cx="2362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Text Box 6"/>
          <p:cNvSpPr txBox="1">
            <a:spLocks noChangeArrowheads="1"/>
          </p:cNvSpPr>
          <p:nvPr/>
        </p:nvSpPr>
        <p:spPr bwMode="auto">
          <a:xfrm>
            <a:off x="7772400" y="12192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305800" cy="5897563"/>
          </a:xfrm>
        </p:spPr>
        <p:txBody>
          <a:bodyPr/>
          <a:lstStyle/>
          <a:p>
            <a:pPr eaLnBrk="1" hangingPunct="1"/>
            <a:r>
              <a:rPr lang="en-US" smtClean="0"/>
              <a:t>Name this type of crystal? </a:t>
            </a:r>
            <a:r>
              <a:rPr lang="en-US" smtClean="0">
                <a:solidFill>
                  <a:srgbClr val="66FF99"/>
                </a:solidFill>
              </a:rPr>
              <a:t>Hexagonal</a:t>
            </a:r>
          </a:p>
        </p:txBody>
      </p:sp>
      <p:pic>
        <p:nvPicPr>
          <p:cNvPr id="94211" name="Picture 4" descr="http://images.encarta.msn.com/xrefmedia/aencmed/targets/images/phl/T025564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763000" cy="57150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2" name="Text Box 5"/>
          <p:cNvSpPr txBox="1">
            <a:spLocks noChangeArrowheads="1"/>
          </p:cNvSpPr>
          <p:nvPr/>
        </p:nvSpPr>
        <p:spPr bwMode="auto">
          <a:xfrm>
            <a:off x="7772400" y="12192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Name this type of crystal? </a:t>
            </a:r>
          </a:p>
          <a:p>
            <a:pPr eaLnBrk="1" hangingPunct="1"/>
            <a:endParaRPr lang="en-US" smtClean="0"/>
          </a:p>
        </p:txBody>
      </p:sp>
      <p:pic>
        <p:nvPicPr>
          <p:cNvPr id="95235" name="Picture 4" descr="isometrc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 Box 5"/>
          <p:cNvSpPr txBox="1">
            <a:spLocks noChangeArrowheads="1"/>
          </p:cNvSpPr>
          <p:nvPr/>
        </p:nvSpPr>
        <p:spPr bwMode="auto">
          <a:xfrm>
            <a:off x="7848600" y="990600"/>
            <a:ext cx="685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Name this type of crystal?  </a:t>
            </a:r>
            <a:r>
              <a:rPr lang="en-US" smtClean="0">
                <a:solidFill>
                  <a:srgbClr val="9933FF"/>
                </a:solidFill>
              </a:rPr>
              <a:t>Isometric</a:t>
            </a:r>
          </a:p>
          <a:p>
            <a:pPr eaLnBrk="1" hangingPunct="1"/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96259" name="Picture 4" descr="isometrc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 Box 5"/>
          <p:cNvSpPr txBox="1">
            <a:spLocks noChangeArrowheads="1"/>
          </p:cNvSpPr>
          <p:nvPr/>
        </p:nvSpPr>
        <p:spPr bwMode="auto">
          <a:xfrm>
            <a:off x="7848600" y="990600"/>
            <a:ext cx="685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crystal below is Orthorhombic: </a:t>
            </a:r>
          </a:p>
          <a:p>
            <a:pPr lvl="1" eaLnBrk="1" hangingPunct="1"/>
            <a:r>
              <a:rPr lang="en-US" smtClean="0">
                <a:solidFill>
                  <a:srgbClr val="66FF99"/>
                </a:solidFill>
              </a:rPr>
              <a:t>(All axis unequal in length, and 90° degrees from each other)? </a:t>
            </a:r>
          </a:p>
          <a:p>
            <a:pPr eaLnBrk="1" hangingPunct="1"/>
            <a:endParaRPr lang="en-US" smtClean="0">
              <a:solidFill>
                <a:srgbClr val="66FF99"/>
              </a:solidFill>
            </a:endParaRPr>
          </a:p>
        </p:txBody>
      </p:sp>
      <p:pic>
        <p:nvPicPr>
          <p:cNvPr id="97283" name="Picture 4" descr="orthorho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19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5" descr="triclini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44196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6" descr="hexagon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41910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7" descr="monocli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3434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7" name="Text Box 8"/>
          <p:cNvSpPr txBox="1">
            <a:spLocks noChangeArrowheads="1"/>
          </p:cNvSpPr>
          <p:nvPr/>
        </p:nvSpPr>
        <p:spPr bwMode="auto">
          <a:xfrm>
            <a:off x="533400" y="19812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A</a:t>
            </a:r>
          </a:p>
        </p:txBody>
      </p:sp>
      <p:sp>
        <p:nvSpPr>
          <p:cNvPr id="97288" name="Text Box 9"/>
          <p:cNvSpPr txBox="1">
            <a:spLocks noChangeArrowheads="1"/>
          </p:cNvSpPr>
          <p:nvPr/>
        </p:nvSpPr>
        <p:spPr bwMode="auto">
          <a:xfrm>
            <a:off x="7924800" y="190500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B</a:t>
            </a:r>
          </a:p>
        </p:txBody>
      </p:sp>
      <p:sp>
        <p:nvSpPr>
          <p:cNvPr id="97289" name="Text Box 10"/>
          <p:cNvSpPr txBox="1">
            <a:spLocks noChangeArrowheads="1"/>
          </p:cNvSpPr>
          <p:nvPr/>
        </p:nvSpPr>
        <p:spPr bwMode="auto">
          <a:xfrm>
            <a:off x="609600" y="44958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C</a:t>
            </a:r>
          </a:p>
        </p:txBody>
      </p:sp>
      <p:sp>
        <p:nvSpPr>
          <p:cNvPr id="97290" name="Text Box 11"/>
          <p:cNvSpPr txBox="1">
            <a:spLocks noChangeArrowheads="1"/>
          </p:cNvSpPr>
          <p:nvPr/>
        </p:nvSpPr>
        <p:spPr bwMode="auto">
          <a:xfrm>
            <a:off x="8229600" y="42672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D</a:t>
            </a:r>
          </a:p>
        </p:txBody>
      </p:sp>
      <p:sp>
        <p:nvSpPr>
          <p:cNvPr id="97291" name="Text Box 12"/>
          <p:cNvSpPr txBox="1">
            <a:spLocks noChangeArrowheads="1"/>
          </p:cNvSpPr>
          <p:nvPr/>
        </p:nvSpPr>
        <p:spPr bwMode="auto">
          <a:xfrm>
            <a:off x="4114800" y="3352800"/>
            <a:ext cx="1447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crystal below is Orthorhombic: </a:t>
            </a:r>
          </a:p>
          <a:p>
            <a:pPr lvl="1" eaLnBrk="1" hangingPunct="1"/>
            <a:r>
              <a:rPr lang="en-US" smtClean="0">
                <a:solidFill>
                  <a:srgbClr val="66FF99"/>
                </a:solidFill>
              </a:rPr>
              <a:t>(All axis unequal in length, and 90° degrees from each other)? </a:t>
            </a:r>
          </a:p>
          <a:p>
            <a:pPr eaLnBrk="1" hangingPunct="1"/>
            <a:endParaRPr lang="en-US" smtClean="0">
              <a:solidFill>
                <a:srgbClr val="66FF99"/>
              </a:solidFill>
            </a:endParaRPr>
          </a:p>
        </p:txBody>
      </p:sp>
      <p:pic>
        <p:nvPicPr>
          <p:cNvPr id="98307" name="Picture 4" descr="orthorho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19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5" descr="triclini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44196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6" descr="hexagon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41910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7" descr="monocli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3434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1" name="Text Box 8"/>
          <p:cNvSpPr txBox="1">
            <a:spLocks noChangeArrowheads="1"/>
          </p:cNvSpPr>
          <p:nvPr/>
        </p:nvSpPr>
        <p:spPr bwMode="auto">
          <a:xfrm>
            <a:off x="533400" y="19812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A</a:t>
            </a:r>
          </a:p>
        </p:txBody>
      </p:sp>
      <p:sp>
        <p:nvSpPr>
          <p:cNvPr id="98312" name="Text Box 9"/>
          <p:cNvSpPr txBox="1">
            <a:spLocks noChangeArrowheads="1"/>
          </p:cNvSpPr>
          <p:nvPr/>
        </p:nvSpPr>
        <p:spPr bwMode="auto">
          <a:xfrm>
            <a:off x="7924800" y="190500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B</a:t>
            </a:r>
          </a:p>
        </p:txBody>
      </p:sp>
      <p:sp>
        <p:nvSpPr>
          <p:cNvPr id="98313" name="Text Box 10"/>
          <p:cNvSpPr txBox="1">
            <a:spLocks noChangeArrowheads="1"/>
          </p:cNvSpPr>
          <p:nvPr/>
        </p:nvSpPr>
        <p:spPr bwMode="auto">
          <a:xfrm>
            <a:off x="609600" y="44958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C</a:t>
            </a:r>
          </a:p>
        </p:txBody>
      </p:sp>
      <p:sp>
        <p:nvSpPr>
          <p:cNvPr id="98314" name="Text Box 11"/>
          <p:cNvSpPr txBox="1">
            <a:spLocks noChangeArrowheads="1"/>
          </p:cNvSpPr>
          <p:nvPr/>
        </p:nvSpPr>
        <p:spPr bwMode="auto">
          <a:xfrm>
            <a:off x="8229600" y="42672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D</a:t>
            </a:r>
          </a:p>
        </p:txBody>
      </p:sp>
      <p:sp>
        <p:nvSpPr>
          <p:cNvPr id="98315" name="Text Box 12"/>
          <p:cNvSpPr txBox="1">
            <a:spLocks noChangeArrowheads="1"/>
          </p:cNvSpPr>
          <p:nvPr/>
        </p:nvSpPr>
        <p:spPr bwMode="auto">
          <a:xfrm>
            <a:off x="4114800" y="3352800"/>
            <a:ext cx="1447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9</a:t>
            </a:r>
          </a:p>
        </p:txBody>
      </p:sp>
      <p:sp>
        <p:nvSpPr>
          <p:cNvPr id="98316" name="AutoShape 14"/>
          <p:cNvSpPr>
            <a:spLocks noChangeArrowheads="1"/>
          </p:cNvSpPr>
          <p:nvPr/>
        </p:nvSpPr>
        <p:spPr bwMode="auto">
          <a:xfrm>
            <a:off x="457200" y="1752600"/>
            <a:ext cx="3657600" cy="2514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FF">
                  <a:alpha val="28998"/>
                </a:srgbClr>
              </a:gs>
              <a:gs pos="100000">
                <a:srgbClr val="764776">
                  <a:alpha val="29999"/>
                </a:srgbClr>
              </a:gs>
            </a:gsLst>
            <a:lin ang="5400000" scaled="1"/>
          </a:gradFill>
          <a:ln w="76200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What type of minerals are shown below? </a:t>
            </a:r>
          </a:p>
        </p:txBody>
      </p:sp>
      <p:pic>
        <p:nvPicPr>
          <p:cNvPr id="99331" name="Picture 4" descr="Slide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686800" cy="582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1524000" y="1143000"/>
            <a:ext cx="60960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Text Box 6"/>
          <p:cNvSpPr txBox="1">
            <a:spLocks noChangeArrowheads="1"/>
          </p:cNvSpPr>
          <p:nvPr/>
        </p:nvSpPr>
        <p:spPr bwMode="auto">
          <a:xfrm>
            <a:off x="7391400" y="1295400"/>
            <a:ext cx="152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99334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1524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1328964" cy="12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95600"/>
            <a:ext cx="701316" cy="6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3333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3567</Words>
  <Application>Microsoft Office PowerPoint</Application>
  <PresentationFormat>On-screen Show (4:3)</PresentationFormat>
  <Paragraphs>1005</Paragraphs>
  <Slides>159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159</vt:i4>
      </vt:variant>
    </vt:vector>
  </HeadingPairs>
  <TitlesOfParts>
    <vt:vector size="165" baseType="lpstr">
      <vt:lpstr>Arial</vt:lpstr>
      <vt:lpstr>Arial Black</vt:lpstr>
      <vt:lpstr>Impact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James Madison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 Bigler</dc:creator>
  <cp:lastModifiedBy>Katherine Pease</cp:lastModifiedBy>
  <cp:revision>56</cp:revision>
  <dcterms:created xsi:type="dcterms:W3CDTF">2003-05-14T01:07:43Z</dcterms:created>
  <dcterms:modified xsi:type="dcterms:W3CDTF">2014-09-20T18:01:04Z</dcterms:modified>
</cp:coreProperties>
</file>