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30762" autoAdjust="0"/>
  </p:normalViewPr>
  <p:slideViewPr>
    <p:cSldViewPr>
      <p:cViewPr>
        <p:scale>
          <a:sx n="100" d="100"/>
          <a:sy n="100" d="100"/>
        </p:scale>
        <p:origin x="883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D5D77-B9F2-4108-AC6D-823E7AE72829}" type="datetimeFigureOut">
              <a:rPr lang="en-US" smtClean="0"/>
              <a:t>5/23/2016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3E59A-571A-4889-81C5-AB243F1CC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919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34572" y="2954215"/>
            <a:ext cx="5788856" cy="5856410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300"/>
              </a:spcAft>
            </a:pPr>
            <a:r>
              <a:rPr lang="en-US" sz="1400" b="1" dirty="0" smtClean="0"/>
              <a:t>Animated floating petals</a:t>
            </a:r>
          </a:p>
          <a:p>
            <a:pPr>
              <a:spcAft>
                <a:spcPts val="300"/>
              </a:spcAft>
            </a:pPr>
            <a:r>
              <a:rPr lang="en-US" sz="1400" b="0" dirty="0" smtClean="0"/>
              <a:t>(Difficult)</a:t>
            </a:r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r>
              <a:rPr lang="en-US" sz="1200" b="1" dirty="0" smtClean="0"/>
              <a:t>Tip</a:t>
            </a:r>
            <a:r>
              <a:rPr lang="en-US" sz="1200" dirty="0" smtClean="0"/>
              <a:t>: For</a:t>
            </a:r>
            <a:r>
              <a:rPr lang="en-US" sz="1200" baseline="0" dirty="0" smtClean="0"/>
              <a:t> best results with the animation effects on this slide, choose a picture with an object that is made up of multiple parts, like the flower in this example. </a:t>
            </a: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r>
              <a:rPr lang="en-US" sz="1200" b="0" dirty="0" smtClean="0"/>
              <a:t>To reproduce the background effects on this</a:t>
            </a:r>
            <a:r>
              <a:rPr lang="en-US" sz="1200" b="0" baseline="0" dirty="0" smtClean="0"/>
              <a:t>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Slides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Layout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Blank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Right-click the slide</a:t>
            </a:r>
            <a:r>
              <a:rPr lang="en-US" sz="1200" b="0" baseline="0" dirty="0" smtClean="0"/>
              <a:t> and then click </a:t>
            </a:r>
            <a:r>
              <a:rPr lang="en-US" sz="1200" b="1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Background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Format Background</a:t>
            </a:r>
            <a:r>
              <a:rPr lang="en-US" sz="1200" b="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select </a:t>
            </a:r>
            <a:r>
              <a:rPr lang="en-US" sz="1200" b="1" baseline="0" dirty="0" smtClean="0"/>
              <a:t>Picture or texture 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Insert from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File</a:t>
            </a:r>
            <a:r>
              <a:rPr lang="en-US" sz="1200" b="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Insert Picture </a:t>
            </a:r>
            <a:r>
              <a:rPr lang="en-US" sz="1200" b="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Insert </a:t>
            </a:r>
            <a:r>
              <a:rPr lang="en-US" sz="1200" b="0" baseline="0" dirty="0" smtClean="0"/>
              <a:t>tab, in the </a:t>
            </a:r>
            <a:r>
              <a:rPr lang="en-US" sz="1200" b="1" baseline="0" dirty="0" smtClean="0"/>
              <a:t>Illustrations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Shapes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Rectangles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Rectangle</a:t>
            </a:r>
            <a:r>
              <a:rPr lang="en-US" sz="1200" b="0" baseline="0" dirty="0" smtClean="0"/>
              <a:t> (first option from the left). On the slide, drag to draw a rectangle.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Select the rectangle. Under </a:t>
            </a:r>
            <a:r>
              <a:rPr lang="en-US" sz="1200" b="1" baseline="0" dirty="0" smtClean="0"/>
              <a:t>Drawing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Shape Height </a:t>
            </a:r>
            <a:r>
              <a:rPr lang="en-US" sz="1200" b="0" baseline="0" dirty="0" smtClean="0"/>
              <a:t>box, enter </a:t>
            </a:r>
            <a:r>
              <a:rPr lang="en-US" sz="1200" b="1" baseline="0" dirty="0" smtClean="0"/>
              <a:t>7.5”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Shape Width </a:t>
            </a:r>
            <a:r>
              <a:rPr lang="en-US" sz="1200" b="0" baseline="0" dirty="0" smtClean="0"/>
              <a:t>box, enter </a:t>
            </a:r>
            <a:r>
              <a:rPr lang="en-US" sz="1200" b="1" baseline="0" dirty="0" smtClean="0"/>
              <a:t>10”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="0" baseline="0" dirty="0" smtClean="0"/>
              <a:t> group, click the arrow next to </a:t>
            </a:r>
            <a:r>
              <a:rPr lang="en-US" sz="1200" b="1" baseline="0" dirty="0" smtClean="0"/>
              <a:t>Shape Outline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No Outline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="0" baseline="0" dirty="0" smtClean="0"/>
              <a:t> group, click the arrow next to </a:t>
            </a:r>
            <a:r>
              <a:rPr lang="en-US" sz="1200" b="1" baseline="0" dirty="0" smtClean="0"/>
              <a:t>Shape Fill</a:t>
            </a:r>
            <a:r>
              <a:rPr lang="en-US" sz="1200" b="0" baseline="0" dirty="0" smtClean="0"/>
              <a:t>, point to </a:t>
            </a:r>
            <a:r>
              <a:rPr lang="en-US" sz="1200" b="1" baseline="0" dirty="0" smtClean="0"/>
              <a:t>Gradient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More Gradients</a:t>
            </a:r>
            <a:r>
              <a:rPr lang="en-US" sz="1200" b="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Format Shape </a:t>
            </a:r>
            <a:r>
              <a:rPr lang="en-US" sz="1200" b="0" baseline="0" dirty="0" smtClean="0"/>
              <a:t>dialog box, click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select </a:t>
            </a:r>
            <a:r>
              <a:rPr lang="en-US" sz="1200" b="1" baseline="0" dirty="0" smtClean="0"/>
              <a:t>Gradient fill</a:t>
            </a:r>
            <a:r>
              <a:rPr lang="en-US" sz="1200" b="0" baseline="0" dirty="0" smtClean="0"/>
              <a:t>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stops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5%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(sixth row, second option from the left).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last stop in the slider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baseline="0" dirty="0" smtClean="0"/>
              <a:t>Black, Text 1, Lighter 5%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(sixth row, second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Select the rectangle. 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Drawing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Arrange</a:t>
            </a:r>
            <a:r>
              <a:rPr lang="en-US" sz="1200" b="0" baseline="0" dirty="0" smtClean="0"/>
              <a:t>, point to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Middle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baseline="0" dirty="0" smtClean="0"/>
              <a:t>Click </a:t>
            </a:r>
            <a:r>
              <a:rPr lang="en-US" sz="1200" b="1" baseline="0" dirty="0" smtClean="0"/>
              <a:t>Align Center</a:t>
            </a:r>
            <a:r>
              <a:rPr lang="en-US" sz="1200" b="0" baseline="0" dirty="0" smtClean="0"/>
              <a:t>. </a:t>
            </a:r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r>
              <a:rPr lang="en-US" sz="1200" dirty="0" smtClean="0"/>
              <a:t>To reproduce the</a:t>
            </a:r>
            <a:r>
              <a:rPr lang="en-US" sz="1200" baseline="0" dirty="0" smtClean="0"/>
              <a:t> shape effects on this slide, do the following: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Insert </a:t>
            </a:r>
            <a:r>
              <a:rPr lang="en-US" sz="1200" baseline="0" dirty="0" smtClean="0"/>
              <a:t>tab, in the </a:t>
            </a:r>
            <a:r>
              <a:rPr lang="en-US" sz="1200" b="1" baseline="0" dirty="0" smtClean="0"/>
              <a:t>Illustrations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Shapes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Lines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Freeform</a:t>
            </a:r>
            <a:r>
              <a:rPr lang="en-US" sz="1200" baseline="0" dirty="0" smtClean="0"/>
              <a:t> (11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option from the left).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On the slide, click points to trace an outline around a shape on the background picture (in the example above, one of the flower petals). 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Right-click the freeform shape and click </a:t>
            </a:r>
            <a:r>
              <a:rPr lang="en-US" sz="1200" b="1" baseline="0" dirty="0" smtClean="0"/>
              <a:t>Edit Points</a:t>
            </a:r>
            <a:r>
              <a:rPr lang="en-US" sz="1200" baseline="0" dirty="0" smtClean="0"/>
              <a:t>. </a:t>
            </a:r>
            <a:r>
              <a:rPr lang="en-US" sz="1200" b="0" dirty="0" smtClean="0"/>
              <a:t>To make</a:t>
            </a:r>
            <a:r>
              <a:rPr lang="en-US" sz="1200" b="0" baseline="0" dirty="0" smtClean="0"/>
              <a:t> the freeform shape more similar to the shape on the picture, right-click a place to include another point, and click </a:t>
            </a:r>
            <a:r>
              <a:rPr lang="en-US" sz="1200" b="1" baseline="0" dirty="0" smtClean="0"/>
              <a:t>Add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Points</a:t>
            </a:r>
            <a:r>
              <a:rPr lang="en-US" sz="1200" b="0" baseline="0" dirty="0" smtClean="0"/>
              <a:t>. Drag the new point to follow the contour of the shape on the picture. To outline rounded edges of the shape on the picture, right-click a straight line segment, and click </a:t>
            </a:r>
            <a:r>
              <a:rPr lang="en-US" sz="1200" b="1" baseline="0" dirty="0" smtClean="0"/>
              <a:t>Curved Segment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Select the freeform shape.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bottom right corner of the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group, click the </a:t>
            </a:r>
            <a:r>
              <a:rPr lang="en-US" sz="1200" b="1" dirty="0" smtClean="0"/>
              <a:t>Format Shape </a:t>
            </a:r>
            <a:r>
              <a:rPr lang="en-US" sz="1200" dirty="0" smtClean="0"/>
              <a:t>dialog</a:t>
            </a:r>
            <a:r>
              <a:rPr lang="en-US" sz="1200" baseline="0" dirty="0" smtClean="0"/>
              <a:t> box launcher. In the </a:t>
            </a:r>
            <a:r>
              <a:rPr lang="en-US" sz="1200" b="1" dirty="0" smtClean="0"/>
              <a:t>Format Shape </a:t>
            </a:r>
            <a:r>
              <a:rPr lang="en-US" sz="1200" dirty="0" smtClean="0"/>
              <a:t>dialog</a:t>
            </a:r>
            <a:r>
              <a:rPr lang="en-US" sz="1200" baseline="0" dirty="0" smtClean="0"/>
              <a:t> box, click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in the left pane, and then in the </a:t>
            </a:r>
            <a:r>
              <a:rPr lang="en-US" sz="1200" b="1" baseline="0" dirty="0" smtClean="0"/>
              <a:t>Line Color </a:t>
            </a:r>
            <a:r>
              <a:rPr lang="en-US" sz="1200" baseline="0" dirty="0" smtClean="0"/>
              <a:t>pane, select </a:t>
            </a:r>
            <a:r>
              <a:rPr lang="en-US" sz="1200" b="1" baseline="0" dirty="0" smtClean="0"/>
              <a:t>No line</a:t>
            </a:r>
            <a:r>
              <a:rPr lang="en-US" sz="1200" baseline="0" dirty="0" smtClean="0"/>
              <a:t>. 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Also in the </a:t>
            </a:r>
            <a:r>
              <a:rPr lang="en-US" sz="1200" b="1" dirty="0" smtClean="0"/>
              <a:t>Format Shape </a:t>
            </a:r>
            <a:r>
              <a:rPr lang="en-US" sz="1200" dirty="0" smtClean="0"/>
              <a:t>dialog</a:t>
            </a:r>
            <a:r>
              <a:rPr lang="en-US" sz="1200" baseline="0" dirty="0" smtClean="0"/>
              <a:t> box, click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in the left pane, and then in the </a:t>
            </a:r>
            <a:r>
              <a:rPr lang="en-US" sz="1200" b="1" baseline="0" dirty="0" smtClean="0"/>
              <a:t>Fill</a:t>
            </a:r>
            <a:r>
              <a:rPr lang="en-US" sz="1200" baseline="0" dirty="0" smtClean="0"/>
              <a:t> pane, select </a:t>
            </a:r>
            <a:r>
              <a:rPr lang="en-US" sz="1200" b="1" baseline="0" dirty="0" smtClean="0"/>
              <a:t>Slide background fill</a:t>
            </a:r>
            <a:r>
              <a:rPr lang="en-US" sz="1200" baseline="0" dirty="0" smtClean="0"/>
              <a:t>. 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dirty="0" smtClean="0"/>
              <a:t>Repeat the process in steps 1-5</a:t>
            </a:r>
            <a:r>
              <a:rPr lang="en-US" sz="1200" baseline="0" dirty="0" smtClean="0"/>
              <a:t> </a:t>
            </a:r>
            <a:r>
              <a:rPr lang="en-US" sz="1200" dirty="0" smtClean="0"/>
              <a:t>to</a:t>
            </a:r>
            <a:r>
              <a:rPr lang="en-US" sz="1200" baseline="0" dirty="0" smtClean="0"/>
              <a:t> create six full-color shapes on the slide (in the example above, six flower petals from the same flower). </a:t>
            </a: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endParaRPr lang="en-US" sz="1200" dirty="0" smtClean="0"/>
          </a:p>
          <a:p>
            <a:pPr>
              <a:spcAft>
                <a:spcPts val="300"/>
              </a:spcAft>
            </a:pPr>
            <a:r>
              <a:rPr lang="en-US" sz="1200" dirty="0" smtClean="0"/>
              <a:t>To reproduce the animation effects on this slide, do the following: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dirty="0" smtClean="0"/>
              <a:t>On the slide, select the rectangle. On the </a:t>
            </a:r>
            <a:r>
              <a:rPr lang="en-US" sz="1200" b="1" dirty="0" smtClean="0"/>
              <a:t>Animations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Advanced Animation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Add Animation</a:t>
            </a:r>
            <a:r>
              <a:rPr lang="en-US" sz="1200" dirty="0" smtClean="0"/>
              <a:t>, and then under </a:t>
            </a:r>
            <a:r>
              <a:rPr lang="en-US" sz="1200" b="1" dirty="0" smtClean="0"/>
              <a:t>Entrance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Fade</a:t>
            </a:r>
            <a:r>
              <a:rPr lang="en-US" sz="1200" baseline="0" dirty="0" smtClean="0"/>
              <a:t>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dirty="0" smtClean="0"/>
              <a:t>Also on the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  <a:endParaRPr lang="en-US" sz="120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="0" baseline="0" dirty="0" smtClean="0"/>
              <a:t>In the</a:t>
            </a:r>
            <a:r>
              <a:rPr lang="en-US" sz="1200" baseline="0" dirty="0" smtClean="0"/>
              <a:t> </a:t>
            </a:r>
            <a:r>
              <a:rPr lang="en-US" sz="1200" b="1" dirty="0" smtClean="0"/>
              <a:t>Start</a:t>
            </a:r>
            <a:r>
              <a:rPr lang="en-US" sz="1200" b="1" baseline="0" dirty="0" smtClean="0"/>
              <a:t> </a:t>
            </a:r>
            <a:r>
              <a:rPr lang="en-US" sz="1200" b="0" baseline="0" dirty="0" smtClean="0"/>
              <a:t>list, select </a:t>
            </a:r>
            <a:r>
              <a:rPr lang="en-US" sz="1200" b="1" dirty="0" smtClean="0"/>
              <a:t>After Previous</a:t>
            </a:r>
            <a:r>
              <a:rPr lang="en-US" sz="1200" b="0" dirty="0" smtClean="0"/>
              <a:t>.</a:t>
            </a:r>
            <a:r>
              <a:rPr lang="en-US" sz="1200" b="1" dirty="0" smtClean="0"/>
              <a:t>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="0" dirty="0" smtClean="0"/>
              <a:t>In the </a:t>
            </a:r>
            <a:r>
              <a:rPr lang="en-US" sz="1200" b="1" dirty="0" smtClean="0"/>
              <a:t>Duration</a:t>
            </a:r>
            <a:r>
              <a:rPr lang="en-US" sz="1200" b="0" dirty="0" smtClean="0"/>
              <a:t> box, enter </a:t>
            </a:r>
            <a:r>
              <a:rPr lang="en-US" sz="1200" b="1" dirty="0" smtClean="0"/>
              <a:t>2.00 seconds</a:t>
            </a:r>
            <a:r>
              <a:rPr lang="en-US" sz="1200" b="0" dirty="0" smtClean="0"/>
              <a:t>.</a:t>
            </a:r>
            <a:endParaRPr lang="en-US" sz="1200" baseline="0" dirty="0" smtClean="0"/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On the slide, select one of the freeform shapes.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Emphasis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2.00 seconds</a:t>
            </a:r>
            <a:r>
              <a:rPr lang="en-US" sz="1200" baseline="0" dirty="0" smtClean="0"/>
              <a:t>. 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Emphasis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Grow/Shrink</a:t>
            </a:r>
            <a:r>
              <a:rPr lang="en-US" sz="1200" baseline="0" dirty="0" smtClean="0"/>
              <a:t>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2.00 seconds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, and then click </a:t>
            </a:r>
            <a:r>
              <a:rPr lang="en-US" sz="1200" b="1" baseline="0" dirty="0" smtClean="0"/>
              <a:t>More Motion Paths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Add Motion Path </a:t>
            </a:r>
            <a:r>
              <a:rPr lang="en-US" sz="1200" baseline="0" dirty="0" smtClean="0"/>
              <a:t>dialog box, under </a:t>
            </a:r>
            <a:r>
              <a:rPr lang="en-US" sz="1200" b="1" baseline="0" dirty="0" smtClean="0"/>
              <a:t>Lines &amp; Curves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S Curve 1</a:t>
            </a:r>
            <a:r>
              <a:rPr lang="en-US" sz="120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2.00 seconds</a:t>
            </a:r>
            <a:r>
              <a:rPr lang="en-US" sz="120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S curve motion path. Point to the endpoint (red arrow) of the selected right motion path until the cursor becomes a two-headed arrow. Drag the endpoint off the right side of the slide.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Right-click the motion path and select </a:t>
            </a:r>
            <a:r>
              <a:rPr lang="en-US" sz="1200" b="1" baseline="0" dirty="0" smtClean="0"/>
              <a:t>Edit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Points</a:t>
            </a:r>
            <a:r>
              <a:rPr lang="en-US" sz="1200" baseline="0" dirty="0" smtClean="0"/>
              <a:t>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Right-click the middle point in the motion path animation and select </a:t>
            </a:r>
            <a:r>
              <a:rPr lang="en-US" sz="1200" b="1" baseline="0" dirty="0" smtClean="0"/>
              <a:t>Smooth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Point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Click the middle point. Drag one of the blue sizing lines until the curve in the motion path is smooth.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select the animated freeform shape.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Painter</a:t>
            </a:r>
            <a:r>
              <a:rPr lang="en-US" sz="1200" baseline="0" dirty="0" smtClean="0"/>
              <a:t>, and then click one of the other freeform shapes. Repeat this process for each of the remaining freeform shapes.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200" baseline="0" dirty="0" smtClean="0"/>
              <a:t>Also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Pane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do the following to edit the animation effects: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second animation (first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360⁰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Counterclockwise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 Previous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third animation (first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40%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Vertical</a:t>
            </a:r>
            <a:r>
              <a:rPr lang="en-US" sz="1200" baseline="0" dirty="0" smtClean="0"/>
              <a:t>. 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fifth animation (second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Clockwise</a:t>
            </a:r>
            <a:r>
              <a:rPr lang="en-US" sz="1200" b="0" baseline="0" dirty="0" smtClean="0"/>
              <a:t>. </a:t>
            </a:r>
            <a:endParaRPr lang="en-US" sz="1200" baseline="0" dirty="0" smtClean="0"/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0.1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sixth animation (first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40%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Vertical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0.1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seventh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0.1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eighth animation (third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Clockwise</a:t>
            </a:r>
            <a:r>
              <a:rPr lang="en-US" sz="1200" b="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0.3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ninth animation (third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b="0" baseline="0" dirty="0" smtClean="0"/>
              <a:t>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Horizontal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0.3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10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0.3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11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(fourth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90⁰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Counterclockwise</a:t>
            </a:r>
            <a:r>
              <a:rPr lang="en-US" sz="1200" b="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0.4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12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(fourth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40%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b="0" baseline="0" dirty="0" smtClean="0"/>
              <a:t>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Vertical</a:t>
            </a:r>
            <a:r>
              <a:rPr lang="en-US" sz="120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0.4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13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0.4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14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(fifth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90⁰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Clockwise</a:t>
            </a:r>
            <a:r>
              <a:rPr lang="en-US" sz="1200" b="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15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(fifth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b="0" baseline="0" dirty="0" smtClean="0"/>
              <a:t>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Horizontal</a:t>
            </a:r>
            <a:r>
              <a:rPr lang="en-US" sz="1200" b="0" baseline="0" dirty="0" smtClean="0"/>
              <a:t>.</a:t>
            </a:r>
            <a:r>
              <a:rPr lang="en-US" sz="1200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16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0.5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17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(sixth freeform shape spin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Spin</a:t>
            </a:r>
            <a:r>
              <a:rPr lang="en-US" sz="1200" baseline="0" dirty="0" smtClean="0"/>
              <a:t> dialog box,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Amount</a:t>
            </a:r>
            <a:r>
              <a:rPr lang="en-US" sz="1200" baseline="0" dirty="0" smtClean="0"/>
              <a:t> list,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360⁰</a:t>
            </a:r>
            <a:r>
              <a:rPr lang="en-US" sz="1200" b="0" baseline="0" dirty="0" smtClean="0"/>
              <a:t>, and then press ENTER</a:t>
            </a:r>
            <a:r>
              <a:rPr lang="en-US" sz="1200" baseline="0" dirty="0" smtClean="0"/>
              <a:t>.</a:t>
            </a:r>
            <a:r>
              <a:rPr lang="en-US" sz="1200" b="0" baseline="0" dirty="0" smtClean="0"/>
              <a:t> Also in the </a:t>
            </a:r>
            <a:r>
              <a:rPr lang="en-US" sz="1200" b="1" baseline="0" dirty="0" smtClean="0"/>
              <a:t>Amount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Clockwise</a:t>
            </a:r>
            <a:r>
              <a:rPr lang="en-US" sz="1200" b="0" baseline="0" dirty="0" smtClean="0"/>
              <a:t>.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0.6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lvl="1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Select the 18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(sixth freeform shape grow/shrink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 dialog box launcher. In the </a:t>
            </a:r>
            <a:r>
              <a:rPr lang="en-US" sz="1200" b="1" baseline="0" dirty="0" smtClean="0"/>
              <a:t>Grow/Shrink </a:t>
            </a:r>
            <a:r>
              <a:rPr lang="en-US" sz="1200" baseline="0" dirty="0" smtClean="0"/>
              <a:t>dialog box, do the following:</a:t>
            </a:r>
          </a:p>
          <a:p>
            <a:pPr marL="1143000" lvl="2" indent="-228600">
              <a:spcAft>
                <a:spcPts val="300"/>
              </a:spcAft>
              <a:buFont typeface="Arial" pitchFamily="34" charset="0"/>
              <a:buChar char="•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 </a:t>
            </a:r>
            <a:r>
              <a:rPr lang="en-US" sz="1200" b="0" baseline="0" dirty="0" smtClean="0"/>
              <a:t>list</a:t>
            </a:r>
            <a:r>
              <a:rPr lang="en-US" sz="1200" baseline="0" dirty="0" smtClean="0"/>
              <a:t>, in the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b="0" baseline="0" dirty="0" smtClean="0"/>
              <a:t>and then press ENTER</a:t>
            </a:r>
            <a:r>
              <a:rPr lang="en-US" sz="1200" baseline="0" dirty="0" smtClean="0"/>
              <a:t>. Also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click </a:t>
            </a:r>
            <a:r>
              <a:rPr lang="en-US" sz="1200" b="1" baseline="0" dirty="0" smtClean="0"/>
              <a:t>Horizontal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0.6</a:t>
            </a:r>
            <a:r>
              <a:rPr lang="en-US" sz="1200" b="0" baseline="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Select the 19</a:t>
            </a:r>
            <a:r>
              <a:rPr lang="en-US" sz="1200" baseline="30000" dirty="0" smtClean="0"/>
              <a:t>th</a:t>
            </a:r>
            <a:r>
              <a:rPr lang="en-US" sz="1200" baseline="0" dirty="0" smtClean="0"/>
              <a:t> animation (first S-curve motion path effect).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0.6</a:t>
            </a:r>
            <a:r>
              <a:rPr lang="en-US" sz="1200" baseline="0" dirty="0" smtClean="0"/>
              <a:t>.</a:t>
            </a:r>
          </a:p>
          <a:p>
            <a:pPr>
              <a:spcAft>
                <a:spcPts val="300"/>
              </a:spcAft>
            </a:pPr>
            <a:endParaRPr lang="en-US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</p:spTree>
    <p:extLst>
      <p:ext uri="{BB962C8B-B14F-4D97-AF65-F5344CB8AC3E}">
        <p14:creationId xmlns:p14="http://schemas.microsoft.com/office/powerpoint/2010/main" val="273354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4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20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3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9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85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6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1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8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50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59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5/23/2016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2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923544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alpha val="60000"/>
                </a:schemeClr>
              </a:gs>
              <a:gs pos="100000">
                <a:schemeClr val="tx1">
                  <a:lumMod val="95000"/>
                  <a:lumOff val="5000"/>
                  <a:alpha val="9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7" name="Freeform 4"/>
          <p:cNvSpPr>
            <a:spLocks/>
          </p:cNvSpPr>
          <p:nvPr/>
        </p:nvSpPr>
        <p:spPr bwMode="auto">
          <a:xfrm>
            <a:off x="1177925" y="3868402"/>
            <a:ext cx="1047750" cy="1268523"/>
          </a:xfrm>
          <a:custGeom>
            <a:avLst/>
            <a:gdLst/>
            <a:ahLst/>
            <a:cxnLst>
              <a:cxn ang="0">
                <a:pos x="637" y="404"/>
              </a:cxn>
              <a:cxn ang="0">
                <a:pos x="660" y="362"/>
              </a:cxn>
              <a:cxn ang="0">
                <a:pos x="660" y="317"/>
              </a:cxn>
              <a:cxn ang="0">
                <a:pos x="660" y="237"/>
              </a:cxn>
              <a:cxn ang="0">
                <a:pos x="653" y="192"/>
              </a:cxn>
              <a:cxn ang="0">
                <a:pos x="634" y="148"/>
              </a:cxn>
              <a:cxn ang="0">
                <a:pos x="599" y="96"/>
              </a:cxn>
              <a:cxn ang="0">
                <a:pos x="567" y="55"/>
              </a:cxn>
              <a:cxn ang="0">
                <a:pos x="525" y="23"/>
              </a:cxn>
              <a:cxn ang="0">
                <a:pos x="391" y="0"/>
              </a:cxn>
              <a:cxn ang="0">
                <a:pos x="288" y="0"/>
              </a:cxn>
              <a:cxn ang="0">
                <a:pos x="189" y="20"/>
              </a:cxn>
              <a:cxn ang="0">
                <a:pos x="84" y="71"/>
              </a:cxn>
              <a:cxn ang="0">
                <a:pos x="26" y="116"/>
              </a:cxn>
              <a:cxn ang="0">
                <a:pos x="0" y="189"/>
              </a:cxn>
              <a:cxn ang="0">
                <a:pos x="7" y="311"/>
              </a:cxn>
              <a:cxn ang="0">
                <a:pos x="36" y="432"/>
              </a:cxn>
              <a:cxn ang="0">
                <a:pos x="103" y="557"/>
              </a:cxn>
              <a:cxn ang="0">
                <a:pos x="138" y="612"/>
              </a:cxn>
              <a:cxn ang="0">
                <a:pos x="189" y="672"/>
              </a:cxn>
              <a:cxn ang="0">
                <a:pos x="237" y="720"/>
              </a:cxn>
              <a:cxn ang="0">
                <a:pos x="298" y="733"/>
              </a:cxn>
              <a:cxn ang="0">
                <a:pos x="362" y="727"/>
              </a:cxn>
              <a:cxn ang="0">
                <a:pos x="423" y="704"/>
              </a:cxn>
              <a:cxn ang="0">
                <a:pos x="464" y="663"/>
              </a:cxn>
              <a:cxn ang="0">
                <a:pos x="522" y="637"/>
              </a:cxn>
              <a:cxn ang="0">
                <a:pos x="596" y="580"/>
              </a:cxn>
              <a:cxn ang="0">
                <a:pos x="637" y="404"/>
              </a:cxn>
            </a:cxnLst>
            <a:rect l="0" t="0" r="r" b="b"/>
            <a:pathLst>
              <a:path w="660" h="733">
                <a:moveTo>
                  <a:pt x="637" y="404"/>
                </a:moveTo>
                <a:lnTo>
                  <a:pt x="660" y="362"/>
                </a:lnTo>
                <a:lnTo>
                  <a:pt x="660" y="317"/>
                </a:lnTo>
                <a:lnTo>
                  <a:pt x="660" y="237"/>
                </a:lnTo>
                <a:lnTo>
                  <a:pt x="653" y="192"/>
                </a:lnTo>
                <a:lnTo>
                  <a:pt x="634" y="148"/>
                </a:lnTo>
                <a:lnTo>
                  <a:pt x="599" y="96"/>
                </a:lnTo>
                <a:lnTo>
                  <a:pt x="567" y="55"/>
                </a:lnTo>
                <a:lnTo>
                  <a:pt x="525" y="23"/>
                </a:lnTo>
                <a:lnTo>
                  <a:pt x="391" y="0"/>
                </a:lnTo>
                <a:lnTo>
                  <a:pt x="288" y="0"/>
                </a:lnTo>
                <a:lnTo>
                  <a:pt x="189" y="20"/>
                </a:lnTo>
                <a:lnTo>
                  <a:pt x="84" y="71"/>
                </a:lnTo>
                <a:lnTo>
                  <a:pt x="26" y="116"/>
                </a:lnTo>
                <a:lnTo>
                  <a:pt x="0" y="189"/>
                </a:lnTo>
                <a:lnTo>
                  <a:pt x="7" y="311"/>
                </a:lnTo>
                <a:lnTo>
                  <a:pt x="36" y="432"/>
                </a:lnTo>
                <a:lnTo>
                  <a:pt x="103" y="557"/>
                </a:lnTo>
                <a:lnTo>
                  <a:pt x="138" y="612"/>
                </a:lnTo>
                <a:lnTo>
                  <a:pt x="189" y="672"/>
                </a:lnTo>
                <a:lnTo>
                  <a:pt x="237" y="720"/>
                </a:lnTo>
                <a:lnTo>
                  <a:pt x="298" y="733"/>
                </a:lnTo>
                <a:lnTo>
                  <a:pt x="362" y="727"/>
                </a:lnTo>
                <a:lnTo>
                  <a:pt x="423" y="704"/>
                </a:lnTo>
                <a:lnTo>
                  <a:pt x="464" y="663"/>
                </a:lnTo>
                <a:lnTo>
                  <a:pt x="522" y="637"/>
                </a:lnTo>
                <a:lnTo>
                  <a:pt x="596" y="580"/>
                </a:lnTo>
                <a:lnTo>
                  <a:pt x="637" y="404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8" name="Freeform 9"/>
          <p:cNvSpPr>
            <a:spLocks/>
          </p:cNvSpPr>
          <p:nvPr/>
        </p:nvSpPr>
        <p:spPr bwMode="auto">
          <a:xfrm>
            <a:off x="1544638" y="4722477"/>
            <a:ext cx="827087" cy="1162957"/>
          </a:xfrm>
          <a:custGeom>
            <a:avLst/>
            <a:gdLst/>
            <a:ahLst/>
            <a:cxnLst>
              <a:cxn ang="0">
                <a:pos x="454" y="451"/>
              </a:cxn>
              <a:cxn ang="0">
                <a:pos x="381" y="477"/>
              </a:cxn>
              <a:cxn ang="0">
                <a:pos x="339" y="518"/>
              </a:cxn>
              <a:cxn ang="0">
                <a:pos x="317" y="573"/>
              </a:cxn>
              <a:cxn ang="0">
                <a:pos x="269" y="614"/>
              </a:cxn>
              <a:cxn ang="0">
                <a:pos x="211" y="653"/>
              </a:cxn>
              <a:cxn ang="0">
                <a:pos x="147" y="672"/>
              </a:cxn>
              <a:cxn ang="0">
                <a:pos x="93" y="669"/>
              </a:cxn>
              <a:cxn ang="0">
                <a:pos x="41" y="662"/>
              </a:cxn>
              <a:cxn ang="0">
                <a:pos x="0" y="669"/>
              </a:cxn>
              <a:cxn ang="0">
                <a:pos x="16" y="630"/>
              </a:cxn>
              <a:cxn ang="0">
                <a:pos x="25" y="576"/>
              </a:cxn>
              <a:cxn ang="0">
                <a:pos x="29" y="483"/>
              </a:cxn>
              <a:cxn ang="0">
                <a:pos x="48" y="387"/>
              </a:cxn>
              <a:cxn ang="0">
                <a:pos x="89" y="301"/>
              </a:cxn>
              <a:cxn ang="0">
                <a:pos x="141" y="224"/>
              </a:cxn>
              <a:cxn ang="0">
                <a:pos x="185" y="163"/>
              </a:cxn>
              <a:cxn ang="0">
                <a:pos x="275" y="93"/>
              </a:cxn>
              <a:cxn ang="0">
                <a:pos x="352" y="35"/>
              </a:cxn>
              <a:cxn ang="0">
                <a:pos x="435" y="0"/>
              </a:cxn>
              <a:cxn ang="0">
                <a:pos x="521" y="0"/>
              </a:cxn>
              <a:cxn ang="0">
                <a:pos x="499" y="80"/>
              </a:cxn>
              <a:cxn ang="0">
                <a:pos x="435" y="195"/>
              </a:cxn>
              <a:cxn ang="0">
                <a:pos x="425" y="326"/>
              </a:cxn>
              <a:cxn ang="0">
                <a:pos x="454" y="451"/>
              </a:cxn>
            </a:cxnLst>
            <a:rect l="0" t="0" r="r" b="b"/>
            <a:pathLst>
              <a:path w="521" h="672">
                <a:moveTo>
                  <a:pt x="454" y="451"/>
                </a:moveTo>
                <a:lnTo>
                  <a:pt x="381" y="477"/>
                </a:lnTo>
                <a:lnTo>
                  <a:pt x="339" y="518"/>
                </a:lnTo>
                <a:lnTo>
                  <a:pt x="317" y="573"/>
                </a:lnTo>
                <a:lnTo>
                  <a:pt x="269" y="614"/>
                </a:lnTo>
                <a:lnTo>
                  <a:pt x="211" y="653"/>
                </a:lnTo>
                <a:lnTo>
                  <a:pt x="147" y="672"/>
                </a:lnTo>
                <a:lnTo>
                  <a:pt x="93" y="669"/>
                </a:lnTo>
                <a:lnTo>
                  <a:pt x="41" y="662"/>
                </a:lnTo>
                <a:lnTo>
                  <a:pt x="0" y="669"/>
                </a:lnTo>
                <a:lnTo>
                  <a:pt x="16" y="630"/>
                </a:lnTo>
                <a:lnTo>
                  <a:pt x="25" y="576"/>
                </a:lnTo>
                <a:lnTo>
                  <a:pt x="29" y="483"/>
                </a:lnTo>
                <a:lnTo>
                  <a:pt x="48" y="387"/>
                </a:lnTo>
                <a:lnTo>
                  <a:pt x="89" y="301"/>
                </a:lnTo>
                <a:lnTo>
                  <a:pt x="141" y="224"/>
                </a:lnTo>
                <a:lnTo>
                  <a:pt x="185" y="163"/>
                </a:lnTo>
                <a:lnTo>
                  <a:pt x="275" y="93"/>
                </a:lnTo>
                <a:lnTo>
                  <a:pt x="352" y="35"/>
                </a:lnTo>
                <a:lnTo>
                  <a:pt x="435" y="0"/>
                </a:lnTo>
                <a:lnTo>
                  <a:pt x="521" y="0"/>
                </a:lnTo>
                <a:lnTo>
                  <a:pt x="499" y="80"/>
                </a:lnTo>
                <a:lnTo>
                  <a:pt x="435" y="195"/>
                </a:lnTo>
                <a:lnTo>
                  <a:pt x="425" y="326"/>
                </a:lnTo>
                <a:lnTo>
                  <a:pt x="454" y="451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9" name="Freeform 8"/>
          <p:cNvSpPr>
            <a:spLocks/>
          </p:cNvSpPr>
          <p:nvPr/>
        </p:nvSpPr>
        <p:spPr bwMode="auto">
          <a:xfrm>
            <a:off x="2184400" y="4763753"/>
            <a:ext cx="731838" cy="1278907"/>
          </a:xfrm>
          <a:custGeom>
            <a:avLst/>
            <a:gdLst/>
            <a:ahLst/>
            <a:cxnLst>
              <a:cxn ang="0">
                <a:pos x="102" y="0"/>
              </a:cxn>
              <a:cxn ang="0">
                <a:pos x="29" y="137"/>
              </a:cxn>
              <a:cxn ang="0">
                <a:pos x="0" y="249"/>
              </a:cxn>
              <a:cxn ang="0">
                <a:pos x="3" y="316"/>
              </a:cxn>
              <a:cxn ang="0">
                <a:pos x="35" y="403"/>
              </a:cxn>
              <a:cxn ang="0">
                <a:pos x="42" y="467"/>
              </a:cxn>
              <a:cxn ang="0">
                <a:pos x="90" y="540"/>
              </a:cxn>
              <a:cxn ang="0">
                <a:pos x="144" y="617"/>
              </a:cxn>
              <a:cxn ang="0">
                <a:pos x="205" y="672"/>
              </a:cxn>
              <a:cxn ang="0">
                <a:pos x="275" y="726"/>
              </a:cxn>
              <a:cxn ang="0">
                <a:pos x="294" y="732"/>
              </a:cxn>
              <a:cxn ang="0">
                <a:pos x="339" y="739"/>
              </a:cxn>
              <a:cxn ang="0">
                <a:pos x="390" y="732"/>
              </a:cxn>
              <a:cxn ang="0">
                <a:pos x="416" y="694"/>
              </a:cxn>
              <a:cxn ang="0">
                <a:pos x="432" y="659"/>
              </a:cxn>
              <a:cxn ang="0">
                <a:pos x="461" y="630"/>
              </a:cxn>
              <a:cxn ang="0">
                <a:pos x="410" y="531"/>
              </a:cxn>
              <a:cxn ang="0">
                <a:pos x="346" y="438"/>
              </a:cxn>
              <a:cxn ang="0">
                <a:pos x="288" y="329"/>
              </a:cxn>
              <a:cxn ang="0">
                <a:pos x="230" y="249"/>
              </a:cxn>
              <a:cxn ang="0">
                <a:pos x="160" y="150"/>
              </a:cxn>
              <a:cxn ang="0">
                <a:pos x="102" y="0"/>
              </a:cxn>
            </a:cxnLst>
            <a:rect l="0" t="0" r="r" b="b"/>
            <a:pathLst>
              <a:path w="461" h="739">
                <a:moveTo>
                  <a:pt x="102" y="0"/>
                </a:moveTo>
                <a:lnTo>
                  <a:pt x="29" y="137"/>
                </a:lnTo>
                <a:lnTo>
                  <a:pt x="0" y="249"/>
                </a:lnTo>
                <a:lnTo>
                  <a:pt x="3" y="316"/>
                </a:lnTo>
                <a:lnTo>
                  <a:pt x="35" y="403"/>
                </a:lnTo>
                <a:lnTo>
                  <a:pt x="42" y="467"/>
                </a:lnTo>
                <a:lnTo>
                  <a:pt x="90" y="540"/>
                </a:lnTo>
                <a:lnTo>
                  <a:pt x="144" y="617"/>
                </a:lnTo>
                <a:lnTo>
                  <a:pt x="205" y="672"/>
                </a:lnTo>
                <a:lnTo>
                  <a:pt x="275" y="726"/>
                </a:lnTo>
                <a:lnTo>
                  <a:pt x="294" y="732"/>
                </a:lnTo>
                <a:lnTo>
                  <a:pt x="339" y="739"/>
                </a:lnTo>
                <a:lnTo>
                  <a:pt x="390" y="732"/>
                </a:lnTo>
                <a:lnTo>
                  <a:pt x="416" y="694"/>
                </a:lnTo>
                <a:lnTo>
                  <a:pt x="432" y="659"/>
                </a:lnTo>
                <a:lnTo>
                  <a:pt x="461" y="630"/>
                </a:lnTo>
                <a:lnTo>
                  <a:pt x="410" y="531"/>
                </a:lnTo>
                <a:lnTo>
                  <a:pt x="346" y="438"/>
                </a:lnTo>
                <a:lnTo>
                  <a:pt x="288" y="329"/>
                </a:lnTo>
                <a:lnTo>
                  <a:pt x="230" y="249"/>
                </a:lnTo>
                <a:lnTo>
                  <a:pt x="160" y="150"/>
                </a:lnTo>
                <a:lnTo>
                  <a:pt x="102" y="0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0" name="Freeform 7"/>
          <p:cNvSpPr>
            <a:spLocks/>
          </p:cNvSpPr>
          <p:nvPr/>
        </p:nvSpPr>
        <p:spPr bwMode="auto">
          <a:xfrm>
            <a:off x="2332038" y="4706603"/>
            <a:ext cx="1143000" cy="1308326"/>
          </a:xfrm>
          <a:custGeom>
            <a:avLst/>
            <a:gdLst/>
            <a:ahLst/>
            <a:cxnLst>
              <a:cxn ang="0">
                <a:pos x="150" y="61"/>
              </a:cxn>
              <a:cxn ang="0">
                <a:pos x="454" y="272"/>
              </a:cxn>
              <a:cxn ang="0">
                <a:pos x="560" y="394"/>
              </a:cxn>
              <a:cxn ang="0">
                <a:pos x="653" y="522"/>
              </a:cxn>
              <a:cxn ang="0">
                <a:pos x="701" y="669"/>
              </a:cxn>
              <a:cxn ang="0">
                <a:pos x="720" y="756"/>
              </a:cxn>
              <a:cxn ang="0">
                <a:pos x="688" y="736"/>
              </a:cxn>
              <a:cxn ang="0">
                <a:pos x="560" y="730"/>
              </a:cxn>
              <a:cxn ang="0">
                <a:pos x="470" y="714"/>
              </a:cxn>
              <a:cxn ang="0">
                <a:pos x="368" y="666"/>
              </a:cxn>
              <a:cxn ang="0">
                <a:pos x="265" y="522"/>
              </a:cxn>
              <a:cxn ang="0">
                <a:pos x="192" y="378"/>
              </a:cxn>
              <a:cxn ang="0">
                <a:pos x="105" y="260"/>
              </a:cxn>
              <a:cxn ang="0">
                <a:pos x="51" y="160"/>
              </a:cxn>
              <a:cxn ang="0">
                <a:pos x="13" y="68"/>
              </a:cxn>
              <a:cxn ang="0">
                <a:pos x="0" y="20"/>
              </a:cxn>
              <a:cxn ang="0">
                <a:pos x="6" y="0"/>
              </a:cxn>
              <a:cxn ang="0">
                <a:pos x="99" y="16"/>
              </a:cxn>
              <a:cxn ang="0">
                <a:pos x="137" y="45"/>
              </a:cxn>
              <a:cxn ang="0">
                <a:pos x="150" y="61"/>
              </a:cxn>
            </a:cxnLst>
            <a:rect l="0" t="0" r="r" b="b"/>
            <a:pathLst>
              <a:path w="720" h="756">
                <a:moveTo>
                  <a:pt x="150" y="61"/>
                </a:moveTo>
                <a:lnTo>
                  <a:pt x="454" y="272"/>
                </a:lnTo>
                <a:lnTo>
                  <a:pt x="560" y="394"/>
                </a:lnTo>
                <a:lnTo>
                  <a:pt x="653" y="522"/>
                </a:lnTo>
                <a:lnTo>
                  <a:pt x="701" y="669"/>
                </a:lnTo>
                <a:lnTo>
                  <a:pt x="720" y="756"/>
                </a:lnTo>
                <a:lnTo>
                  <a:pt x="688" y="736"/>
                </a:lnTo>
                <a:lnTo>
                  <a:pt x="560" y="730"/>
                </a:lnTo>
                <a:lnTo>
                  <a:pt x="470" y="714"/>
                </a:lnTo>
                <a:lnTo>
                  <a:pt x="368" y="666"/>
                </a:lnTo>
                <a:lnTo>
                  <a:pt x="265" y="522"/>
                </a:lnTo>
                <a:lnTo>
                  <a:pt x="192" y="378"/>
                </a:lnTo>
                <a:lnTo>
                  <a:pt x="105" y="260"/>
                </a:lnTo>
                <a:lnTo>
                  <a:pt x="51" y="160"/>
                </a:lnTo>
                <a:lnTo>
                  <a:pt x="13" y="68"/>
                </a:lnTo>
                <a:lnTo>
                  <a:pt x="0" y="20"/>
                </a:lnTo>
                <a:lnTo>
                  <a:pt x="6" y="0"/>
                </a:lnTo>
                <a:lnTo>
                  <a:pt x="99" y="16"/>
                </a:lnTo>
                <a:lnTo>
                  <a:pt x="137" y="45"/>
                </a:lnTo>
                <a:lnTo>
                  <a:pt x="150" y="61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1" name="Freeform 6"/>
          <p:cNvSpPr>
            <a:spLocks/>
          </p:cNvSpPr>
          <p:nvPr/>
        </p:nvSpPr>
        <p:spPr bwMode="auto">
          <a:xfrm>
            <a:off x="2327275" y="4071602"/>
            <a:ext cx="1238250" cy="1162957"/>
          </a:xfrm>
          <a:custGeom>
            <a:avLst/>
            <a:gdLst/>
            <a:ahLst/>
            <a:cxnLst>
              <a:cxn ang="0">
                <a:pos x="0" y="407"/>
              </a:cxn>
              <a:cxn ang="0">
                <a:pos x="137" y="452"/>
              </a:cxn>
              <a:cxn ang="0">
                <a:pos x="214" y="528"/>
              </a:cxn>
              <a:cxn ang="0">
                <a:pos x="265" y="573"/>
              </a:cxn>
              <a:cxn ang="0">
                <a:pos x="396" y="637"/>
              </a:cxn>
              <a:cxn ang="0">
                <a:pos x="502" y="669"/>
              </a:cxn>
              <a:cxn ang="0">
                <a:pos x="640" y="672"/>
              </a:cxn>
              <a:cxn ang="0">
                <a:pos x="716" y="647"/>
              </a:cxn>
              <a:cxn ang="0">
                <a:pos x="752" y="583"/>
              </a:cxn>
              <a:cxn ang="0">
                <a:pos x="780" y="496"/>
              </a:cxn>
              <a:cxn ang="0">
                <a:pos x="774" y="436"/>
              </a:cxn>
              <a:cxn ang="0">
                <a:pos x="723" y="349"/>
              </a:cxn>
              <a:cxn ang="0">
                <a:pos x="678" y="298"/>
              </a:cxn>
              <a:cxn ang="0">
                <a:pos x="659" y="276"/>
              </a:cxn>
              <a:cxn ang="0">
                <a:pos x="572" y="106"/>
              </a:cxn>
              <a:cxn ang="0">
                <a:pos x="528" y="39"/>
              </a:cxn>
              <a:cxn ang="0">
                <a:pos x="460" y="16"/>
              </a:cxn>
              <a:cxn ang="0">
                <a:pos x="400" y="4"/>
              </a:cxn>
              <a:cxn ang="0">
                <a:pos x="345" y="0"/>
              </a:cxn>
              <a:cxn ang="0">
                <a:pos x="316" y="39"/>
              </a:cxn>
              <a:cxn ang="0">
                <a:pos x="278" y="125"/>
              </a:cxn>
              <a:cxn ang="0">
                <a:pos x="240" y="208"/>
              </a:cxn>
              <a:cxn ang="0">
                <a:pos x="102" y="352"/>
              </a:cxn>
              <a:cxn ang="0">
                <a:pos x="0" y="407"/>
              </a:cxn>
            </a:cxnLst>
            <a:rect l="0" t="0" r="r" b="b"/>
            <a:pathLst>
              <a:path w="780" h="672">
                <a:moveTo>
                  <a:pt x="0" y="407"/>
                </a:moveTo>
                <a:lnTo>
                  <a:pt x="137" y="452"/>
                </a:lnTo>
                <a:lnTo>
                  <a:pt x="214" y="528"/>
                </a:lnTo>
                <a:lnTo>
                  <a:pt x="265" y="573"/>
                </a:lnTo>
                <a:lnTo>
                  <a:pt x="396" y="637"/>
                </a:lnTo>
                <a:lnTo>
                  <a:pt x="502" y="669"/>
                </a:lnTo>
                <a:lnTo>
                  <a:pt x="640" y="672"/>
                </a:lnTo>
                <a:lnTo>
                  <a:pt x="716" y="647"/>
                </a:lnTo>
                <a:lnTo>
                  <a:pt x="752" y="583"/>
                </a:lnTo>
                <a:lnTo>
                  <a:pt x="780" y="496"/>
                </a:lnTo>
                <a:lnTo>
                  <a:pt x="774" y="436"/>
                </a:lnTo>
                <a:lnTo>
                  <a:pt x="723" y="349"/>
                </a:lnTo>
                <a:lnTo>
                  <a:pt x="678" y="298"/>
                </a:lnTo>
                <a:lnTo>
                  <a:pt x="659" y="276"/>
                </a:lnTo>
                <a:lnTo>
                  <a:pt x="572" y="106"/>
                </a:lnTo>
                <a:lnTo>
                  <a:pt x="528" y="39"/>
                </a:lnTo>
                <a:lnTo>
                  <a:pt x="460" y="16"/>
                </a:lnTo>
                <a:lnTo>
                  <a:pt x="400" y="4"/>
                </a:lnTo>
                <a:lnTo>
                  <a:pt x="345" y="0"/>
                </a:lnTo>
                <a:lnTo>
                  <a:pt x="316" y="39"/>
                </a:lnTo>
                <a:lnTo>
                  <a:pt x="278" y="125"/>
                </a:lnTo>
                <a:lnTo>
                  <a:pt x="240" y="208"/>
                </a:lnTo>
                <a:lnTo>
                  <a:pt x="102" y="352"/>
                </a:lnTo>
                <a:lnTo>
                  <a:pt x="0" y="407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2" name="Freeform 5"/>
          <p:cNvSpPr>
            <a:spLocks/>
          </p:cNvSpPr>
          <p:nvPr/>
        </p:nvSpPr>
        <p:spPr bwMode="auto">
          <a:xfrm>
            <a:off x="2124075" y="3381040"/>
            <a:ext cx="654050" cy="1528111"/>
          </a:xfrm>
          <a:custGeom>
            <a:avLst/>
            <a:gdLst/>
            <a:ahLst/>
            <a:cxnLst>
              <a:cxn ang="0">
                <a:pos x="0" y="883"/>
              </a:cxn>
              <a:cxn ang="0">
                <a:pos x="128" y="855"/>
              </a:cxn>
              <a:cxn ang="0">
                <a:pos x="211" y="800"/>
              </a:cxn>
              <a:cxn ang="0">
                <a:pos x="291" y="733"/>
              </a:cxn>
              <a:cxn ang="0">
                <a:pos x="355" y="666"/>
              </a:cxn>
              <a:cxn ang="0">
                <a:pos x="387" y="615"/>
              </a:cxn>
              <a:cxn ang="0">
                <a:pos x="412" y="467"/>
              </a:cxn>
              <a:cxn ang="0">
                <a:pos x="409" y="349"/>
              </a:cxn>
              <a:cxn ang="0">
                <a:pos x="380" y="218"/>
              </a:cxn>
              <a:cxn ang="0">
                <a:pos x="336" y="122"/>
              </a:cxn>
              <a:cxn ang="0">
                <a:pos x="288" y="58"/>
              </a:cxn>
              <a:cxn ang="0">
                <a:pos x="230" y="0"/>
              </a:cxn>
              <a:cxn ang="0">
                <a:pos x="182" y="51"/>
              </a:cxn>
              <a:cxn ang="0">
                <a:pos x="124" y="122"/>
              </a:cxn>
              <a:cxn ang="0">
                <a:pos x="83" y="202"/>
              </a:cxn>
              <a:cxn ang="0">
                <a:pos x="51" y="397"/>
              </a:cxn>
              <a:cxn ang="0">
                <a:pos x="48" y="461"/>
              </a:cxn>
              <a:cxn ang="0">
                <a:pos x="60" y="570"/>
              </a:cxn>
              <a:cxn ang="0">
                <a:pos x="54" y="682"/>
              </a:cxn>
              <a:cxn ang="0">
                <a:pos x="16" y="787"/>
              </a:cxn>
              <a:cxn ang="0">
                <a:pos x="0" y="883"/>
              </a:cxn>
            </a:cxnLst>
            <a:rect l="0" t="0" r="r" b="b"/>
            <a:pathLst>
              <a:path w="412" h="883">
                <a:moveTo>
                  <a:pt x="0" y="883"/>
                </a:moveTo>
                <a:lnTo>
                  <a:pt x="128" y="855"/>
                </a:lnTo>
                <a:lnTo>
                  <a:pt x="211" y="800"/>
                </a:lnTo>
                <a:lnTo>
                  <a:pt x="291" y="733"/>
                </a:lnTo>
                <a:lnTo>
                  <a:pt x="355" y="666"/>
                </a:lnTo>
                <a:lnTo>
                  <a:pt x="387" y="615"/>
                </a:lnTo>
                <a:lnTo>
                  <a:pt x="412" y="467"/>
                </a:lnTo>
                <a:lnTo>
                  <a:pt x="409" y="349"/>
                </a:lnTo>
                <a:lnTo>
                  <a:pt x="380" y="218"/>
                </a:lnTo>
                <a:lnTo>
                  <a:pt x="336" y="122"/>
                </a:lnTo>
                <a:lnTo>
                  <a:pt x="288" y="58"/>
                </a:lnTo>
                <a:lnTo>
                  <a:pt x="230" y="0"/>
                </a:lnTo>
                <a:lnTo>
                  <a:pt x="182" y="51"/>
                </a:lnTo>
                <a:lnTo>
                  <a:pt x="124" y="122"/>
                </a:lnTo>
                <a:lnTo>
                  <a:pt x="83" y="202"/>
                </a:lnTo>
                <a:lnTo>
                  <a:pt x="51" y="397"/>
                </a:lnTo>
                <a:lnTo>
                  <a:pt x="48" y="461"/>
                </a:lnTo>
                <a:lnTo>
                  <a:pt x="60" y="570"/>
                </a:lnTo>
                <a:lnTo>
                  <a:pt x="54" y="682"/>
                </a:lnTo>
                <a:lnTo>
                  <a:pt x="16" y="787"/>
                </a:lnTo>
                <a:lnTo>
                  <a:pt x="0" y="883"/>
                </a:lnTo>
                <a:close/>
              </a:path>
            </a:pathLst>
          </a:custGeom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85815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000" dirty="0" smtClean="0">
                <a:ln w="19050"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Pencil</a:t>
            </a:r>
          </a:p>
          <a:p>
            <a:pPr marL="342900" indent="-342900">
              <a:buAutoNum type="arabicPeriod"/>
            </a:pPr>
            <a:r>
              <a:rPr lang="en-US" sz="4000" dirty="0" smtClean="0">
                <a:ln w="19050"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Collect Please Do Now/Daily Work from white basket on desk by door, clicker, NO chrome book, pen/pencil that works</a:t>
            </a:r>
          </a:p>
          <a:p>
            <a:pPr marL="342900" indent="-342900">
              <a:buAutoNum type="arabicPeriod"/>
            </a:pPr>
            <a:r>
              <a:rPr lang="en-US" sz="4000" dirty="0" smtClean="0">
                <a:ln w="19050"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Study Flashcards over Cell Theory / Biotic &amp; Abiotic Factors for daily quiz</a:t>
            </a:r>
          </a:p>
          <a:p>
            <a:pPr marL="342900" indent="-342900">
              <a:buAutoNum type="arabicPeriod"/>
            </a:pPr>
            <a:r>
              <a:rPr lang="en-US" sz="4000" dirty="0" smtClean="0">
                <a:ln w="19050"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Work on Please Do Now</a:t>
            </a:r>
            <a:endParaRPr lang="en-US" sz="4000" dirty="0">
              <a:ln w="19050"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934" y="-65174"/>
            <a:ext cx="86875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May 23, 2016 Please Do Now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92182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0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59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C 4.44444E-6 -0.03496 0.10694 -0.06204 0.23715 -0.06204 C 0.37135 -0.06204 0.41632 -0.0294 0.47847 1.85185E-6 C 0.51944 0.05393 0.58541 0.06204 0.71961 0.06204 C 0.84982 0.06204 0.95694 0.03495 0.95694 1.85185E-6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8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800000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2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1.11111E-6 -1.48148E-6 C 0.02708 -0.05764 0.05452 -0.11481 0.11945 -0.1331 C 0.18438 -0.15139 0.30695 -0.12917 0.38941 -0.10972 C 0.47188 -0.09051 0.53854 -0.02546 0.61406 -0.01643 C 0.68941 -0.00741 0.79792 -0.04143 0.84236 -0.05625 C 0.88663 -0.07106 0.88351 -0.08819 0.88038 -0.10532 " pathEditMode="relative" rAng="0" ptsTypes="aaaa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300" y="-76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2400000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0.02638 -0.05758 0.05295 -0.11492 0.11579 -0.13318 C 0.17864 -0.15145 0.29722 -0.12925 0.37708 -0.10983 C 0.45694 -0.09041 0.52152 -0.02544 0.59461 -0.01642 C 0.6677 -0.0074 0.77274 -0.04139 0.81579 -0.05619 C 0.85868 -0.07099 0.85555 -0.0881 0.8526 -0.10521 " pathEditMode="relative" ptsTypes="aaaa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Rot by="-5400000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0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0 C 0.02638 -0.05758 0.05295 -0.11492 0.11579 -0.13318 C 0.17864 -0.15145 0.29722 -0.12925 0.37708 -0.10983 C 0.45694 -0.09041 0.52152 -0.02544 0.59461 -0.01642 C 0.6677 -0.0074 0.77274 -0.04139 0.81579 -0.05619 C 0.85868 -0.07099 0.85555 -0.0881 0.8526 -0.10521 " pathEditMode="relative" ptsTypes="aaaa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5400000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C 0.02638 -0.05758 0.05295 -0.11492 0.11579 -0.13318 C 0.17864 -0.15145 0.29722 -0.12925 0.37708 -0.10983 C 0.45694 -0.09041 0.52152 -0.02544 0.59461 -0.01642 C 0.6677 -0.0074 0.77274 -0.04139 0.81579 -0.05619 C 0.85868 -0.07099 0.85555 -0.0881 0.8526 -0.10521 " pathEditMode="relative" ptsTypes="aaaa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2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0 0 C 0.02638 -0.05758 0.05295 -0.11492 0.11579 -0.13318 C 0.17864 -0.15145 0.29722 -0.12925 0.37708 -0.10983 C 0.45694 -0.09041 0.52152 -0.02544 0.59461 -0.01642 C 0.6677 -0.0074 0.77274 -0.04139 0.81579 -0.05619 C 0.85868 -0.07099 0.85555 -0.0881 0.8526 -0.10521 " pathEditMode="relative" ptsTypes="aaaa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0"/>
            <a:ext cx="2358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Agenda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923330"/>
            <a:ext cx="8991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Please Do Now</a:t>
            </a:r>
          </a:p>
          <a:p>
            <a:pPr algn="ctr"/>
            <a:r>
              <a:rPr lang="en-US" sz="4000" dirty="0" smtClean="0"/>
              <a:t>Flashcard Race</a:t>
            </a:r>
          </a:p>
          <a:p>
            <a:pPr algn="ctr"/>
            <a:r>
              <a:rPr lang="en-US" sz="4000" dirty="0" smtClean="0"/>
              <a:t>Daily Quiz</a:t>
            </a:r>
          </a:p>
          <a:p>
            <a:pPr algn="ctr"/>
            <a:r>
              <a:rPr lang="en-US" sz="4000" dirty="0" smtClean="0"/>
              <a:t>Stations</a:t>
            </a:r>
          </a:p>
          <a:p>
            <a:pPr algn="ctr"/>
            <a:r>
              <a:rPr lang="en-US" sz="4000" dirty="0" smtClean="0"/>
              <a:t>Exit Ticket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150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533400"/>
            <a:ext cx="251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Stations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838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Station 1: Types of Cells Sort</a:t>
            </a:r>
          </a:p>
          <a:p>
            <a:r>
              <a:rPr lang="en-US" sz="4400" dirty="0" smtClean="0"/>
              <a:t>Station 2: Cells like a Factory Sort</a:t>
            </a:r>
          </a:p>
          <a:p>
            <a:r>
              <a:rPr lang="en-US" sz="4400" dirty="0" smtClean="0"/>
              <a:t>Station 3: Prokaryotic/Eukaryotic Venn Diagram</a:t>
            </a:r>
          </a:p>
          <a:p>
            <a:r>
              <a:rPr lang="en-US" sz="4400" dirty="0" smtClean="0"/>
              <a:t>Station: Cell Organelle and function Matching Game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451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685800"/>
            <a:ext cx="2446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Exit Slip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7526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Complete and Turn in Please Do Now: Prokaryotic/Eukaryotic  / Cell Structures for a grade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1383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BD4F01F-B65F-4E6E-AB85-360B7B11FC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Animated floating petals on presentation slide</Template>
  <TotalTime>9</TotalTime>
  <Words>2455</Words>
  <Application>Microsoft Office PowerPoint</Application>
  <PresentationFormat>On-screen Show (4:3)</PresentationFormat>
  <Paragraphs>126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Adobe Gothic Std B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Pease, Katherine J</dc:creator>
  <cp:keywords/>
  <cp:lastModifiedBy>Pease, Katherine J</cp:lastModifiedBy>
  <cp:revision>2</cp:revision>
  <dcterms:created xsi:type="dcterms:W3CDTF">2016-05-23T13:55:42Z</dcterms:created>
  <dcterms:modified xsi:type="dcterms:W3CDTF">2016-05-23T14:04:49Z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TC019647939991</vt:lpwstr>
  </property>
</Properties>
</file>