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6" r:id="rId8"/>
  </p:sldIdLst>
  <p:sldSz cx="12192000" cy="6858000"/>
  <p:notesSz cx="6954838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E953C6-DCC6-4E41-82D1-B01F052D1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7878CD5-2805-454A-8577-0071D0D17F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8A1CA5C-EC00-44BC-BAFE-CA4D66EE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C7C1323-F81F-4460-B91B-3A5936C49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E739F91-D5DD-4250-A734-16041D024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6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F56D91F-D851-4468-896D-9DE245C3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17BE688-E95D-4853-80A1-0DF214489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2AF8AA5-63A9-4E89-B2D2-28CAF4E4E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EE493A-A239-4407-9702-7226F9FA0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678BC48-9695-423C-A139-B8F2E5CDD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52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41FDE5EB-830A-47DE-A16C-5609F2B90D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36D4C3B-1FD6-4254-A81D-3CE45F929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1ABDC0E-E4B0-472F-AC68-969EDB8EF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521784A-EFD7-4A2F-B77B-2048FA5F5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F5D9929-21C4-4C9A-B130-0FE028909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291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0BCF43-AB6C-44A0-B25D-5FC477C21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096A96A-1F9C-4C8D-B5DA-3E6D5F35E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2DFDD0-C32C-4226-9623-04B49B4E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A7545C-F2B3-45B6-9BFB-340CC6379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4B08A3D-50C6-479E-9C80-E5472F71B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263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14B208-FFB1-4608-BAEC-818746DF2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452F569-3726-457A-B049-DB81465D1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918F58-E67B-40A5-B93E-13F173C76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F6AAAE2-B553-4EB3-99BC-2D22C8592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A292D84-320B-4BA6-8904-56617F1F5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65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7DF40B-899C-4160-AEB4-30D38CE39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96A9E4-E551-48C9-8079-EF12010D61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F5D01E21-49E5-404C-9DDF-C71881B574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208431D-93BC-4DB1-B32D-0E6AB64B6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4B8C60B-4B57-4E6E-A97F-49455FA0E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582EE0-8659-45A9-884B-DBD6F63E7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5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2FA0AC-1339-4C4A-B9B9-8C43ACEA8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203AC4C-F4A4-4110-B8D6-E06F5BC182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5BA04D-104E-4BAE-AE5C-864A226E7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44F92F7-7FCA-41CC-AEFC-599CEE749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0F8AF5F3-090B-4A9B-9202-56EEA62116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946D1C-3D43-4103-80B3-1FA0CD3A5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B7B86B-0320-4D79-8B09-61CC8ACE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9FED1D6-A655-46A0-9231-E0E43282E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25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668FE5-EC2C-4323-8E7A-AAB1F385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CBFC4025-6E33-4114-9A4C-1979C18A6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7A1C30F-0F25-4A20-A52F-D25DBD3C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8084550B-0D88-4A84-BBFD-547E64DDE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522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FD44A45-080E-41C9-8F89-7AF6A035C7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2BBF9E4-03C2-4E86-B643-9BF822DCB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EF868C0-FD13-415F-8B38-27021F346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6D4A2F-EE95-4224-AB26-64DA48A26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23BAAA-376A-45E8-B42E-C7F9946E2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11F2AF8-594B-47CC-8AA1-45E7EDC7F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6F9B399-22B8-4D4D-97C5-E40DF189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5668A3C-1A3F-4EA6-9C3E-ABF0F2B04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AE02958-8850-4EBB-86B9-7451992A7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256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EC450-AF6C-4BA9-B52E-3C4359363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A026098-D522-46C4-B38B-BD4CA662A5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1D3AD38-0D1F-4394-A6CC-AFECDD948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CE9F6F-138F-4D29-8C6B-393538503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2936267-358B-40AC-BF24-EE0B8BF5F7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DEA55284-D5F3-4DB8-9C2C-1926458F5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68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79DC2899-A30E-4164-81A0-34A9A37A8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6781F49-4AEE-4447-8473-21CC83A8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98F671A-0EEA-42D7-B947-74A50A3CFF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8D475-B0CB-4FF7-9D65-2F20497ED38F}" type="datetimeFigureOut">
              <a:rPr lang="en-US" smtClean="0"/>
              <a:t>5/8/2018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636DB01-47C4-47F0-A42A-9E361F5486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508A74-5170-4936-BD86-F2BD3A5C6B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328D-7108-48D4-879C-2E251D8FF0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987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achpease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-0rSv6oxSY" TargetMode="External"/><Relationship Id="rId2" Type="http://schemas.openxmlformats.org/officeDocument/2006/relationships/hyperlink" Target="https://www.youtube.com/watch?v=znWCgqlC-s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74386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03849-6048-46E6-B6E7-AD944A8BA5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7963"/>
            <a:ext cx="9144000" cy="909637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latin typeface="Algerian" panose="04020705040A02060702" pitchFamily="82" charset="0"/>
              </a:rPr>
              <a:t>May </a:t>
            </a:r>
            <a:r>
              <a:rPr lang="en-US" b="1" u="sng" dirty="0" smtClean="0">
                <a:latin typeface="Algerian" panose="04020705040A02060702" pitchFamily="82" charset="0"/>
              </a:rPr>
              <a:t>8, </a:t>
            </a:r>
            <a:r>
              <a:rPr lang="en-US" b="1" u="sng" dirty="0">
                <a:latin typeface="Algerian" panose="04020705040A02060702" pitchFamily="82" charset="0"/>
              </a:rPr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FBEBFC1-59C5-48E9-873C-6CC8ACAFE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1110566"/>
            <a:ext cx="9144000" cy="5747434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en-US" sz="5400" dirty="0" smtClean="0"/>
              <a:t>Collect PDN from basket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Turn off or silence Cell Phone NOW!!!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Sharpen </a:t>
            </a:r>
            <a:r>
              <a:rPr lang="en-US" sz="5400" dirty="0"/>
              <a:t>Pencil</a:t>
            </a:r>
          </a:p>
          <a:p>
            <a:pPr marL="457200" indent="-457200" algn="l">
              <a:buAutoNum type="arabicPeriod"/>
            </a:pPr>
            <a:r>
              <a:rPr lang="en-US" sz="5400" dirty="0"/>
              <a:t>Sit in assigned </a:t>
            </a:r>
            <a:r>
              <a:rPr lang="en-US" sz="5400" dirty="0" smtClean="0"/>
              <a:t>seat</a:t>
            </a:r>
          </a:p>
          <a:p>
            <a:pPr marL="457200" indent="-457200" algn="l">
              <a:buAutoNum type="arabicPeriod"/>
            </a:pPr>
            <a:r>
              <a:rPr lang="en-US" sz="5400" dirty="0" smtClean="0"/>
              <a:t>Complete PDN on own</a:t>
            </a:r>
          </a:p>
        </p:txBody>
      </p:sp>
    </p:spTree>
    <p:extLst>
      <p:ext uri="{BB962C8B-B14F-4D97-AF65-F5344CB8AC3E}">
        <p14:creationId xmlns:p14="http://schemas.microsoft.com/office/powerpoint/2010/main" val="786923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51891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7BC947-0629-4DAB-9C5E-32F165FAA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75589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CB62A5-B69C-442E-948A-5C1E90BA87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209" y="1704855"/>
            <a:ext cx="4412602" cy="51531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7.5 </a:t>
            </a:r>
            <a:r>
              <a:rPr lang="en-US" sz="4400" dirty="0" smtClean="0"/>
              <a:t>Vocabulary </a:t>
            </a:r>
            <a:r>
              <a:rPr lang="en-US" sz="4400" dirty="0"/>
              <a:t> </a:t>
            </a:r>
            <a:r>
              <a:rPr lang="en-US" sz="4400" dirty="0" smtClean="0"/>
              <a:t>    	</a:t>
            </a:r>
            <a:r>
              <a:rPr lang="en-US" sz="4400" dirty="0" smtClean="0"/>
              <a:t>Quiz/DOL</a:t>
            </a:r>
          </a:p>
          <a:p>
            <a:pPr marL="742950" indent="-742950">
              <a:buAutoNum type="arabicPeriod"/>
            </a:pPr>
            <a:r>
              <a:rPr lang="en-US" sz="4400" dirty="0" smtClean="0"/>
              <a:t>7.5 </a:t>
            </a:r>
            <a:r>
              <a:rPr lang="en-US" sz="4400" dirty="0" err="1" smtClean="0"/>
              <a:t>Kahoot</a:t>
            </a:r>
            <a:endParaRPr lang="en-US" sz="4400" dirty="0" smtClean="0"/>
          </a:p>
          <a:p>
            <a:pPr marL="0" indent="0">
              <a:buNone/>
            </a:pPr>
            <a:endParaRPr lang="en-US" sz="44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EA036F94-75CB-456E-96F4-5F861584DA08}"/>
              </a:ext>
            </a:extLst>
          </p:cNvPr>
          <p:cNvSpPr txBox="1">
            <a:spLocks/>
          </p:cNvSpPr>
          <p:nvPr/>
        </p:nvSpPr>
        <p:spPr>
          <a:xfrm>
            <a:off x="6550899" y="1704855"/>
            <a:ext cx="588264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/>
              <a:t>PDN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Finish Monster Babies</a:t>
            </a:r>
            <a:endParaRPr lang="en-US" sz="4400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sz="4400" dirty="0" smtClean="0"/>
              <a:t>DOL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919648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299336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1FF82D32-6CDF-4441-B3E6-0087E67B2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0754" y="457416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LO’s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3CAFB2FF-7239-4B36-8EE6-D21C5F652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4807" y="1367063"/>
            <a:ext cx="4530090" cy="49175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We will </a:t>
            </a:r>
            <a:r>
              <a:rPr lang="en-US" sz="4400" dirty="0" smtClean="0"/>
              <a:t>apply our knowledge over flow of energy in an ecosystem.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8BB30B1B-4929-4AC1-927C-4D2C65469D11}"/>
              </a:ext>
            </a:extLst>
          </p:cNvPr>
          <p:cNvSpPr txBox="1">
            <a:spLocks/>
          </p:cNvSpPr>
          <p:nvPr/>
        </p:nvSpPr>
        <p:spPr>
          <a:xfrm>
            <a:off x="6799915" y="1331194"/>
            <a:ext cx="5392085" cy="49175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dirty="0" smtClean="0"/>
              <a:t>We will apply our knowledge over </a:t>
            </a:r>
            <a:r>
              <a:rPr lang="en-US" sz="4400" dirty="0" smtClean="0"/>
              <a:t>the rock cycle to prepare for the spring ACP.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31586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322627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xmlns="" id="{7C187218-DD09-41F2-82A3-33EB335E4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933" y="859682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DOL’S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803761A-2413-4871-A3C7-801642023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8939" y="1805197"/>
            <a:ext cx="4871085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u="sng" dirty="0"/>
              <a:t>7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</a:t>
            </a:r>
            <a:r>
              <a:rPr lang="en-US" sz="4400" dirty="0" smtClean="0"/>
              <a:t>complete a written assessment over flow of energy in an </a:t>
            </a:r>
            <a:r>
              <a:rPr lang="en-US" sz="4400" dirty="0" smtClean="0"/>
              <a:t>ecosystem.</a:t>
            </a:r>
            <a:endParaRPr lang="en-US" sz="4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24EC222F-EF16-4AB8-B8ED-017B555A871F}"/>
              </a:ext>
            </a:extLst>
          </p:cNvPr>
          <p:cNvSpPr txBox="1">
            <a:spLocks/>
          </p:cNvSpPr>
          <p:nvPr/>
        </p:nvSpPr>
        <p:spPr>
          <a:xfrm>
            <a:off x="7246188" y="1805197"/>
            <a:ext cx="504645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4400" b="1" u="sng" dirty="0"/>
              <a:t>6</a:t>
            </a:r>
            <a:r>
              <a:rPr lang="en-US" sz="4400" b="1" u="sng" baseline="30000" dirty="0"/>
              <a:t>th</a:t>
            </a:r>
            <a:r>
              <a:rPr lang="en-US" sz="4400" b="1" u="sng" dirty="0"/>
              <a:t> Grade</a:t>
            </a:r>
          </a:p>
          <a:p>
            <a:pPr marL="0" indent="0" algn="ctr">
              <a:buNone/>
            </a:pPr>
            <a:r>
              <a:rPr lang="en-US" sz="4400" dirty="0"/>
              <a:t>I will complete </a:t>
            </a:r>
            <a:r>
              <a:rPr lang="en-US" sz="4400" dirty="0" smtClean="0"/>
              <a:t>a written assessment over the rock cycle.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652821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BA1B03F2-C87E-4BC3-B20B-5B2630653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7846" y="-125648"/>
            <a:ext cx="10515600" cy="945515"/>
          </a:xfrm>
        </p:spPr>
        <p:txBody>
          <a:bodyPr>
            <a:normAutofit/>
          </a:bodyPr>
          <a:lstStyle/>
          <a:p>
            <a:pPr algn="ctr"/>
            <a:r>
              <a:rPr lang="en-US" sz="5400" b="1" u="sng" dirty="0">
                <a:latin typeface="Algerian" panose="04020705040A02060702" pitchFamily="82" charset="0"/>
              </a:rPr>
              <a:t>TEK’S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132EEC89-B45F-4DE4-ACBF-143B1E57A92E}"/>
              </a:ext>
            </a:extLst>
          </p:cNvPr>
          <p:cNvSpPr txBox="1">
            <a:spLocks/>
          </p:cNvSpPr>
          <p:nvPr/>
        </p:nvSpPr>
        <p:spPr>
          <a:xfrm>
            <a:off x="5469148" y="638355"/>
            <a:ext cx="6277374" cy="62752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000" b="1" u="sng" dirty="0"/>
              <a:t>6</a:t>
            </a:r>
            <a:r>
              <a:rPr lang="en-US" sz="4000" b="1" u="sng" baseline="30000" dirty="0"/>
              <a:t>th</a:t>
            </a:r>
            <a:r>
              <a:rPr lang="en-US" sz="4000" b="1" u="sng" dirty="0"/>
              <a:t> </a:t>
            </a:r>
            <a:r>
              <a:rPr lang="en-US" sz="4000" b="1" u="sng" dirty="0" smtClean="0"/>
              <a:t>Grade</a:t>
            </a:r>
          </a:p>
          <a:p>
            <a:pPr marL="0" indent="0" algn="ctr">
              <a:buNone/>
            </a:pPr>
            <a:r>
              <a:rPr lang="en-US" sz="4000" dirty="0" smtClean="0"/>
              <a:t>6.10 </a:t>
            </a:r>
            <a:r>
              <a:rPr lang="en-US" sz="4000" dirty="0"/>
              <a:t>(B)  classify rocks as metamorphic, igneous, or sedimentary by the processes of their formation</a:t>
            </a:r>
            <a:endParaRPr lang="en-US" sz="4000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C1BBAE7F-0347-44BD-852F-9A6815381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7846" y="534838"/>
            <a:ext cx="4617565" cy="6191082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US" sz="4800" u="sng" dirty="0"/>
              <a:t>7</a:t>
            </a:r>
            <a:r>
              <a:rPr lang="en-US" sz="4800" u="sng" baseline="30000" dirty="0"/>
              <a:t>th</a:t>
            </a:r>
            <a:r>
              <a:rPr lang="en-US" sz="4800" u="sng" dirty="0"/>
              <a:t> Grade</a:t>
            </a:r>
          </a:p>
          <a:p>
            <a:r>
              <a:rPr lang="en-US" dirty="0"/>
              <a:t>(5)  Matter and energy. The student knows that interactions occur between matter and energy. The student is expected to:</a:t>
            </a:r>
          </a:p>
          <a:p>
            <a:r>
              <a:rPr lang="en-US" dirty="0"/>
              <a:t>(A)  recognize that radiant energy from the Sun is transformed into chemical energy through the process of photosynthesis;</a:t>
            </a:r>
          </a:p>
          <a:p>
            <a:r>
              <a:rPr lang="en-US" dirty="0"/>
              <a:t>(B)  demonstrate and explain the cycling of matter within living systems such as in the decay of biomass in a compost bin; and</a:t>
            </a:r>
          </a:p>
          <a:p>
            <a:r>
              <a:rPr lang="en-US" dirty="0"/>
              <a:t>(C)  diagram the flow of energy through living systems, including food chains, food webs, and energy pyramids</a:t>
            </a:r>
          </a:p>
          <a:p>
            <a:endParaRPr lang="en-US" dirty="0"/>
          </a:p>
        </p:txBody>
      </p:sp>
      <p:pic>
        <p:nvPicPr>
          <p:cNvPr id="8" name="Picture 2" descr="Image result for genetics border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14751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3693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260106"/>
            <a:ext cx="10515600" cy="1079615"/>
          </a:xfrm>
        </p:spPr>
        <p:txBody>
          <a:bodyPr/>
          <a:lstStyle/>
          <a:p>
            <a:pPr algn="ctr"/>
            <a:r>
              <a:rPr lang="en-US" u="sng" dirty="0" smtClean="0"/>
              <a:t>7</a:t>
            </a:r>
            <a:r>
              <a:rPr lang="en-US" u="sng" baseline="30000" dirty="0" smtClean="0"/>
              <a:t>th</a:t>
            </a:r>
            <a:r>
              <a:rPr lang="en-US" u="sng" dirty="0" smtClean="0"/>
              <a:t> Grade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492" y="923026"/>
            <a:ext cx="11816862" cy="6056112"/>
          </a:xfrm>
        </p:spPr>
        <p:txBody>
          <a:bodyPr>
            <a:noAutofit/>
          </a:bodyPr>
          <a:lstStyle/>
          <a:p>
            <a:r>
              <a:rPr lang="en-US" sz="3600" dirty="0" smtClean="0"/>
              <a:t>Students will complete card sort over TEK 7.5 in small groups of 2 (rewards when completely correct without cheating/looking the words up)</a:t>
            </a:r>
          </a:p>
          <a:p>
            <a:r>
              <a:rPr lang="en-US" sz="3600" dirty="0" smtClean="0"/>
              <a:t>Use information collected from card sort to complete Vocabulary Practice Sheet</a:t>
            </a:r>
          </a:p>
          <a:p>
            <a:r>
              <a:rPr lang="en-US" sz="3600" dirty="0" smtClean="0"/>
              <a:t>If finish early:</a:t>
            </a:r>
          </a:p>
          <a:p>
            <a:pPr lvl="1"/>
            <a:r>
              <a:rPr lang="en-US" sz="3200" dirty="0" smtClean="0"/>
              <a:t>Collect chrome book</a:t>
            </a:r>
          </a:p>
          <a:p>
            <a:pPr lvl="1"/>
            <a:r>
              <a:rPr lang="en-US" sz="3200" dirty="0" smtClean="0"/>
              <a:t>Login to </a:t>
            </a:r>
            <a:r>
              <a:rPr lang="en-US" sz="3200" dirty="0" smtClean="0">
                <a:hlinkClick r:id="rId2"/>
              </a:rPr>
              <a:t>www.coachpease.com</a:t>
            </a:r>
            <a:endParaRPr lang="en-US" sz="3200" dirty="0" smtClean="0"/>
          </a:p>
          <a:p>
            <a:pPr lvl="1"/>
            <a:r>
              <a:rPr lang="en-US" sz="3200" dirty="0" smtClean="0"/>
              <a:t>Click on ACP Review</a:t>
            </a:r>
          </a:p>
          <a:p>
            <a:pPr lvl="1"/>
            <a:r>
              <a:rPr lang="en-US" sz="3200" dirty="0" smtClean="0"/>
              <a:t>Click on 7.5 (photosynthesis, matter in ecosystem links</a:t>
            </a:r>
            <a:r>
              <a:rPr lang="en-US" sz="3200" dirty="0" smtClean="0"/>
              <a:t>) </a:t>
            </a:r>
            <a:r>
              <a:rPr lang="en-US" sz="3200" dirty="0" err="1" smtClean="0"/>
              <a:t>Kahoot</a:t>
            </a:r>
            <a:endParaRPr lang="en-US" sz="3200" dirty="0" smtClean="0"/>
          </a:p>
          <a:p>
            <a:endParaRPr lang="en-US" sz="3600" dirty="0" smtClean="0"/>
          </a:p>
          <a:p>
            <a:pPr marL="0" indent="0">
              <a:buNone/>
            </a:pPr>
            <a:r>
              <a:rPr lang="en-US" sz="3600" dirty="0"/>
              <a:t>	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5259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728540" y="-127777"/>
            <a:ext cx="53594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  <a:r>
              <a:rPr lang="en-US" sz="5400" b="1" cap="none" spc="0" baseline="3000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</a:t>
            </a:r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Pre-AP Science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8493" y="0"/>
            <a:ext cx="12043507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Complete PDN</a:t>
            </a:r>
          </a:p>
          <a:p>
            <a:pPr marL="914400" indent="-914400">
              <a:buAutoNum type="arabicPeriod"/>
            </a:pP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Review how to use a Punnett Square</a:t>
            </a:r>
          </a:p>
          <a:p>
            <a:r>
              <a:rPr lang="en-US" sz="5400" dirty="0">
                <a:ln w="19050">
                  <a:solidFill>
                    <a:schemeClr val="bg1"/>
                  </a:solidFill>
                </a:ln>
              </a:rPr>
              <a:t>	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hlinkClick r:id="rId2"/>
              </a:rPr>
              <a:t>https://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hlinkClick r:id="rId2"/>
              </a:rPr>
              <a:t>www.youtube.com/watch?v=znWCgqlC-s8</a:t>
            </a:r>
            <a:endParaRPr lang="en-US" sz="3200" dirty="0" smtClean="0">
              <a:ln w="19050">
                <a:solidFill>
                  <a:schemeClr val="bg1"/>
                </a:solidFill>
              </a:ln>
            </a:endParaRPr>
          </a:p>
          <a:p>
            <a:r>
              <a:rPr lang="en-US" sz="3200" dirty="0">
                <a:ln w="19050">
                  <a:solidFill>
                    <a:schemeClr val="bg1"/>
                  </a:solidFill>
                </a:ln>
              </a:rPr>
              <a:t>	</a:t>
            </a:r>
            <a:r>
              <a:rPr lang="en-US" sz="3200" dirty="0">
                <a:ln w="19050">
                  <a:solidFill>
                    <a:schemeClr val="bg1"/>
                  </a:solidFill>
                </a:ln>
                <a:hlinkClick r:id="rId3"/>
              </a:rPr>
              <a:t>https://</a:t>
            </a:r>
            <a:r>
              <a:rPr lang="en-US" sz="3200" dirty="0" smtClean="0">
                <a:ln w="19050">
                  <a:solidFill>
                    <a:schemeClr val="bg1"/>
                  </a:solidFill>
                </a:ln>
                <a:hlinkClick r:id="rId3"/>
              </a:rPr>
              <a:t>www.youtube.com/watch?v=i-0rSv6oxSY</a:t>
            </a:r>
            <a:endParaRPr lang="en-US" sz="3200" dirty="0" smtClean="0">
              <a:ln w="19050">
                <a:solidFill>
                  <a:schemeClr val="bg1"/>
                </a:solidFill>
              </a:ln>
            </a:endParaRPr>
          </a:p>
          <a:p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3.   Explain How to draw/create monster 	based off of genotypes/phenotypes 	from Father</a:t>
            </a:r>
            <a:r>
              <a:rPr lang="en-US" sz="5400" dirty="0">
                <a:ln w="19050">
                  <a:solidFill>
                    <a:schemeClr val="bg1"/>
                  </a:solidFill>
                </a:ln>
              </a:rPr>
              <a:t>s</a:t>
            </a:r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 DNA</a:t>
            </a:r>
          </a:p>
          <a:p>
            <a:r>
              <a:rPr lang="en-US" sz="5400" dirty="0" smtClean="0">
                <a:ln w="19050">
                  <a:solidFill>
                    <a:schemeClr val="bg1"/>
                  </a:solidFill>
                </a:ln>
              </a:rPr>
              <a:t>4.  Complete Monster Baby on own</a:t>
            </a:r>
            <a:endParaRPr lang="en-US" sz="5400" dirty="0">
              <a:ln w="19050">
                <a:solidFill>
                  <a:schemeClr val="bg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918447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189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Algerian</vt:lpstr>
      <vt:lpstr>Arial</vt:lpstr>
      <vt:lpstr>Calibri</vt:lpstr>
      <vt:lpstr>Calibri Light</vt:lpstr>
      <vt:lpstr>Office Theme</vt:lpstr>
      <vt:lpstr>May 8, 2018</vt:lpstr>
      <vt:lpstr>Agenda</vt:lpstr>
      <vt:lpstr>LO’s</vt:lpstr>
      <vt:lpstr>DOL’S</vt:lpstr>
      <vt:lpstr>TEK’S</vt:lpstr>
      <vt:lpstr>7th Grade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26, 2018</dc:title>
  <dc:creator>Katherine Pease</dc:creator>
  <cp:lastModifiedBy>Pease, Katherine J</cp:lastModifiedBy>
  <cp:revision>48</cp:revision>
  <cp:lastPrinted>2018-05-08T13:27:28Z</cp:lastPrinted>
  <dcterms:created xsi:type="dcterms:W3CDTF">2018-03-25T17:16:06Z</dcterms:created>
  <dcterms:modified xsi:type="dcterms:W3CDTF">2018-05-08T13:31:04Z</dcterms:modified>
</cp:coreProperties>
</file>