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6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-0rSv6oxSY" TargetMode="External"/><Relationship Id="rId2" Type="http://schemas.openxmlformats.org/officeDocument/2006/relationships/hyperlink" Target="https://www.youtube.com/watch?v=znWCgqlC-s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7438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May </a:t>
            </a:r>
            <a:r>
              <a:rPr lang="en-US" b="1" u="sng" dirty="0">
                <a:latin typeface="Algerian" panose="04020705040A02060702" pitchFamily="82" charset="0"/>
              </a:rPr>
              <a:t>7</a:t>
            </a:r>
            <a:r>
              <a:rPr lang="en-US" b="1" u="sng" dirty="0" smtClean="0">
                <a:latin typeface="Algerian" panose="04020705040A02060702" pitchFamily="82" charset="0"/>
              </a:rPr>
              <a:t>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11056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</a:t>
            </a:r>
            <a:r>
              <a:rPr lang="en-US" sz="5400" dirty="0" smtClean="0"/>
              <a:t>PDN </a:t>
            </a:r>
            <a:r>
              <a:rPr lang="en-US" sz="5400" dirty="0" smtClean="0"/>
              <a:t>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</a:t>
            </a:r>
            <a:r>
              <a:rPr lang="en-US" sz="5400" dirty="0" smtClean="0"/>
              <a:t>PDN </a:t>
            </a:r>
            <a:r>
              <a:rPr lang="en-US" sz="5400" dirty="0" smtClean="0"/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5189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209" y="1704855"/>
            <a:ext cx="4412602" cy="51531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</a:t>
            </a:r>
            <a:r>
              <a:rPr lang="en-US" sz="4400" dirty="0" smtClean="0"/>
              <a:t>. </a:t>
            </a:r>
            <a:r>
              <a:rPr lang="en-US" sz="4400" dirty="0" smtClean="0"/>
              <a:t>7.5 Vocab Card Sort</a:t>
            </a:r>
            <a:r>
              <a:rPr lang="en-US" sz="4400" dirty="0" smtClean="0"/>
              <a:t> </a:t>
            </a:r>
          </a:p>
          <a:p>
            <a:pPr marL="0" indent="0">
              <a:buNone/>
            </a:pPr>
            <a:r>
              <a:rPr lang="en-US" sz="4400" dirty="0" smtClean="0"/>
              <a:t>4</a:t>
            </a:r>
            <a:r>
              <a:rPr lang="en-US" sz="4400" dirty="0" smtClean="0"/>
              <a:t>. 7.5 </a:t>
            </a:r>
            <a:r>
              <a:rPr lang="en-US" sz="4400" dirty="0" smtClean="0"/>
              <a:t>Vocabulary Quiz/DOL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550899" y="170485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Finish Monster Babies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9933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54" y="457416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807" y="1367063"/>
            <a:ext cx="4530090" cy="4917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apply our knowledge over </a:t>
            </a:r>
            <a:r>
              <a:rPr lang="en-US" sz="4400" dirty="0" smtClean="0"/>
              <a:t>flow of energy in an ecosystem.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799915" y="1331194"/>
            <a:ext cx="5392085" cy="491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We will apply our knowledge over genetics to determine our monster’s traits.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2262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933" y="85968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939" y="1805197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a written assessment over </a:t>
            </a:r>
            <a:r>
              <a:rPr lang="en-US" sz="4400" dirty="0" smtClean="0"/>
              <a:t>flow of energy in an ecosystem </a:t>
            </a:r>
            <a:r>
              <a:rPr lang="en-US" sz="4400" dirty="0" err="1" smtClean="0"/>
              <a:t>voacabulary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7246188" y="1805197"/>
            <a:ext cx="50464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5/5 questions over genetics / reproduction.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846" y="-125648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469148" y="638355"/>
            <a:ext cx="6277374" cy="6275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</a:t>
            </a:r>
            <a:r>
              <a:rPr lang="en-US" sz="4000" b="1" u="sng" dirty="0" smtClean="0"/>
              <a:t>Grade</a:t>
            </a:r>
          </a:p>
          <a:p>
            <a:r>
              <a:rPr lang="en-US" dirty="0" smtClean="0"/>
              <a:t>7.14 </a:t>
            </a:r>
            <a:r>
              <a:rPr lang="en-US" dirty="0"/>
              <a:t>(14)  Organisms and environments. The student knows that reproduction is a characteristic of living organisms and that the instructions for traits are governed in the genetic material. The student is expected to:</a:t>
            </a:r>
          </a:p>
          <a:p>
            <a:r>
              <a:rPr lang="en-US" dirty="0"/>
              <a:t>(A)  define heredity as the passage of genetic instructions from one generation to the next </a:t>
            </a:r>
            <a:r>
              <a:rPr lang="en-US" dirty="0" smtClean="0"/>
              <a:t>generation</a:t>
            </a:r>
          </a:p>
          <a:p>
            <a:r>
              <a:rPr lang="en-US" dirty="0"/>
              <a:t>C – Recognize that inherited traits of individuals are governed in the genetic material found in the genes within chromosomes in the nucleus.</a:t>
            </a:r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534838"/>
            <a:ext cx="4617565" cy="619108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dirty="0"/>
              <a:t>(5)  Matter and energy. The student knows that interactions occur between matter and energy. The student is expected to:</a:t>
            </a:r>
          </a:p>
          <a:p>
            <a:r>
              <a:rPr lang="en-US" dirty="0"/>
              <a:t>(A)  recognize that radiant energy from the Sun is transformed into chemical energy through the process of photosynthesis;</a:t>
            </a:r>
          </a:p>
          <a:p>
            <a:r>
              <a:rPr lang="en-US" dirty="0"/>
              <a:t>(B)  demonstrate and explain the cycling of matter within living systems such as in the decay of biomass in a compost bin; and</a:t>
            </a:r>
          </a:p>
          <a:p>
            <a:r>
              <a:rPr lang="en-US" dirty="0"/>
              <a:t>(C)  diagram the flow of energy through living systems, including food chains, food webs, and energy pyramids</a:t>
            </a:r>
          </a:p>
          <a:p>
            <a:endParaRPr lang="en-US" dirty="0"/>
          </a:p>
        </p:txBody>
      </p:sp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4751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079615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923026"/>
            <a:ext cx="11816862" cy="6056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Students will complete card sort over TEK 7.5 in small groups of 2 (rewards when completely correct without cheating/looking the words up)</a:t>
            </a:r>
          </a:p>
          <a:p>
            <a:r>
              <a:rPr lang="en-US" sz="3600" dirty="0" smtClean="0"/>
              <a:t>Use information collected from card sort to complete Vocabulary Practice Sheet</a:t>
            </a:r>
          </a:p>
          <a:p>
            <a:r>
              <a:rPr lang="en-US" sz="3600" dirty="0" smtClean="0"/>
              <a:t>If finish early:</a:t>
            </a:r>
          </a:p>
          <a:p>
            <a:pPr lvl="1"/>
            <a:r>
              <a:rPr lang="en-US" sz="3200" dirty="0" smtClean="0"/>
              <a:t>Collect chrome book</a:t>
            </a:r>
          </a:p>
          <a:p>
            <a:pPr lvl="1"/>
            <a:r>
              <a:rPr lang="en-US" sz="3200" dirty="0" smtClean="0"/>
              <a:t>Login to </a:t>
            </a:r>
            <a:r>
              <a:rPr lang="en-US" sz="3200" dirty="0" smtClean="0">
                <a:hlinkClick r:id="rId2"/>
              </a:rPr>
              <a:t>www.coachpease.com</a:t>
            </a:r>
            <a:endParaRPr lang="en-US" sz="3200" dirty="0" smtClean="0"/>
          </a:p>
          <a:p>
            <a:pPr lvl="1"/>
            <a:r>
              <a:rPr lang="en-US" sz="3200" dirty="0" smtClean="0"/>
              <a:t>Click on ACP Review</a:t>
            </a:r>
          </a:p>
          <a:p>
            <a:pPr lvl="1"/>
            <a:r>
              <a:rPr lang="en-US" sz="3200" dirty="0" smtClean="0"/>
              <a:t>Click on 7.5 (photosynthesis, matter in ecosystem links)</a:t>
            </a:r>
            <a:endParaRPr lang="en-US" sz="3200" dirty="0" smtClean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28540" y="-127777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0"/>
            <a:ext cx="12043507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Complete PDN</a:t>
            </a:r>
          </a:p>
          <a:p>
            <a:pPr marL="914400" indent="-9144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Review how to use a Punnett Square</a:t>
            </a:r>
          </a:p>
          <a:p>
            <a:r>
              <a:rPr lang="en-US" sz="5400" dirty="0">
                <a:ln w="19050">
                  <a:solidFill>
                    <a:schemeClr val="bg1"/>
                  </a:solidFill>
                </a:ln>
              </a:rPr>
              <a:t>	</a:t>
            </a:r>
            <a:r>
              <a:rPr lang="en-US" sz="3200" dirty="0">
                <a:ln w="19050">
                  <a:solidFill>
                    <a:schemeClr val="bg1"/>
                  </a:solidFill>
                </a:ln>
                <a:hlinkClick r:id="rId2"/>
              </a:rPr>
              <a:t>https://</a:t>
            </a:r>
            <a:r>
              <a:rPr lang="en-US" sz="3200" dirty="0" smtClean="0">
                <a:ln w="19050">
                  <a:solidFill>
                    <a:schemeClr val="bg1"/>
                  </a:solidFill>
                </a:ln>
                <a:hlinkClick r:id="rId2"/>
              </a:rPr>
              <a:t>www.youtube.com/watch?v=znWCgqlC-s8</a:t>
            </a:r>
            <a:endParaRPr lang="en-US" sz="3200" dirty="0" smtClean="0">
              <a:ln w="19050">
                <a:solidFill>
                  <a:schemeClr val="bg1"/>
                </a:solidFill>
              </a:ln>
            </a:endParaRPr>
          </a:p>
          <a:p>
            <a:r>
              <a:rPr lang="en-US" sz="3200" dirty="0">
                <a:ln w="19050">
                  <a:solidFill>
                    <a:schemeClr val="bg1"/>
                  </a:solidFill>
                </a:ln>
              </a:rPr>
              <a:t>	</a:t>
            </a:r>
            <a:r>
              <a:rPr lang="en-US" sz="3200" dirty="0">
                <a:ln w="19050">
                  <a:solidFill>
                    <a:schemeClr val="bg1"/>
                  </a:solidFill>
                </a:ln>
                <a:hlinkClick r:id="rId3"/>
              </a:rPr>
              <a:t>https://</a:t>
            </a:r>
            <a:r>
              <a:rPr lang="en-US" sz="3200" dirty="0" smtClean="0">
                <a:ln w="19050">
                  <a:solidFill>
                    <a:schemeClr val="bg1"/>
                  </a:solidFill>
                </a:ln>
                <a:hlinkClick r:id="rId3"/>
              </a:rPr>
              <a:t>www.youtube.com/watch?v=i-0rSv6oxSY</a:t>
            </a:r>
            <a:endParaRPr lang="en-US" sz="3200" dirty="0" smtClean="0">
              <a:ln w="19050">
                <a:solidFill>
                  <a:schemeClr val="bg1"/>
                </a:solidFill>
              </a:ln>
            </a:endParaRPr>
          </a:p>
          <a:p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3.   Explain How to draw/create monster 	based off of genotypes/phenotypes 	from Father</a:t>
            </a:r>
            <a:r>
              <a:rPr lang="en-US" sz="5400" dirty="0">
                <a:ln w="19050">
                  <a:solidFill>
                    <a:schemeClr val="bg1"/>
                  </a:solidFill>
                </a:ln>
              </a:rPr>
              <a:t>s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 DNA</a:t>
            </a:r>
          </a:p>
          <a:p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4.  Complete Monster Baby on own</a:t>
            </a:r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195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Office Theme</vt:lpstr>
      <vt:lpstr>May 7, 2018</vt:lpstr>
      <vt:lpstr>Agenda</vt:lpstr>
      <vt:lpstr>LO’s</vt:lpstr>
      <vt:lpstr>DOL’S</vt:lpstr>
      <vt:lpstr>TEK’S</vt:lpstr>
      <vt:lpstr>7th Grade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46</cp:revision>
  <cp:lastPrinted>2018-05-07T13:12:52Z</cp:lastPrinted>
  <dcterms:created xsi:type="dcterms:W3CDTF">2018-03-25T17:16:06Z</dcterms:created>
  <dcterms:modified xsi:type="dcterms:W3CDTF">2018-05-07T13:15:31Z</dcterms:modified>
</cp:coreProperties>
</file>