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3" r:id="rId10"/>
    <p:sldId id="264" r:id="rId11"/>
    <p:sldId id="265" r:id="rId12"/>
  </p:sldIdLst>
  <p:sldSz cx="12192000" cy="6858000"/>
  <p:notesSz cx="6954838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A2DE332-12A9-4604-A71E-84C6B44E32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0B638435-32D8-40FB-BC6D-84143D6C0F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47DF812-BF5D-4C27-8F9C-2F5B6C2F6B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E8050-1E69-410A-8D08-ABEB11390335}" type="datetimeFigureOut">
              <a:rPr lang="en-US" smtClean="0"/>
              <a:t>3/7/2018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45630FD-9275-4A90-A297-AC3B6324B4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C674059-75A3-443C-B836-8E054B32D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C0E28-B114-442B-B856-AAD33D0F1D3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334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6194033-DB4E-4D5F-8B34-20AC90BB47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A9C8D360-9386-47FC-B8B4-F80CAD8FE9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B271F1F-BBFF-485E-873F-AB6B2D33BD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E8050-1E69-410A-8D08-ABEB11390335}" type="datetimeFigureOut">
              <a:rPr lang="en-US" smtClean="0"/>
              <a:t>3/7/2018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566B49B-8F67-4D7B-9BD8-07E8002F0F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0514622-9C05-451E-95FB-EDBDC8908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C0E28-B114-442B-B856-AAD33D0F1D3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9155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DD71856B-1E8E-40FD-8A95-85700D638B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7CBA1D14-94DF-4C57-8C15-E51ED7CB54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0604DB4-F732-4CDE-BCEF-4CD219AC90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E8050-1E69-410A-8D08-ABEB11390335}" type="datetimeFigureOut">
              <a:rPr lang="en-US" smtClean="0"/>
              <a:t>3/7/2018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10DB991-9023-4C2E-8012-F8F5BC3586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8AB3466-69AA-4511-8D70-6395E7D972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C0E28-B114-442B-B856-AAD33D0F1D3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6402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499ECCC-E24D-4586-9561-E47089BA0A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23C097E-4EFF-4379-8F7A-32207A60AB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DA6D6D3-3ABE-4B44-BBFC-B772FDE7A3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E8050-1E69-410A-8D08-ABEB11390335}" type="datetimeFigureOut">
              <a:rPr lang="en-US" smtClean="0"/>
              <a:t>3/7/2018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3C757AB-B9FE-44FD-81F6-31801E790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8CFDA25-CF3F-48F6-98B1-62B97F2EF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C0E28-B114-442B-B856-AAD33D0F1D3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7593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7381A4D-C83E-4654-B63F-7BE5A372C9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5F97E7AA-F1D8-4C26-9F76-16ADFBF939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28C86FF-F926-4FDE-AA57-2227A89D7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E8050-1E69-410A-8D08-ABEB11390335}" type="datetimeFigureOut">
              <a:rPr lang="en-US" smtClean="0"/>
              <a:t>3/7/2018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D1F3559-2829-4EC6-9B47-1205BBE81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F636F5B-3433-453F-AA3D-D12E559B5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C0E28-B114-442B-B856-AAD33D0F1D3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887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99CD968-0616-4485-A587-4447A148B3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014ACA9-D0AB-4783-A948-CBB4391B26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BD8D8F31-D78A-4CEC-B3C8-7B65B19314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F23F15AF-9547-4DB6-9980-E263F1F8D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E8050-1E69-410A-8D08-ABEB11390335}" type="datetimeFigureOut">
              <a:rPr lang="en-US" smtClean="0"/>
              <a:t>3/7/2018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7838D0F7-730D-44F6-AD18-ECC28DBA4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9457AC36-C379-41D6-8D35-F1E2CA23C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C0E28-B114-442B-B856-AAD33D0F1D3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3603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4E7FB9F-58C4-4229-9293-32E525038A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F6691282-96F8-4244-8FFD-56A679F834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838457EA-FB71-4EC7-9E96-B11BFA86C2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7948988C-013A-47A9-8E9E-5998B84CC4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954BAD9B-27BC-4F7F-B659-494FA5B755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FF162529-26D6-49B8-8B3D-223273CD6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E8050-1E69-410A-8D08-ABEB11390335}" type="datetimeFigureOut">
              <a:rPr lang="en-US" smtClean="0"/>
              <a:t>3/7/2018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DB035A4A-4772-4EC2-901C-5932EC94D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4DDFFA4F-2BA6-4353-9CEE-71BCB9691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C0E28-B114-442B-B856-AAD33D0F1D3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4153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6792FCB-93E1-4931-8D6F-A4DFEBE103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FAF719D1-2DE1-4890-828E-30188C6B4A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E8050-1E69-410A-8D08-ABEB11390335}" type="datetimeFigureOut">
              <a:rPr lang="en-US" smtClean="0"/>
              <a:t>3/7/2018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575D01B6-EDE1-4B20-BB78-454EA073EC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C4B48827-DB32-4F2E-A978-A2142B142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C0E28-B114-442B-B856-AAD33D0F1D3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1003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825D1845-C565-41E5-868F-97CAED131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E8050-1E69-410A-8D08-ABEB11390335}" type="datetimeFigureOut">
              <a:rPr lang="en-US" smtClean="0"/>
              <a:t>3/7/2018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947951F5-D7EF-42BF-AEDA-7AB112285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65DBCF29-F563-4824-960F-1013DC85F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C0E28-B114-442B-B856-AAD33D0F1D3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1454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3343DD8-661B-4FAE-9A97-B7905DFA95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03B09CB-8236-4073-9584-1F7DCB2B53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529FBE81-5CB7-491B-AFD3-5D3A899044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C7CE671-6F76-4F62-B23C-F265211A9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E8050-1E69-410A-8D08-ABEB11390335}" type="datetimeFigureOut">
              <a:rPr lang="en-US" smtClean="0"/>
              <a:t>3/7/2018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017B4EE3-41B6-4E18-973C-CDC06DCEA5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831F7812-312C-4470-91AA-E2DD0D925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C0E28-B114-442B-B856-AAD33D0F1D3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6245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F1B2BFB-77F5-4ED1-9B1B-2884735EC2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1C1D3F4F-203D-4544-AD57-B41DA7A220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5531C5CB-D30A-4978-852E-6DD45052A2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9B5E1AE4-9351-4C65-8D02-ED5C612F54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E8050-1E69-410A-8D08-ABEB11390335}" type="datetimeFigureOut">
              <a:rPr lang="en-US" smtClean="0"/>
              <a:t>3/7/2018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F3DE982D-B67C-4C3F-A1D8-8A3EE926B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05B20529-38FD-4039-9E45-9A64C2E0D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C0E28-B114-442B-B856-AAD33D0F1D3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284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EA4E0649-FB14-4AD6-8EBF-E6DB7F0897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0BE15E2C-D0CD-4D15-8D79-0AF588405A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234CB34-91C3-42FF-80B4-DA83FF9CAE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0E8050-1E69-410A-8D08-ABEB11390335}" type="datetimeFigureOut">
              <a:rPr lang="en-US" smtClean="0"/>
              <a:t>3/7/2018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C7E5F01-AE29-489B-BE66-FA1D2874BE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56F15E7-95D5-41B7-BEEA-0F3CD0B39B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0C0E28-B114-442B-B856-AAD33D0F1D3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5330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eady.gov/kids/know-the-facts" TargetMode="External"/><Relationship Id="rId2" Type="http://schemas.openxmlformats.org/officeDocument/2006/relationships/hyperlink" Target="http://www.coachpease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ZRFykdf4kDc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ladwig.vmsteacher.org/Webpage/4-TASKS/C-Exercises%20&amp;%20Activities/LevelsofOrgnz&amp;CellsWebQuest/Cell%20Information.htm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2633663" y="2633663"/>
            <a:ext cx="6858001" cy="159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="" xmlns:a16="http://schemas.microsoft.com/office/drawing/2014/main" id="{DF53EA92-038C-4AFE-B791-E6F5BE759B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43339"/>
            <a:ext cx="11734800" cy="1153477"/>
          </a:xfrm>
        </p:spPr>
        <p:txBody>
          <a:bodyPr/>
          <a:lstStyle/>
          <a:p>
            <a:r>
              <a:rPr lang="en-US" u="sng" dirty="0">
                <a:latin typeface="Goudy Stout" panose="0202090407030B020401" pitchFamily="18" charset="0"/>
              </a:rPr>
              <a:t>March </a:t>
            </a:r>
            <a:r>
              <a:rPr lang="en-US" u="sng" dirty="0" smtClean="0">
                <a:latin typeface="Goudy Stout" panose="0202090407030B020401" pitchFamily="18" charset="0"/>
              </a:rPr>
              <a:t>8, </a:t>
            </a:r>
            <a:r>
              <a:rPr lang="en-US" u="sng" dirty="0">
                <a:latin typeface="Goudy Stout" panose="0202090407030B020401" pitchFamily="18" charset="0"/>
              </a:rPr>
              <a:t>2018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B2ACF8C9-FFEC-4E36-8C37-7C10AAECBF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196816"/>
            <a:ext cx="9144000" cy="5508784"/>
          </a:xfrm>
        </p:spPr>
        <p:txBody>
          <a:bodyPr>
            <a:normAutofit/>
          </a:bodyPr>
          <a:lstStyle/>
          <a:p>
            <a:pPr marL="457200" indent="-457200" algn="l">
              <a:buAutoNum type="arabicPeriod"/>
            </a:pPr>
            <a:r>
              <a:rPr lang="en-US" sz="4400" dirty="0"/>
              <a:t>Collect PDN From Basket / Blue=6</a:t>
            </a:r>
            <a:r>
              <a:rPr lang="en-US" sz="4400" baseline="30000" dirty="0"/>
              <a:t>th</a:t>
            </a:r>
            <a:r>
              <a:rPr lang="en-US" sz="4400" dirty="0"/>
              <a:t> Grade  Green = 7</a:t>
            </a:r>
            <a:r>
              <a:rPr lang="en-US" sz="4400" baseline="30000" dirty="0"/>
              <a:t>th</a:t>
            </a:r>
            <a:r>
              <a:rPr lang="en-US" sz="4400" dirty="0"/>
              <a:t> Grade</a:t>
            </a:r>
          </a:p>
          <a:p>
            <a:pPr marL="457200" indent="-457200" algn="l">
              <a:buAutoNum type="arabicPeriod"/>
            </a:pPr>
            <a:r>
              <a:rPr lang="en-US" sz="4400" dirty="0"/>
              <a:t>Sharpen Pencil (MY SHARPENER IS BROKEN!)</a:t>
            </a:r>
          </a:p>
          <a:p>
            <a:pPr marL="457200" indent="-457200" algn="l">
              <a:buAutoNum type="arabicPeriod"/>
            </a:pPr>
            <a:r>
              <a:rPr lang="en-US" sz="4400" dirty="0"/>
              <a:t>Sit 1 boy / 1 girl to table (NO EXCEPTIONS)  unless teacher has pre-selected you assigned seat</a:t>
            </a:r>
          </a:p>
          <a:p>
            <a:pPr marL="457200" indent="-457200" algn="l">
              <a:buAutoNum type="arabicPeriod"/>
            </a:pPr>
            <a:r>
              <a:rPr lang="en-US" sz="4400" dirty="0"/>
              <a:t>Complete PDN on own</a:t>
            </a:r>
          </a:p>
        </p:txBody>
      </p:sp>
    </p:spTree>
    <p:extLst>
      <p:ext uri="{BB962C8B-B14F-4D97-AF65-F5344CB8AC3E}">
        <p14:creationId xmlns:p14="http://schemas.microsoft.com/office/powerpoint/2010/main" val="38605470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16E7676-6203-4241-97BA-38A28C288B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24022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Catastrophic Event Public Service Announcement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99A59B7-C586-489B-8690-43622DD865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51493"/>
            <a:ext cx="10708640" cy="3925469"/>
          </a:xfrm>
        </p:spPr>
        <p:txBody>
          <a:bodyPr>
            <a:normAutofit/>
          </a:bodyPr>
          <a:lstStyle/>
          <a:p>
            <a:r>
              <a:rPr lang="en-US" dirty="0" smtClean="0">
                <a:hlinkClick r:id="rId2"/>
              </a:rPr>
              <a:t>www.coachpease.com</a:t>
            </a:r>
            <a:endParaRPr lang="en-US" dirty="0" smtClean="0"/>
          </a:p>
          <a:p>
            <a:pPr lvl="1"/>
            <a:r>
              <a:rPr lang="en-US" dirty="0" smtClean="0"/>
              <a:t>Click on “links” and scroll to section on Natural Disasters</a:t>
            </a:r>
          </a:p>
          <a:p>
            <a:pPr lvl="1"/>
            <a:r>
              <a:rPr lang="en-US" dirty="0" smtClean="0"/>
              <a:t>Click on “5</a:t>
            </a:r>
            <a:r>
              <a:rPr lang="en-US" baseline="30000" dirty="0" smtClean="0"/>
              <a:t>th</a:t>
            </a:r>
            <a:r>
              <a:rPr lang="en-US" dirty="0" smtClean="0"/>
              <a:t> 6 Weeks”, click on links under 7</a:t>
            </a:r>
            <a:r>
              <a:rPr lang="en-US" baseline="30000" dirty="0" smtClean="0"/>
              <a:t>th</a:t>
            </a:r>
            <a:r>
              <a:rPr lang="en-US" dirty="0" smtClean="0"/>
              <a:t> grade column for catastrophic events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 err="1"/>
              <a:t>Fema</a:t>
            </a:r>
            <a:r>
              <a:rPr lang="en-US" dirty="0"/>
              <a:t> Facts about Different Types of Natural Disasters</a:t>
            </a:r>
          </a:p>
          <a:p>
            <a:r>
              <a:rPr lang="en-US" dirty="0">
                <a:hlinkClick r:id="rId3"/>
              </a:rPr>
              <a:t>https://www.ready.gov/kids/know-the-facts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/>
          <a:srcRect l="1746" t="5005" r="2226" b="54169"/>
          <a:stretch/>
        </p:blipFill>
        <p:spPr>
          <a:xfrm rot="16200000">
            <a:off x="-2816524" y="2816526"/>
            <a:ext cx="6858000" cy="1224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14601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4953E3E-A7DC-4420-A048-EFCC748781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4952" y="365125"/>
            <a:ext cx="10903788" cy="1325563"/>
          </a:xfrm>
        </p:spPr>
        <p:txBody>
          <a:bodyPr/>
          <a:lstStyle/>
          <a:p>
            <a:pPr algn="ctr"/>
            <a:r>
              <a:rPr lang="en-US" u="sng" dirty="0"/>
              <a:t>Catastrophic Events  </a:t>
            </a:r>
            <a:r>
              <a:rPr lang="en-US" u="sng" dirty="0" smtClean="0"/>
              <a:t>Brochure/Poster Project</a:t>
            </a:r>
            <a:endParaRPr lang="en-US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74DFB59-0D61-48A9-BE42-0EA3AF4329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24952" y="1825625"/>
            <a:ext cx="10128848" cy="4351338"/>
          </a:xfrm>
        </p:spPr>
        <p:txBody>
          <a:bodyPr>
            <a:normAutofit/>
          </a:bodyPr>
          <a:lstStyle/>
          <a:p>
            <a:pPr algn="ctr"/>
            <a:r>
              <a:rPr lang="en-US" sz="4800" dirty="0"/>
              <a:t>Use information collected from the video clips, textbook and information found on link listed on previous slide to assist in completing </a:t>
            </a:r>
            <a:r>
              <a:rPr lang="en-US" sz="4800" dirty="0" smtClean="0"/>
              <a:t>public service announcement brochure about 1 type of catastrophic event.</a:t>
            </a:r>
            <a:endParaRPr lang="en-US" sz="48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1746" t="5005" r="2226" b="54169"/>
          <a:stretch/>
        </p:blipFill>
        <p:spPr>
          <a:xfrm rot="16200000">
            <a:off x="-2816524" y="2816526"/>
            <a:ext cx="6858000" cy="1224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44207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F5CA221-F150-4638-818D-BCA0847662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6252" y="33337"/>
            <a:ext cx="10515600" cy="874395"/>
          </a:xfrm>
        </p:spPr>
        <p:txBody>
          <a:bodyPr/>
          <a:lstStyle/>
          <a:p>
            <a:pPr algn="ctr"/>
            <a:r>
              <a:rPr lang="en-US" u="sng" dirty="0">
                <a:latin typeface="Goudy Stout" panose="0202090407030B020401" pitchFamily="18" charset="0"/>
              </a:rPr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024E2FE-EA8B-4025-8BA2-EF2BC8FCE7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224" y="1229512"/>
            <a:ext cx="5425440" cy="530256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800" b="1" u="sng" dirty="0"/>
              <a:t>7</a:t>
            </a:r>
            <a:r>
              <a:rPr lang="en-US" sz="4800" b="1" u="sng" baseline="30000" dirty="0"/>
              <a:t>th</a:t>
            </a:r>
            <a:r>
              <a:rPr lang="en-US" sz="4800" b="1" u="sng" dirty="0"/>
              <a:t> Grade</a:t>
            </a:r>
          </a:p>
          <a:p>
            <a:pPr marL="514350" indent="-514350">
              <a:buAutoNum type="arabicPeriod"/>
            </a:pPr>
            <a:r>
              <a:rPr lang="en-US" sz="4800" dirty="0"/>
              <a:t>PDN</a:t>
            </a:r>
          </a:p>
          <a:p>
            <a:pPr marL="514350" indent="-514350">
              <a:buAutoNum type="arabicPeriod"/>
            </a:pPr>
            <a:r>
              <a:rPr lang="en-US" sz="4800" dirty="0"/>
              <a:t>Catastrophic Events </a:t>
            </a:r>
            <a:r>
              <a:rPr lang="en-US" sz="4800" dirty="0" smtClean="0"/>
              <a:t>Brochure</a:t>
            </a:r>
            <a:endParaRPr lang="en-US" sz="4800" dirty="0"/>
          </a:p>
          <a:p>
            <a:pPr marL="514350" indent="-514350">
              <a:buAutoNum type="arabicPeriod"/>
            </a:pPr>
            <a:r>
              <a:rPr lang="en-US" sz="4800" dirty="0"/>
              <a:t>DOL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="" xmlns:a16="http://schemas.microsoft.com/office/drawing/2014/main" id="{7CAE1901-2B4B-48C0-A6EC-9AE3219196BC}"/>
              </a:ext>
            </a:extLst>
          </p:cNvPr>
          <p:cNvSpPr txBox="1">
            <a:spLocks/>
          </p:cNvSpPr>
          <p:nvPr/>
        </p:nvSpPr>
        <p:spPr>
          <a:xfrm>
            <a:off x="7808621" y="1229512"/>
            <a:ext cx="5425440" cy="53025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4800" b="1" u="sng" dirty="0"/>
              <a:t>6</a:t>
            </a:r>
            <a:r>
              <a:rPr lang="en-US" sz="4800" b="1" u="sng" baseline="30000" dirty="0"/>
              <a:t>th</a:t>
            </a:r>
            <a:r>
              <a:rPr lang="en-US" sz="4800" b="1" u="sng" dirty="0"/>
              <a:t> Grade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sz="4800" dirty="0"/>
              <a:t>PDN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sz="4800" dirty="0"/>
              <a:t>Levels of Organization </a:t>
            </a:r>
            <a:r>
              <a:rPr lang="en-US" sz="4800" dirty="0" smtClean="0"/>
              <a:t>Diagram</a:t>
            </a:r>
            <a:endParaRPr lang="en-US" sz="4800" dirty="0"/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sz="4800" dirty="0"/>
              <a:t>DOL</a:t>
            </a:r>
          </a:p>
        </p:txBody>
      </p:sp>
      <p:pic>
        <p:nvPicPr>
          <p:cNvPr id="2050" name="Picture 2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3045022" y="3146171"/>
            <a:ext cx="6385072" cy="159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77313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="" xmlns:a16="http://schemas.microsoft.com/office/drawing/2014/main" id="{B49BBCD6-3811-4238-8FFC-38A705199E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5393" y="42392"/>
            <a:ext cx="10515600" cy="874395"/>
          </a:xfrm>
        </p:spPr>
        <p:txBody>
          <a:bodyPr/>
          <a:lstStyle/>
          <a:p>
            <a:pPr algn="ctr"/>
            <a:r>
              <a:rPr lang="en-US" u="sng" dirty="0">
                <a:latin typeface="Goudy Stout" panose="0202090407030B020401" pitchFamily="18" charset="0"/>
              </a:rPr>
              <a:t>LO’S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="" xmlns:a16="http://schemas.microsoft.com/office/drawing/2014/main" id="{88C32204-BCAB-4251-A0C3-91A0C1F25C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265" y="1084602"/>
            <a:ext cx="5425440" cy="530256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800" b="1" u="sng" dirty="0"/>
              <a:t>7</a:t>
            </a:r>
            <a:r>
              <a:rPr lang="en-US" sz="4800" b="1" u="sng" baseline="30000" dirty="0"/>
              <a:t>th</a:t>
            </a:r>
            <a:r>
              <a:rPr lang="en-US" sz="4800" b="1" u="sng" dirty="0"/>
              <a:t> Grade</a:t>
            </a:r>
          </a:p>
          <a:p>
            <a:pPr marL="0" indent="0">
              <a:buNone/>
            </a:pPr>
            <a:r>
              <a:rPr lang="en-US" sz="4800" dirty="0"/>
              <a:t>We will </a:t>
            </a:r>
            <a:r>
              <a:rPr lang="en-US" sz="4800" dirty="0" smtClean="0"/>
              <a:t>create a public service announcement to inform the public about a natural disaster.</a:t>
            </a:r>
            <a:endParaRPr lang="en-US" sz="4800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="" xmlns:a16="http://schemas.microsoft.com/office/drawing/2014/main" id="{CB7F646A-337B-4912-9730-ABBDC625D5B2}"/>
              </a:ext>
            </a:extLst>
          </p:cNvPr>
          <p:cNvSpPr txBox="1">
            <a:spLocks/>
          </p:cNvSpPr>
          <p:nvPr/>
        </p:nvSpPr>
        <p:spPr>
          <a:xfrm>
            <a:off x="7436000" y="1015591"/>
            <a:ext cx="5425440" cy="53025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4800" b="1" u="sng" dirty="0"/>
              <a:t>6</a:t>
            </a:r>
            <a:r>
              <a:rPr lang="en-US" sz="4800" b="1" u="sng" baseline="30000" dirty="0"/>
              <a:t>th</a:t>
            </a:r>
            <a:r>
              <a:rPr lang="en-US" sz="4800" b="1" u="sng" dirty="0"/>
              <a:t> Grade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4800" dirty="0"/>
              <a:t>We </a:t>
            </a:r>
            <a:r>
              <a:rPr lang="en-US" sz="4800" dirty="0" smtClean="0"/>
              <a:t>will create a diagram to show how a </a:t>
            </a:r>
            <a:r>
              <a:rPr lang="en-US" sz="4800" dirty="0"/>
              <a:t>single cell develops into an organism through the levels of organization.</a:t>
            </a:r>
          </a:p>
        </p:txBody>
      </p:sp>
      <p:pic>
        <p:nvPicPr>
          <p:cNvPr id="8" name="Picture 2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3045022" y="3146171"/>
            <a:ext cx="6385072" cy="159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17178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="" xmlns:a16="http://schemas.microsoft.com/office/drawing/2014/main" id="{0E985C9D-8E67-439B-BE7A-09FADB4675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612" y="44520"/>
            <a:ext cx="10515600" cy="874395"/>
          </a:xfrm>
        </p:spPr>
        <p:txBody>
          <a:bodyPr/>
          <a:lstStyle/>
          <a:p>
            <a:pPr algn="ctr"/>
            <a:r>
              <a:rPr lang="en-US" u="sng" dirty="0">
                <a:latin typeface="Goudy Stout" panose="0202090407030B020401" pitchFamily="18" charset="0"/>
              </a:rPr>
              <a:t>DOL’S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="" xmlns:a16="http://schemas.microsoft.com/office/drawing/2014/main" id="{38F2C29C-275E-4460-9C9E-5315694EA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80" y="1375196"/>
            <a:ext cx="5425440" cy="530256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800" b="1" u="sng" dirty="0"/>
              <a:t>7</a:t>
            </a:r>
            <a:r>
              <a:rPr lang="en-US" sz="4800" b="1" u="sng" baseline="30000" dirty="0"/>
              <a:t>th</a:t>
            </a:r>
            <a:r>
              <a:rPr lang="en-US" sz="4800" b="1" u="sng" dirty="0"/>
              <a:t> Grade</a:t>
            </a:r>
          </a:p>
          <a:p>
            <a:pPr marL="0" indent="0" algn="ctr">
              <a:buNone/>
            </a:pPr>
            <a:r>
              <a:rPr lang="en-US" sz="4800" dirty="0"/>
              <a:t>I will complete 5/5 written assessment questions over catastrophic events.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="" xmlns:a16="http://schemas.microsoft.com/office/drawing/2014/main" id="{86651AA9-D6E3-44A8-A3E2-95FB776C9848}"/>
              </a:ext>
            </a:extLst>
          </p:cNvPr>
          <p:cNvSpPr txBox="1">
            <a:spLocks/>
          </p:cNvSpPr>
          <p:nvPr/>
        </p:nvSpPr>
        <p:spPr>
          <a:xfrm>
            <a:off x="7032896" y="1476892"/>
            <a:ext cx="5159104" cy="53025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4800" b="1" u="sng" dirty="0"/>
              <a:t>6</a:t>
            </a:r>
            <a:r>
              <a:rPr lang="en-US" sz="4800" b="1" u="sng" baseline="30000" dirty="0"/>
              <a:t>th</a:t>
            </a:r>
            <a:r>
              <a:rPr lang="en-US" sz="4800" b="1" u="sng" dirty="0"/>
              <a:t> Grade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4800" dirty="0"/>
              <a:t>I will complete 5/5 written assessment questions over levels of organization.</a:t>
            </a:r>
          </a:p>
        </p:txBody>
      </p:sp>
      <p:pic>
        <p:nvPicPr>
          <p:cNvPr id="8" name="Picture 2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3045022" y="3146171"/>
            <a:ext cx="6385072" cy="159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22820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="" xmlns:a16="http://schemas.microsoft.com/office/drawing/2014/main" id="{7E6EB351-CC6E-4B54-8828-4FBBCB98C5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4117" y="64473"/>
            <a:ext cx="10515600" cy="874395"/>
          </a:xfrm>
        </p:spPr>
        <p:txBody>
          <a:bodyPr/>
          <a:lstStyle/>
          <a:p>
            <a:pPr algn="ctr"/>
            <a:r>
              <a:rPr lang="en-US" u="sng" dirty="0">
                <a:latin typeface="Goudy Stout" panose="0202090407030B020401" pitchFamily="18" charset="0"/>
              </a:rPr>
              <a:t>TEK’S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="" xmlns:a16="http://schemas.microsoft.com/office/drawing/2014/main" id="{CC8A436E-B979-4E7C-AA47-1483958B4E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600" y="748972"/>
            <a:ext cx="5082875" cy="6109027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800" dirty="0"/>
              <a:t>7.8A</a:t>
            </a:r>
          </a:p>
          <a:p>
            <a:pPr marL="0" indent="0" algn="ctr">
              <a:buNone/>
            </a:pPr>
            <a:r>
              <a:rPr lang="en-US" sz="4800" dirty="0"/>
              <a:t>A)  predict and describe how different types of catastrophic events impact ecosystems such as floods, hurricanes, or tornadoes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="" xmlns:a16="http://schemas.microsoft.com/office/drawing/2014/main" id="{5D2B831B-6821-43C9-9705-F6C378C74C51}"/>
              </a:ext>
            </a:extLst>
          </p:cNvPr>
          <p:cNvSpPr txBox="1">
            <a:spLocks/>
          </p:cNvSpPr>
          <p:nvPr/>
        </p:nvSpPr>
        <p:spPr>
          <a:xfrm>
            <a:off x="7032896" y="777716"/>
            <a:ext cx="5057504" cy="53025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4800" dirty="0"/>
              <a:t>7.12 C</a:t>
            </a:r>
          </a:p>
          <a:p>
            <a:pPr marL="0" indent="0" algn="ctr">
              <a:buNone/>
            </a:pPr>
            <a:r>
              <a:rPr lang="en-US" sz="4800" dirty="0"/>
              <a:t>(C)  recognize levels of organization in plants and animals, including cells, tissues, organs, organ systems, and organisms</a:t>
            </a:r>
          </a:p>
        </p:txBody>
      </p:sp>
      <p:pic>
        <p:nvPicPr>
          <p:cNvPr id="7" name="Picture 2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2801649" y="3160542"/>
            <a:ext cx="6356328" cy="159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36299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9011" y="-155275"/>
            <a:ext cx="12344400" cy="701327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="" xmlns:a16="http://schemas.microsoft.com/office/drawing/2014/main" id="{089BC039-CEE5-4B84-91B0-CA9A70F95C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/>
              <a:t>6</a:t>
            </a:r>
            <a:r>
              <a:rPr lang="en-US" u="sng" baseline="30000" dirty="0"/>
              <a:t>th</a:t>
            </a:r>
            <a:r>
              <a:rPr lang="en-US" u="sng" dirty="0"/>
              <a:t> Grade Question to Ponder…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D9EBD2D-2383-4482-B6CE-E1BDA0F7AD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639" y="1450077"/>
            <a:ext cx="11877040" cy="4947603"/>
          </a:xfrm>
        </p:spPr>
        <p:txBody>
          <a:bodyPr>
            <a:noAutofit/>
          </a:bodyPr>
          <a:lstStyle/>
          <a:p>
            <a:pPr algn="ctr"/>
            <a:r>
              <a:rPr lang="en-US" sz="5400" dirty="0"/>
              <a:t>As we have discussed all living organisms are made out of cells.  So explain how we are made up of these microscopic cells?  Why is it that we can be seen without a microscope, but a single cell can not? Explain.</a:t>
            </a:r>
          </a:p>
        </p:txBody>
      </p:sp>
    </p:spTree>
    <p:extLst>
      <p:ext uri="{BB962C8B-B14F-4D97-AF65-F5344CB8AC3E}">
        <p14:creationId xmlns:p14="http://schemas.microsoft.com/office/powerpoint/2010/main" val="30355664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9011" y="-155275"/>
            <a:ext cx="12344400" cy="701327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="" xmlns:a16="http://schemas.microsoft.com/office/drawing/2014/main" id="{BF19C9CE-03FA-4A0A-B852-E7C67AB80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</p:spPr>
        <p:txBody>
          <a:bodyPr/>
          <a:lstStyle/>
          <a:p>
            <a:pPr algn="ctr"/>
            <a:r>
              <a:rPr lang="en-US" u="sng" dirty="0"/>
              <a:t>6</a:t>
            </a:r>
            <a:r>
              <a:rPr lang="en-US" u="sng" baseline="30000" dirty="0"/>
              <a:t>th</a:t>
            </a:r>
            <a:r>
              <a:rPr lang="en-US" u="sng" dirty="0"/>
              <a:t> Grade Levels of Organization Vocabulary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CB48AB0-D28C-4753-9755-2C69F9DB65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Take notes of what these words mean as you watch the video to follow.  </a:t>
            </a:r>
          </a:p>
          <a:p>
            <a:r>
              <a:rPr lang="en-US" dirty="0"/>
              <a:t>Cell  /  tissue  /  organ / organ system / organism</a:t>
            </a:r>
          </a:p>
          <a:p>
            <a:endParaRPr lang="en-US" dirty="0"/>
          </a:p>
          <a:p>
            <a:r>
              <a:rPr lang="en-US" dirty="0">
                <a:hlinkClick r:id="rId3"/>
              </a:rPr>
              <a:t>https://www.youtube.com/watch?v=ZRFykdf4kDc</a:t>
            </a:r>
            <a:endParaRPr lang="en-US" dirty="0"/>
          </a:p>
          <a:p>
            <a:endParaRPr lang="en-US" dirty="0"/>
          </a:p>
          <a:p>
            <a:r>
              <a:rPr lang="en-US" dirty="0"/>
              <a:t>Web Quest over Levels of Organization:  </a:t>
            </a:r>
            <a:r>
              <a:rPr lang="en-US" dirty="0">
                <a:hlinkClick r:id="rId4"/>
              </a:rPr>
              <a:t>http://www.ladwig.vmsteacher.org/Webpage/4-TASKS/C-Exercises%20&amp;%20Activities/LevelsofOrgnz&amp;CellsWebQuest/Cell%20Information.htm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83344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851200"/>
          </a:xfrm>
        </p:spPr>
        <p:txBody>
          <a:bodyPr/>
          <a:lstStyle/>
          <a:p>
            <a:pPr algn="ctr"/>
            <a:r>
              <a:rPr lang="en-US" i="1" u="sng" dirty="0" smtClean="0"/>
              <a:t>6</a:t>
            </a:r>
            <a:r>
              <a:rPr lang="en-US" i="1" u="sng" baseline="30000" dirty="0" smtClean="0"/>
              <a:t>th</a:t>
            </a:r>
            <a:r>
              <a:rPr lang="en-US" i="1" u="sng" dirty="0" smtClean="0"/>
              <a:t> Grade Levels of Organization Pyramid</a:t>
            </a:r>
            <a:endParaRPr lang="en-US" i="1" u="sng" dirty="0"/>
          </a:p>
        </p:txBody>
      </p:sp>
      <p:sp>
        <p:nvSpPr>
          <p:cNvPr id="4" name="Isosceles Triangle 3"/>
          <p:cNvSpPr/>
          <p:nvPr/>
        </p:nvSpPr>
        <p:spPr>
          <a:xfrm>
            <a:off x="43132" y="841161"/>
            <a:ext cx="12007970" cy="5825645"/>
          </a:xfrm>
          <a:prstGeom prst="triangl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42936" y="1923691"/>
            <a:ext cx="2208362" cy="690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4025660" y="2754642"/>
            <a:ext cx="3988280" cy="1065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2874035" y="3902138"/>
            <a:ext cx="6295844" cy="1119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1429110" y="5236234"/>
            <a:ext cx="9146875" cy="1065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3191071" y="846162"/>
            <a:ext cx="213500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Level 1</a:t>
            </a:r>
            <a:endParaRPr lang="en-U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291049" y="1794773"/>
            <a:ext cx="213500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Level 2</a:t>
            </a:r>
            <a:endParaRPr lang="en-U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223545" y="2855049"/>
            <a:ext cx="213500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Level 3</a:t>
            </a:r>
            <a:endParaRPr lang="en-U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37962" y="3842617"/>
            <a:ext cx="213500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Level 4</a:t>
            </a:r>
            <a:endParaRPr lang="en-U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0" y="5145443"/>
            <a:ext cx="213500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Level 5</a:t>
            </a:r>
            <a:endParaRPr lang="en-U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cxnSp>
        <p:nvCxnSpPr>
          <p:cNvPr id="29" name="Straight Arrow Connector 28"/>
          <p:cNvCxnSpPr/>
          <p:nvPr/>
        </p:nvCxnSpPr>
        <p:spPr>
          <a:xfrm flipH="1">
            <a:off x="6185141" y="1071106"/>
            <a:ext cx="1828799" cy="2444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" name="Picture 3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49639" y="1315799"/>
            <a:ext cx="707224" cy="397861"/>
          </a:xfrm>
          <a:prstGeom prst="rect">
            <a:avLst/>
          </a:prstGeom>
        </p:spPr>
      </p:pic>
      <p:cxnSp>
        <p:nvCxnSpPr>
          <p:cNvPr id="31" name="Straight Arrow Connector 30"/>
          <p:cNvCxnSpPr/>
          <p:nvPr/>
        </p:nvCxnSpPr>
        <p:spPr>
          <a:xfrm flipH="1">
            <a:off x="6415177" y="1393704"/>
            <a:ext cx="1794295" cy="5175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6673974" y="1743612"/>
            <a:ext cx="1794295" cy="5175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6387861" y="756348"/>
            <a:ext cx="32521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Name of Level, underlined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7461848" y="1090098"/>
            <a:ext cx="26324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Picture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7745797" y="1478422"/>
            <a:ext cx="32521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Description / Definition</a:t>
            </a:r>
            <a:endParaRPr lang="en-US" dirty="0"/>
          </a:p>
        </p:txBody>
      </p:sp>
      <p:sp>
        <p:nvSpPr>
          <p:cNvPr id="37" name="Rectangle 36"/>
          <p:cNvSpPr/>
          <p:nvPr/>
        </p:nvSpPr>
        <p:spPr>
          <a:xfrm>
            <a:off x="5735908" y="931564"/>
            <a:ext cx="56778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Cell</a:t>
            </a:r>
            <a:endParaRPr lang="en-US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>
            <a:off x="5831457" y="1274764"/>
            <a:ext cx="3536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78008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253E1B1-1DF0-4575-9FAC-6AB9630FAF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/>
              <a:t>7</a:t>
            </a:r>
            <a:r>
              <a:rPr lang="en-US" u="sng" baseline="30000" dirty="0"/>
              <a:t>th</a:t>
            </a:r>
            <a:r>
              <a:rPr lang="en-US" u="sng" dirty="0"/>
              <a:t> Grade Catastrophic Events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E3D0EC1-90F6-4790-8340-A01A11A752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4400" b="1" dirty="0"/>
              <a:t>What do you think is a catastrophic event?  Do you think you have ever experienced one?  If so, which one and what happened?</a:t>
            </a:r>
          </a:p>
          <a:p>
            <a:pPr marL="0" indent="0" algn="ctr">
              <a:buNone/>
            </a:pPr>
            <a:endParaRPr lang="en-US" sz="4400" dirty="0"/>
          </a:p>
          <a:p>
            <a:pPr marL="0" indent="0" algn="ctr">
              <a:buNone/>
            </a:pPr>
            <a:r>
              <a:rPr lang="en-US" sz="4400" i="1" dirty="0"/>
              <a:t>Pair share ideas with your neighbor, don’t forget to fill out your pair share sheet for a grade.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1746" t="5005" r="2226" b="54169"/>
          <a:stretch/>
        </p:blipFill>
        <p:spPr>
          <a:xfrm rot="16200000">
            <a:off x="-2816524" y="2816526"/>
            <a:ext cx="6858000" cy="1224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49210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418</TotalTime>
  <Words>399</Words>
  <Application>Microsoft Office PowerPoint</Application>
  <PresentationFormat>Widescreen</PresentationFormat>
  <Paragraphs>63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Goudy Stout</vt:lpstr>
      <vt:lpstr>Office Theme</vt:lpstr>
      <vt:lpstr>March 8, 2018</vt:lpstr>
      <vt:lpstr>AGENDA</vt:lpstr>
      <vt:lpstr>LO’S</vt:lpstr>
      <vt:lpstr>DOL’S</vt:lpstr>
      <vt:lpstr>TEK’S</vt:lpstr>
      <vt:lpstr>6th Grade Question to Ponder…</vt:lpstr>
      <vt:lpstr>6th Grade Levels of Organization Vocabulary</vt:lpstr>
      <vt:lpstr>6th Grade Levels of Organization Pyramid</vt:lpstr>
      <vt:lpstr>7th Grade Catastrophic Events</vt:lpstr>
      <vt:lpstr>Catastrophic Event Public Service Announcement</vt:lpstr>
      <vt:lpstr>Catastrophic Events  Brochure/Poster Project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March 5, 2018</dc:title>
  <dc:creator>Katherine Pease</dc:creator>
  <cp:lastModifiedBy>Pease, Katherine J</cp:lastModifiedBy>
  <cp:revision>14</cp:revision>
  <cp:lastPrinted>2018-03-08T00:19:23Z</cp:lastPrinted>
  <dcterms:created xsi:type="dcterms:W3CDTF">2018-03-04T21:53:27Z</dcterms:created>
  <dcterms:modified xsi:type="dcterms:W3CDTF">2018-03-08T00:19:29Z</dcterms:modified>
</cp:coreProperties>
</file>