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200548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167907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382177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7985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369067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55431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43609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23693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28910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25679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7404C4-DE6C-448A-BEAF-44BB83D5A3A4}" type="datetimeFigureOut">
              <a:rPr lang="en-US" smtClean="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9D3E-A1E9-4D21-9543-9EA0C42889A2}" type="slidenum">
              <a:rPr lang="en-US" smtClean="0"/>
              <a:t>‹#›</a:t>
            </a:fld>
            <a:endParaRPr lang="en-US" dirty="0"/>
          </a:p>
        </p:txBody>
      </p:sp>
    </p:spTree>
    <p:extLst>
      <p:ext uri="{BB962C8B-B14F-4D97-AF65-F5344CB8AC3E}">
        <p14:creationId xmlns:p14="http://schemas.microsoft.com/office/powerpoint/2010/main" val="403810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404C4-DE6C-448A-BEAF-44BB83D5A3A4}" type="datetimeFigureOut">
              <a:rPr lang="en-US" smtClean="0"/>
              <a:t>3/6/2016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9D3E-A1E9-4D21-9543-9EA0C42889A2}" type="slidenum">
              <a:rPr lang="en-US" smtClean="0"/>
              <a:t>‹#›</a:t>
            </a:fld>
            <a:endParaRPr lang="en-US" dirty="0"/>
          </a:p>
        </p:txBody>
      </p:sp>
    </p:spTree>
    <p:extLst>
      <p:ext uri="{BB962C8B-B14F-4D97-AF65-F5344CB8AC3E}">
        <p14:creationId xmlns:p14="http://schemas.microsoft.com/office/powerpoint/2010/main" val="1297097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biology4kids.com/files/systems_lymphatic.html" TargetMode="External"/><Relationship Id="rId4" Type="http://schemas.openxmlformats.org/officeDocument/2006/relationships/hyperlink" Target="http://www.biology4kids.com/files/systems_circulator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coachpease.com/"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explorelearning.com/index.cfm?method=cUserSecure.dspClass&amp;ClassID=2940987"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explorelearning.com/index.cfm?method=cUserSecure.dspClass&amp;ClassID=2940986" TargetMode="External"/><Relationship Id="rId5" Type="http://schemas.openxmlformats.org/officeDocument/2006/relationships/hyperlink" Target="https://www.explorelearning.com/index.cfm?method=cUserSecure.dspClass&amp;ClassID=2940983" TargetMode="External"/><Relationship Id="rId4" Type="http://schemas.openxmlformats.org/officeDocument/2006/relationships/hyperlink" Target="https://www.explorelearning.com/index.cfm?method=cUserSecure.dspClass&amp;ClassID=294097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livescience.com/images/i/000/057/244/original/circulatory-system-diagram-130925.jpg?1380112522"/>
          <p:cNvPicPr>
            <a:picLocks noChangeAspect="1" noChangeArrowheads="1"/>
          </p:cNvPicPr>
          <p:nvPr/>
        </p:nvPicPr>
        <p:blipFill rotWithShape="1">
          <a:blip r:embed="rId2">
            <a:extLst>
              <a:ext uri="{28A0092B-C50C-407E-A947-70E740481C1C}">
                <a14:useLocalDpi xmlns:a14="http://schemas.microsoft.com/office/drawing/2010/main" val="0"/>
              </a:ext>
            </a:extLst>
          </a:blip>
          <a:srcRect l="75866" t="6849" b="14178"/>
          <a:stretch/>
        </p:blipFill>
        <p:spPr bwMode="auto">
          <a:xfrm>
            <a:off x="3523129" y="1"/>
            <a:ext cx="86688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23098" t="10914" r="22461" b="8382"/>
          <a:stretch/>
        </p:blipFill>
        <p:spPr>
          <a:xfrm>
            <a:off x="0" y="1"/>
            <a:ext cx="3523129" cy="6858000"/>
          </a:xfrm>
          <a:prstGeom prst="rect">
            <a:avLst/>
          </a:prstGeom>
        </p:spPr>
      </p:pic>
      <p:sp>
        <p:nvSpPr>
          <p:cNvPr id="2" name="Title 1"/>
          <p:cNvSpPr>
            <a:spLocks noGrp="1"/>
          </p:cNvSpPr>
          <p:nvPr>
            <p:ph type="ctrTitle"/>
          </p:nvPr>
        </p:nvSpPr>
        <p:spPr>
          <a:xfrm>
            <a:off x="1524000" y="1"/>
            <a:ext cx="10668000" cy="879474"/>
          </a:xfrm>
        </p:spPr>
        <p:txBody>
          <a:bodyPr>
            <a:noAutofit/>
          </a:bodyPr>
          <a:lstStyle/>
          <a:p>
            <a:r>
              <a:rPr lang="en-US" sz="4500" u="sng" dirty="0" smtClean="0">
                <a:solidFill>
                  <a:schemeClr val="bg1"/>
                </a:solidFill>
                <a:latin typeface="Crystal" panose="02000603000000000000" pitchFamily="50" charset="0"/>
              </a:rPr>
              <a:t>March 7, 2016 / Please Do Now</a:t>
            </a:r>
            <a:endParaRPr lang="en-US" sz="4500" u="sng" dirty="0">
              <a:solidFill>
                <a:schemeClr val="bg1"/>
              </a:solidFill>
              <a:latin typeface="Crystal" panose="02000603000000000000" pitchFamily="50" charset="0"/>
            </a:endParaRPr>
          </a:p>
        </p:txBody>
      </p:sp>
      <p:sp>
        <p:nvSpPr>
          <p:cNvPr id="3" name="Subtitle 2"/>
          <p:cNvSpPr>
            <a:spLocks noGrp="1"/>
          </p:cNvSpPr>
          <p:nvPr>
            <p:ph type="subTitle" idx="1"/>
          </p:nvPr>
        </p:nvSpPr>
        <p:spPr>
          <a:xfrm>
            <a:off x="3317966" y="879475"/>
            <a:ext cx="8778240" cy="5978525"/>
          </a:xfrm>
        </p:spPr>
        <p:txBody>
          <a:bodyPr>
            <a:noAutofit/>
          </a:bodyPr>
          <a:lstStyle/>
          <a:p>
            <a:pPr marL="457200" indent="-457200" algn="l">
              <a:buAutoNum type="arabicPeriod"/>
            </a:pPr>
            <a:r>
              <a:rPr lang="en-US" sz="4000" dirty="0" smtClean="0">
                <a:ln>
                  <a:solidFill>
                    <a:schemeClr val="tx1"/>
                  </a:solidFill>
                </a:ln>
                <a:solidFill>
                  <a:schemeClr val="bg1"/>
                </a:solidFill>
                <a:latin typeface="Aharoni" panose="02010803020104030203" pitchFamily="2" charset="-79"/>
                <a:cs typeface="Aharoni" panose="02010803020104030203" pitchFamily="2" charset="-79"/>
              </a:rPr>
              <a:t>Sharpen Pencil</a:t>
            </a:r>
          </a:p>
          <a:p>
            <a:pPr marL="457200" indent="-457200" algn="l">
              <a:buAutoNum type="arabicPeriod"/>
            </a:pPr>
            <a:r>
              <a:rPr lang="en-US" sz="4000" dirty="0" smtClean="0">
                <a:ln>
                  <a:solidFill>
                    <a:schemeClr val="tx1"/>
                  </a:solidFill>
                </a:ln>
                <a:solidFill>
                  <a:schemeClr val="bg1"/>
                </a:solidFill>
                <a:latin typeface="Aharoni" panose="02010803020104030203" pitchFamily="2" charset="-79"/>
                <a:cs typeface="Aharoni" panose="02010803020104030203" pitchFamily="2" charset="-79"/>
              </a:rPr>
              <a:t>Collect Please Do Now from basket on desk by door, chrome book, pen/pencil that works.</a:t>
            </a:r>
          </a:p>
          <a:p>
            <a:pPr marL="457200" indent="-457200" algn="l">
              <a:buAutoNum type="arabicPeriod"/>
            </a:pPr>
            <a:r>
              <a:rPr lang="en-US" sz="4000" dirty="0" smtClean="0">
                <a:ln>
                  <a:solidFill>
                    <a:schemeClr val="tx1"/>
                  </a:solidFill>
                </a:ln>
                <a:solidFill>
                  <a:schemeClr val="bg1"/>
                </a:solidFill>
                <a:latin typeface="Aharoni" panose="02010803020104030203" pitchFamily="2" charset="-79"/>
                <a:cs typeface="Aharoni" panose="02010803020104030203" pitchFamily="2" charset="-79"/>
              </a:rPr>
              <a:t>Take out Planner, write in homework : Study/finish Circulatory System Note Outline</a:t>
            </a:r>
          </a:p>
          <a:p>
            <a:pPr marL="457200" indent="-457200" algn="l">
              <a:buAutoNum type="arabicPeriod"/>
            </a:pPr>
            <a:r>
              <a:rPr lang="en-US" sz="4000" dirty="0" smtClean="0">
                <a:ln>
                  <a:solidFill>
                    <a:schemeClr val="tx1"/>
                  </a:solidFill>
                </a:ln>
                <a:solidFill>
                  <a:schemeClr val="bg1"/>
                </a:solidFill>
                <a:latin typeface="Aharoni" panose="02010803020104030203" pitchFamily="2" charset="-79"/>
                <a:cs typeface="Aharoni" panose="02010803020104030203" pitchFamily="2" charset="-79"/>
              </a:rPr>
              <a:t>Complete Please Do now (use textbook on table, do NOT write in books)</a:t>
            </a:r>
            <a:endParaRPr lang="en-US" sz="4000" dirty="0">
              <a:ln>
                <a:solidFill>
                  <a:schemeClr val="tx1"/>
                </a:solidFill>
              </a:ln>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76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98" t="10914" r="22461" b="8382"/>
          <a:stretch/>
        </p:blipFill>
        <p:spPr>
          <a:xfrm>
            <a:off x="0" y="1"/>
            <a:ext cx="3523129" cy="6858000"/>
          </a:xfrm>
          <a:prstGeom prst="rect">
            <a:avLst/>
          </a:prstGeom>
        </p:spPr>
      </p:pic>
      <p:pic>
        <p:nvPicPr>
          <p:cNvPr id="5" name="Picture 2" descr="http://i.livescience.com/images/i/000/057/244/original/circulatory-system-diagram-130925.jpg?1380112522"/>
          <p:cNvPicPr>
            <a:picLocks noChangeAspect="1" noChangeArrowheads="1"/>
          </p:cNvPicPr>
          <p:nvPr/>
        </p:nvPicPr>
        <p:blipFill rotWithShape="1">
          <a:blip r:embed="rId3">
            <a:extLst>
              <a:ext uri="{28A0092B-C50C-407E-A947-70E740481C1C}">
                <a14:useLocalDpi xmlns:a14="http://schemas.microsoft.com/office/drawing/2010/main" val="0"/>
              </a:ext>
            </a:extLst>
          </a:blip>
          <a:srcRect l="75866" t="6849" b="14178"/>
          <a:stretch/>
        </p:blipFill>
        <p:spPr bwMode="auto">
          <a:xfrm>
            <a:off x="3523129" y="1"/>
            <a:ext cx="866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0" y="365125"/>
            <a:ext cx="9906000" cy="1325563"/>
          </a:xfrm>
        </p:spPr>
        <p:txBody>
          <a:bodyPr/>
          <a:lstStyle/>
          <a:p>
            <a:r>
              <a:rPr lang="en-US" u="sng" dirty="0" smtClean="0">
                <a:solidFill>
                  <a:schemeClr val="bg1"/>
                </a:solidFill>
                <a:latin typeface="Crystal" panose="02000603000000000000" pitchFamily="50" charset="0"/>
              </a:rPr>
              <a:t>Collect / Grade Please Do Now</a:t>
            </a:r>
            <a:endParaRPr lang="en-US" u="sng" dirty="0">
              <a:solidFill>
                <a:schemeClr val="bg1"/>
              </a:solidFill>
              <a:latin typeface="Crystal" panose="02000603000000000000" pitchFamily="50"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3958845"/>
              </p:ext>
            </p:extLst>
          </p:nvPr>
        </p:nvGraphicFramePr>
        <p:xfrm>
          <a:off x="4088674" y="1482599"/>
          <a:ext cx="7876905" cy="4826761"/>
        </p:xfrm>
        <a:graphic>
          <a:graphicData uri="http://schemas.openxmlformats.org/drawingml/2006/table">
            <a:tbl>
              <a:tblPr firstRow="1" bandRow="1">
                <a:tableStyleId>{5C22544A-7EE6-4342-B048-85BDC9FD1C3A}</a:tableStyleId>
              </a:tblPr>
              <a:tblGrid>
                <a:gridCol w="2625635">
                  <a:extLst>
                    <a:ext uri="{9D8B030D-6E8A-4147-A177-3AD203B41FA5}">
                      <a16:colId xmlns:a16="http://schemas.microsoft.com/office/drawing/2014/main" val="3070340021"/>
                    </a:ext>
                  </a:extLst>
                </a:gridCol>
                <a:gridCol w="2625635">
                  <a:extLst>
                    <a:ext uri="{9D8B030D-6E8A-4147-A177-3AD203B41FA5}">
                      <a16:colId xmlns:a16="http://schemas.microsoft.com/office/drawing/2014/main" val="3497964094"/>
                    </a:ext>
                  </a:extLst>
                </a:gridCol>
                <a:gridCol w="2625635">
                  <a:extLst>
                    <a:ext uri="{9D8B030D-6E8A-4147-A177-3AD203B41FA5}">
                      <a16:colId xmlns:a16="http://schemas.microsoft.com/office/drawing/2014/main" val="1999760064"/>
                    </a:ext>
                  </a:extLst>
                </a:gridCol>
              </a:tblGrid>
              <a:tr h="391750">
                <a:tc>
                  <a:txBody>
                    <a:bodyPr/>
                    <a:lstStyle/>
                    <a:p>
                      <a:endParaRPr lang="en-US" dirty="0"/>
                    </a:p>
                  </a:txBody>
                  <a:tcPr/>
                </a:tc>
                <a:tc>
                  <a:txBody>
                    <a:bodyPr/>
                    <a:lstStyle/>
                    <a:p>
                      <a:r>
                        <a:rPr lang="en-US" dirty="0" smtClean="0"/>
                        <a:t>Circulatory System</a:t>
                      </a:r>
                      <a:endParaRPr lang="en-US" dirty="0"/>
                    </a:p>
                  </a:txBody>
                  <a:tcPr/>
                </a:tc>
                <a:tc>
                  <a:txBody>
                    <a:bodyPr/>
                    <a:lstStyle/>
                    <a:p>
                      <a:r>
                        <a:rPr lang="en-US" dirty="0" smtClean="0"/>
                        <a:t>Lymphatic System</a:t>
                      </a:r>
                      <a:endParaRPr lang="en-US" dirty="0"/>
                    </a:p>
                  </a:txBody>
                  <a:tcPr/>
                </a:tc>
                <a:extLst>
                  <a:ext uri="{0D108BD9-81ED-4DB2-BD59-A6C34878D82A}">
                    <a16:rowId xmlns:a16="http://schemas.microsoft.com/office/drawing/2014/main" val="2715048270"/>
                  </a:ext>
                </a:extLst>
              </a:tr>
              <a:tr h="1539161">
                <a:tc>
                  <a:txBody>
                    <a:bodyPr/>
                    <a:lstStyle/>
                    <a:p>
                      <a:r>
                        <a:rPr lang="en-US" dirty="0" smtClean="0"/>
                        <a:t>Function (job it does for your body)</a:t>
                      </a:r>
                      <a:endParaRPr lang="en-US" dirty="0"/>
                    </a:p>
                  </a:txBody>
                  <a:tcPr/>
                </a:tc>
                <a:tc>
                  <a:txBody>
                    <a:bodyPr/>
                    <a:lstStyle/>
                    <a:p>
                      <a:r>
                        <a:rPr lang="en-US" dirty="0" smtClean="0"/>
                        <a:t>Organ system that carries nutrients, gases, and hormones</a:t>
                      </a:r>
                      <a:r>
                        <a:rPr lang="en-US" baseline="0" dirty="0" smtClean="0"/>
                        <a:t> to all body cells and takes waste products away from all parts of the body.</a:t>
                      </a:r>
                      <a:endParaRPr lang="en-US" dirty="0"/>
                    </a:p>
                  </a:txBody>
                  <a:tcPr/>
                </a:tc>
                <a:tc>
                  <a:txBody>
                    <a:bodyPr/>
                    <a:lstStyle/>
                    <a:p>
                      <a:r>
                        <a:rPr lang="en-US" dirty="0" smtClean="0"/>
                        <a:t>Group of organs and</a:t>
                      </a:r>
                      <a:r>
                        <a:rPr lang="en-US" baseline="0" dirty="0" smtClean="0"/>
                        <a:t> tissues that collect fluid that leaks from blood and returns it to the blood.</a:t>
                      </a:r>
                      <a:endParaRPr lang="en-US" dirty="0"/>
                    </a:p>
                  </a:txBody>
                  <a:tcPr/>
                </a:tc>
                <a:extLst>
                  <a:ext uri="{0D108BD9-81ED-4DB2-BD59-A6C34878D82A}">
                    <a16:rowId xmlns:a16="http://schemas.microsoft.com/office/drawing/2014/main" val="2946561552"/>
                  </a:ext>
                </a:extLst>
              </a:tr>
              <a:tr h="685971">
                <a:tc>
                  <a:txBody>
                    <a:bodyPr/>
                    <a:lstStyle/>
                    <a:p>
                      <a:r>
                        <a:rPr lang="en-US" dirty="0" smtClean="0"/>
                        <a:t>Name</a:t>
                      </a:r>
                      <a:r>
                        <a:rPr lang="en-US" baseline="0" dirty="0" smtClean="0"/>
                        <a:t> of Fluid Found in the system</a:t>
                      </a:r>
                      <a:endParaRPr lang="en-US" dirty="0"/>
                    </a:p>
                  </a:txBody>
                  <a:tcPr/>
                </a:tc>
                <a:tc>
                  <a:txBody>
                    <a:bodyPr/>
                    <a:lstStyle/>
                    <a:p>
                      <a:r>
                        <a:rPr lang="en-US" dirty="0" smtClean="0"/>
                        <a:t>Blood</a:t>
                      </a:r>
                      <a:endParaRPr lang="en-US" dirty="0"/>
                    </a:p>
                  </a:txBody>
                  <a:tcPr/>
                </a:tc>
                <a:tc>
                  <a:txBody>
                    <a:bodyPr/>
                    <a:lstStyle/>
                    <a:p>
                      <a:r>
                        <a:rPr lang="en-US" dirty="0" smtClean="0"/>
                        <a:t>lymph</a:t>
                      </a:r>
                      <a:endParaRPr lang="en-US" dirty="0"/>
                    </a:p>
                  </a:txBody>
                  <a:tcPr/>
                </a:tc>
                <a:extLst>
                  <a:ext uri="{0D108BD9-81ED-4DB2-BD59-A6C34878D82A}">
                    <a16:rowId xmlns:a16="http://schemas.microsoft.com/office/drawing/2014/main" val="1296942963"/>
                  </a:ext>
                </a:extLst>
              </a:tr>
              <a:tr h="1286521">
                <a:tc>
                  <a:txBody>
                    <a:bodyPr/>
                    <a:lstStyle/>
                    <a:p>
                      <a:r>
                        <a:rPr lang="en-US" dirty="0" smtClean="0"/>
                        <a:t>Is it an open or closed system?</a:t>
                      </a:r>
                      <a:endParaRPr lang="en-US" dirty="0"/>
                    </a:p>
                  </a:txBody>
                  <a:tcPr/>
                </a:tc>
                <a:tc>
                  <a:txBody>
                    <a:bodyPr/>
                    <a:lstStyle/>
                    <a:p>
                      <a:r>
                        <a:rPr lang="en-US" dirty="0" smtClean="0"/>
                        <a:t>Closed</a:t>
                      </a:r>
                    </a:p>
                    <a:p>
                      <a:r>
                        <a:rPr lang="en-US" dirty="0" smtClean="0">
                          <a:hlinkClick r:id="rId4"/>
                        </a:rPr>
                        <a:t>http://www.biology4kids.com/files/systems_circulatory.html</a:t>
                      </a:r>
                      <a:endParaRPr lang="en-US" dirty="0" smtClean="0"/>
                    </a:p>
                    <a:p>
                      <a:endParaRPr lang="en-US" dirty="0"/>
                    </a:p>
                  </a:txBody>
                  <a:tcPr/>
                </a:tc>
                <a:tc>
                  <a:txBody>
                    <a:bodyPr/>
                    <a:lstStyle/>
                    <a:p>
                      <a:r>
                        <a:rPr lang="en-US" dirty="0" smtClean="0"/>
                        <a:t>Open</a:t>
                      </a:r>
                    </a:p>
                    <a:p>
                      <a:r>
                        <a:rPr lang="en-US" dirty="0" smtClean="0">
                          <a:hlinkClick r:id="rId5"/>
                        </a:rPr>
                        <a:t>http://www.biology4kids.com/files/systems_lymphatic.html</a:t>
                      </a:r>
                      <a:endParaRPr lang="en-US" dirty="0" smtClean="0"/>
                    </a:p>
                    <a:p>
                      <a:endParaRPr lang="en-US" dirty="0" smtClean="0"/>
                    </a:p>
                    <a:p>
                      <a:endParaRPr lang="en-US" dirty="0" smtClean="0"/>
                    </a:p>
                    <a:p>
                      <a:endParaRPr lang="en-US" dirty="0"/>
                    </a:p>
                  </a:txBody>
                  <a:tcPr/>
                </a:tc>
                <a:extLst>
                  <a:ext uri="{0D108BD9-81ED-4DB2-BD59-A6C34878D82A}">
                    <a16:rowId xmlns:a16="http://schemas.microsoft.com/office/drawing/2014/main" val="3788614179"/>
                  </a:ext>
                </a:extLst>
              </a:tr>
            </a:tbl>
          </a:graphicData>
        </a:graphic>
      </p:graphicFrame>
    </p:spTree>
    <p:extLst>
      <p:ext uri="{BB962C8B-B14F-4D97-AF65-F5344CB8AC3E}">
        <p14:creationId xmlns:p14="http://schemas.microsoft.com/office/powerpoint/2010/main" val="197232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98" t="10914" r="22461" b="8382"/>
          <a:stretch/>
        </p:blipFill>
        <p:spPr>
          <a:xfrm>
            <a:off x="0" y="1"/>
            <a:ext cx="3523129" cy="6858000"/>
          </a:xfrm>
          <a:prstGeom prst="rect">
            <a:avLst/>
          </a:prstGeom>
        </p:spPr>
      </p:pic>
      <p:pic>
        <p:nvPicPr>
          <p:cNvPr id="5" name="Picture 2" descr="http://i.livescience.com/images/i/000/057/244/original/circulatory-system-diagram-130925.jpg?1380112522"/>
          <p:cNvPicPr>
            <a:picLocks noChangeAspect="1" noChangeArrowheads="1"/>
          </p:cNvPicPr>
          <p:nvPr/>
        </p:nvPicPr>
        <p:blipFill rotWithShape="1">
          <a:blip r:embed="rId3">
            <a:extLst>
              <a:ext uri="{28A0092B-C50C-407E-A947-70E740481C1C}">
                <a14:useLocalDpi xmlns:a14="http://schemas.microsoft.com/office/drawing/2010/main" val="0"/>
              </a:ext>
            </a:extLst>
          </a:blip>
          <a:srcRect l="75866" t="6849" b="14178"/>
          <a:stretch/>
        </p:blipFill>
        <p:spPr bwMode="auto">
          <a:xfrm>
            <a:off x="3523129" y="1"/>
            <a:ext cx="866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01081"/>
            <a:ext cx="10515600" cy="1325563"/>
          </a:xfrm>
        </p:spPr>
        <p:txBody>
          <a:bodyPr/>
          <a:lstStyle/>
          <a:p>
            <a:r>
              <a:rPr lang="en-US" u="sng" dirty="0" smtClean="0">
                <a:solidFill>
                  <a:schemeClr val="bg1"/>
                </a:solidFill>
                <a:latin typeface="Crystal" panose="02000603000000000000" pitchFamily="50" charset="0"/>
              </a:rPr>
              <a:t>Essential Question</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3853541" y="780596"/>
            <a:ext cx="8190413" cy="5776958"/>
          </a:xfrm>
        </p:spPr>
        <p:txBody>
          <a:bodyPr>
            <a:noAutofit/>
          </a:bodyPr>
          <a:lstStyle/>
          <a:p>
            <a:pPr marL="0" indent="0">
              <a:buNone/>
            </a:pPr>
            <a:r>
              <a:rPr lang="en-US" sz="5400" dirty="0" smtClean="0">
                <a:solidFill>
                  <a:schemeClr val="bg1"/>
                </a:solidFill>
                <a:latin typeface="Aharoni" panose="02010803020104030203" pitchFamily="2" charset="-79"/>
                <a:cs typeface="Aharoni" panose="02010803020104030203" pitchFamily="2" charset="-79"/>
              </a:rPr>
              <a:t>What makes it possible for nutrients and oxygen to get all the way to your toes?  Does it just appear there? Does it jump there?  Just how does it get there?</a:t>
            </a:r>
            <a:endParaRPr lang="en-US" sz="5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9477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98" t="10914" r="22461" b="8382"/>
          <a:stretch/>
        </p:blipFill>
        <p:spPr>
          <a:xfrm>
            <a:off x="0" y="1"/>
            <a:ext cx="3523129" cy="6858000"/>
          </a:xfrm>
          <a:prstGeom prst="rect">
            <a:avLst/>
          </a:prstGeom>
        </p:spPr>
      </p:pic>
      <p:pic>
        <p:nvPicPr>
          <p:cNvPr id="5" name="Picture 2" descr="http://i.livescience.com/images/i/000/057/244/original/circulatory-system-diagram-130925.jpg?1380112522"/>
          <p:cNvPicPr>
            <a:picLocks noChangeAspect="1" noChangeArrowheads="1"/>
          </p:cNvPicPr>
          <p:nvPr/>
        </p:nvPicPr>
        <p:blipFill rotWithShape="1">
          <a:blip r:embed="rId3">
            <a:extLst>
              <a:ext uri="{28A0092B-C50C-407E-A947-70E740481C1C}">
                <a14:useLocalDpi xmlns:a14="http://schemas.microsoft.com/office/drawing/2010/main" val="0"/>
              </a:ext>
            </a:extLst>
          </a:blip>
          <a:srcRect l="75866" t="6849" b="14178"/>
          <a:stretch/>
        </p:blipFill>
        <p:spPr bwMode="auto">
          <a:xfrm>
            <a:off x="3523129" y="1"/>
            <a:ext cx="866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5491"/>
            <a:ext cx="12192000" cy="653778"/>
          </a:xfrm>
        </p:spPr>
        <p:txBody>
          <a:bodyPr>
            <a:normAutofit/>
          </a:bodyPr>
          <a:lstStyle/>
          <a:p>
            <a:r>
              <a:rPr lang="en-US" sz="4000" u="sng" dirty="0" smtClean="0">
                <a:solidFill>
                  <a:schemeClr val="bg1"/>
                </a:solidFill>
                <a:latin typeface="Crystal" panose="02000603000000000000" pitchFamily="50" charset="0"/>
              </a:rPr>
              <a:t>Circulatory System Gizmo Note Outline</a:t>
            </a:r>
            <a:endParaRPr lang="en-US" sz="4000" u="sng" dirty="0">
              <a:solidFill>
                <a:schemeClr val="bg1"/>
              </a:solidFill>
              <a:latin typeface="Crystal" panose="02000603000000000000" pitchFamily="50" charset="0"/>
            </a:endParaRPr>
          </a:p>
        </p:txBody>
      </p:sp>
      <p:sp>
        <p:nvSpPr>
          <p:cNvPr id="3" name="Content Placeholder 2"/>
          <p:cNvSpPr>
            <a:spLocks noGrp="1"/>
          </p:cNvSpPr>
          <p:nvPr>
            <p:ph idx="1"/>
          </p:nvPr>
        </p:nvSpPr>
        <p:spPr>
          <a:xfrm>
            <a:off x="3523128" y="704759"/>
            <a:ext cx="8668872" cy="6048738"/>
          </a:xfrm>
        </p:spPr>
        <p:txBody>
          <a:bodyPr>
            <a:normAutofit/>
          </a:bodyPr>
          <a:lstStyle/>
          <a:p>
            <a:r>
              <a:rPr lang="en-US" sz="4000" dirty="0" smtClean="0">
                <a:solidFill>
                  <a:schemeClr val="bg1"/>
                </a:solidFill>
                <a:latin typeface="Aharoni" panose="02010803020104030203" pitchFamily="2" charset="-79"/>
                <a:cs typeface="Aharoni" panose="02010803020104030203" pitchFamily="2" charset="-79"/>
              </a:rPr>
              <a:t>Teacher will pass out note outline that goes along with gizmo</a:t>
            </a:r>
          </a:p>
          <a:p>
            <a:r>
              <a:rPr lang="en-US" sz="4000" dirty="0" smtClean="0">
                <a:solidFill>
                  <a:schemeClr val="bg1"/>
                </a:solidFill>
                <a:latin typeface="Aharoni" panose="02010803020104030203" pitchFamily="2" charset="-79"/>
                <a:cs typeface="Aharoni" panose="02010803020104030203" pitchFamily="2" charset="-79"/>
              </a:rPr>
              <a:t>Students will follow along with teacher to complete gizmo</a:t>
            </a:r>
          </a:p>
          <a:p>
            <a:r>
              <a:rPr lang="en-US" sz="4000" dirty="0" smtClean="0">
                <a:solidFill>
                  <a:schemeClr val="bg1"/>
                </a:solidFill>
                <a:latin typeface="Aharoni" panose="02010803020104030203" pitchFamily="2" charset="-79"/>
                <a:cs typeface="Aharoni" panose="02010803020104030203" pitchFamily="2" charset="-79"/>
              </a:rPr>
              <a:t>Login o </a:t>
            </a:r>
            <a:r>
              <a:rPr lang="en-US" sz="4000" dirty="0" smtClean="0">
                <a:solidFill>
                  <a:schemeClr val="bg1"/>
                </a:solidFill>
                <a:latin typeface="Aharoni" panose="02010803020104030203" pitchFamily="2" charset="-79"/>
                <a:cs typeface="Aharoni" panose="02010803020104030203" pitchFamily="2" charset="-79"/>
                <a:hlinkClick r:id="rId4"/>
              </a:rPr>
              <a:t>www.coachpease.com</a:t>
            </a:r>
            <a:endParaRPr lang="en-US" sz="4000" dirty="0" smtClean="0">
              <a:solidFill>
                <a:schemeClr val="bg1"/>
              </a:solidFill>
              <a:latin typeface="Aharoni" panose="02010803020104030203" pitchFamily="2" charset="-79"/>
              <a:cs typeface="Aharoni" panose="02010803020104030203" pitchFamily="2" charset="-79"/>
            </a:endParaRPr>
          </a:p>
          <a:p>
            <a:r>
              <a:rPr lang="en-US" sz="4000" dirty="0" smtClean="0">
                <a:solidFill>
                  <a:schemeClr val="bg1"/>
                </a:solidFill>
                <a:latin typeface="Aharoni" panose="02010803020104030203" pitchFamily="2" charset="-79"/>
                <a:cs typeface="Aharoni" panose="02010803020104030203" pitchFamily="2" charset="-79"/>
              </a:rPr>
              <a:t>Click on 5</a:t>
            </a:r>
            <a:r>
              <a:rPr lang="en-US" sz="4000" baseline="30000" dirty="0" smtClean="0">
                <a:solidFill>
                  <a:schemeClr val="bg1"/>
                </a:solidFill>
                <a:latin typeface="Aharoni" panose="02010803020104030203" pitchFamily="2" charset="-79"/>
                <a:cs typeface="Aharoni" panose="02010803020104030203" pitchFamily="2" charset="-79"/>
              </a:rPr>
              <a:t>th</a:t>
            </a:r>
            <a:r>
              <a:rPr lang="en-US" sz="4000" dirty="0" smtClean="0">
                <a:solidFill>
                  <a:schemeClr val="bg1"/>
                </a:solidFill>
                <a:latin typeface="Aharoni" panose="02010803020104030203" pitchFamily="2" charset="-79"/>
                <a:cs typeface="Aharoni" panose="02010803020104030203" pitchFamily="2" charset="-79"/>
              </a:rPr>
              <a:t> 6</a:t>
            </a:r>
            <a:r>
              <a:rPr lang="en-US" sz="4000" baseline="30000" dirty="0" smtClean="0">
                <a:solidFill>
                  <a:schemeClr val="bg1"/>
                </a:solidFill>
                <a:latin typeface="Aharoni" panose="02010803020104030203" pitchFamily="2" charset="-79"/>
                <a:cs typeface="Aharoni" panose="02010803020104030203" pitchFamily="2" charset="-79"/>
              </a:rPr>
              <a:t>th</a:t>
            </a:r>
            <a:r>
              <a:rPr lang="en-US" sz="4000" dirty="0" smtClean="0">
                <a:solidFill>
                  <a:schemeClr val="bg1"/>
                </a:solidFill>
                <a:latin typeface="Aharoni" panose="02010803020104030203" pitchFamily="2" charset="-79"/>
                <a:cs typeface="Aharoni" panose="02010803020104030203" pitchFamily="2" charset="-79"/>
              </a:rPr>
              <a:t> weeks</a:t>
            </a:r>
          </a:p>
          <a:p>
            <a:r>
              <a:rPr lang="en-US" sz="4000" dirty="0" smtClean="0">
                <a:solidFill>
                  <a:schemeClr val="bg1"/>
                </a:solidFill>
                <a:latin typeface="Aharoni" panose="02010803020104030203" pitchFamily="2" charset="-79"/>
                <a:cs typeface="Aharoni" panose="02010803020104030203" pitchFamily="2" charset="-79"/>
              </a:rPr>
              <a:t>Click on Circulatory System Gizmo</a:t>
            </a:r>
          </a:p>
          <a:p>
            <a:r>
              <a:rPr lang="en-US" sz="4000" dirty="0" smtClean="0">
                <a:solidFill>
                  <a:schemeClr val="bg1"/>
                </a:solidFill>
                <a:latin typeface="Aharoni" panose="02010803020104030203" pitchFamily="2" charset="-79"/>
                <a:cs typeface="Aharoni" panose="02010803020104030203" pitchFamily="2" charset="-79"/>
              </a:rPr>
              <a:t>Listen To Coach Pease for directions.</a:t>
            </a:r>
          </a:p>
          <a:p>
            <a:endParaRPr lang="en-US" dirty="0">
              <a:solidFill>
                <a:schemeClr val="bg1"/>
              </a:solidFill>
            </a:endParaRPr>
          </a:p>
        </p:txBody>
      </p:sp>
    </p:spTree>
    <p:extLst>
      <p:ext uri="{BB962C8B-B14F-4D97-AF65-F5344CB8AC3E}">
        <p14:creationId xmlns:p14="http://schemas.microsoft.com/office/powerpoint/2010/main" val="139266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livescience.com/images/i/000/057/244/original/circulatory-system-diagram-130925.jpg?138011252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80000" contrast="-55000"/>
                    </a14:imgEffect>
                  </a14:imgLayer>
                </a14:imgProps>
              </a:ext>
              <a:ext uri="{28A0092B-C50C-407E-A947-70E740481C1C}">
                <a14:useLocalDpi xmlns:a14="http://schemas.microsoft.com/office/drawing/2010/main" val="0"/>
              </a:ext>
            </a:extLst>
          </a:blip>
          <a:srcRect l="75866" t="6849" b="14178"/>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09641"/>
            <a:ext cx="10515600" cy="1325563"/>
          </a:xfrm>
        </p:spPr>
        <p:txBody>
          <a:bodyPr/>
          <a:lstStyle/>
          <a:p>
            <a:r>
              <a:rPr lang="en-US" u="sng" dirty="0" smtClean="0">
                <a:latin typeface="Crystal" panose="02000603000000000000" pitchFamily="50" charset="0"/>
              </a:rPr>
              <a:t>Codes / Links to Login for Gizmo</a:t>
            </a:r>
            <a:endParaRPr lang="en-US" u="sng" dirty="0">
              <a:latin typeface="Crystal" panose="02000603000000000000" pitchFamily="50" charset="0"/>
            </a:endParaRPr>
          </a:p>
        </p:txBody>
      </p:sp>
      <p:sp>
        <p:nvSpPr>
          <p:cNvPr id="3" name="Content Placeholder 2"/>
          <p:cNvSpPr>
            <a:spLocks noGrp="1"/>
          </p:cNvSpPr>
          <p:nvPr>
            <p:ph idx="1"/>
          </p:nvPr>
        </p:nvSpPr>
        <p:spPr>
          <a:xfrm>
            <a:off x="1" y="836024"/>
            <a:ext cx="12030890" cy="6021976"/>
          </a:xfrm>
        </p:spPr>
        <p:txBody>
          <a:bodyPr>
            <a:normAutofit lnSpcReduction="10000"/>
          </a:bodyPr>
          <a:lstStyle/>
          <a:p>
            <a:r>
              <a:rPr lang="en-US" sz="4000" dirty="0" smtClean="0">
                <a:latin typeface="Aharoni" panose="02010803020104030203" pitchFamily="2" charset="-79"/>
                <a:cs typeface="Aharoni" panose="02010803020104030203" pitchFamily="2" charset="-79"/>
              </a:rPr>
              <a:t>1</a:t>
            </a:r>
            <a:r>
              <a:rPr lang="en-US" sz="4000" baseline="30000" dirty="0" smtClean="0">
                <a:latin typeface="Aharoni" panose="02010803020104030203" pitchFamily="2" charset="-79"/>
                <a:cs typeface="Aharoni" panose="02010803020104030203" pitchFamily="2" charset="-79"/>
              </a:rPr>
              <a:t>st</a:t>
            </a:r>
            <a:r>
              <a:rPr lang="en-US" sz="4000" dirty="0" smtClean="0">
                <a:latin typeface="Aharoni" panose="02010803020104030203" pitchFamily="2" charset="-79"/>
                <a:cs typeface="Aharoni" panose="02010803020104030203" pitchFamily="2" charset="-79"/>
              </a:rPr>
              <a:t> Period:  BX6MJ2F8F4</a:t>
            </a:r>
          </a:p>
          <a:p>
            <a:r>
              <a:rPr lang="en-US" dirty="0" smtClean="0">
                <a:solidFill>
                  <a:schemeClr val="bg1"/>
                </a:solidFill>
                <a:hlinkClick r:id="rId4"/>
              </a:rPr>
              <a:t>https://www.explorelearning.com/index.cfm?method=cUserSecure.dspClass&amp;ClassID=2940978#</a:t>
            </a:r>
            <a:endParaRPr lang="en-US" dirty="0" smtClean="0">
              <a:solidFill>
                <a:schemeClr val="bg1"/>
              </a:solidFill>
            </a:endParaRPr>
          </a:p>
          <a:p>
            <a:r>
              <a:rPr lang="en-US" sz="4000" dirty="0" smtClean="0">
                <a:latin typeface="Aharoni" panose="02010803020104030203" pitchFamily="2" charset="-79"/>
                <a:cs typeface="Aharoni" panose="02010803020104030203" pitchFamily="2" charset="-79"/>
              </a:rPr>
              <a:t>3</a:t>
            </a:r>
            <a:r>
              <a:rPr lang="en-US" sz="4000" baseline="30000" dirty="0" smtClean="0">
                <a:latin typeface="Aharoni" panose="02010803020104030203" pitchFamily="2" charset="-79"/>
                <a:cs typeface="Aharoni" panose="02010803020104030203" pitchFamily="2" charset="-79"/>
              </a:rPr>
              <a:t>rd</a:t>
            </a:r>
            <a:r>
              <a:rPr lang="en-US" sz="4000" dirty="0" smtClean="0">
                <a:latin typeface="Aharoni" panose="02010803020104030203" pitchFamily="2" charset="-79"/>
                <a:cs typeface="Aharoni" panose="02010803020104030203" pitchFamily="2" charset="-79"/>
              </a:rPr>
              <a:t> Period:   VDVCNWMRFG </a:t>
            </a:r>
            <a:r>
              <a:rPr lang="en-US" dirty="0" smtClean="0">
                <a:solidFill>
                  <a:schemeClr val="bg1"/>
                </a:solidFill>
                <a:hlinkClick r:id="rId5"/>
              </a:rPr>
              <a:t>https://www.explorelearning.com/index.cfm?method=cUserSecure.dspClass&amp;ClassID=2940983# </a:t>
            </a:r>
            <a:endParaRPr lang="en-US" dirty="0" smtClean="0">
              <a:solidFill>
                <a:schemeClr val="bg1"/>
              </a:solidFill>
            </a:endParaRPr>
          </a:p>
          <a:p>
            <a:r>
              <a:rPr lang="en-US" sz="4000" dirty="0" smtClean="0">
                <a:latin typeface="Aharoni" panose="02010803020104030203" pitchFamily="2" charset="-79"/>
                <a:cs typeface="Aharoni" panose="02010803020104030203" pitchFamily="2" charset="-79"/>
              </a:rPr>
              <a:t>5</a:t>
            </a:r>
            <a:r>
              <a:rPr lang="en-US" sz="4000" baseline="30000" dirty="0" smtClean="0">
                <a:latin typeface="Aharoni" panose="02010803020104030203" pitchFamily="2" charset="-79"/>
                <a:cs typeface="Aharoni" panose="02010803020104030203" pitchFamily="2" charset="-79"/>
              </a:rPr>
              <a:t>th</a:t>
            </a:r>
            <a:r>
              <a:rPr lang="en-US" sz="4000" dirty="0" smtClean="0">
                <a:latin typeface="Aharoni" panose="02010803020104030203" pitchFamily="2" charset="-79"/>
                <a:cs typeface="Aharoni" panose="02010803020104030203" pitchFamily="2" charset="-79"/>
              </a:rPr>
              <a:t> Period:  TRLNZZDHRK</a:t>
            </a:r>
          </a:p>
          <a:p>
            <a:r>
              <a:rPr lang="en-US" dirty="0" smtClean="0">
                <a:solidFill>
                  <a:schemeClr val="bg1"/>
                </a:solidFill>
                <a:hlinkClick r:id="rId6"/>
              </a:rPr>
              <a:t>https://www.explorelearning.com/index.cfm?method=cUserSecure.dspClass&amp;ClassID=2940986#</a:t>
            </a:r>
            <a:endParaRPr lang="en-US" dirty="0" smtClean="0">
              <a:solidFill>
                <a:schemeClr val="bg1"/>
              </a:solidFill>
            </a:endParaRPr>
          </a:p>
          <a:p>
            <a:r>
              <a:rPr lang="en-US" sz="4000" dirty="0" smtClean="0">
                <a:latin typeface="Aharoni" panose="02010803020104030203" pitchFamily="2" charset="-79"/>
                <a:cs typeface="Aharoni" panose="02010803020104030203" pitchFamily="2" charset="-79"/>
              </a:rPr>
              <a:t>6</a:t>
            </a:r>
            <a:r>
              <a:rPr lang="en-US" sz="4000" baseline="30000" dirty="0" smtClean="0">
                <a:latin typeface="Aharoni" panose="02010803020104030203" pitchFamily="2" charset="-79"/>
                <a:cs typeface="Aharoni" panose="02010803020104030203" pitchFamily="2" charset="-79"/>
              </a:rPr>
              <a:t>th</a:t>
            </a:r>
            <a:r>
              <a:rPr lang="en-US" sz="4000" dirty="0" smtClean="0">
                <a:latin typeface="Aharoni" panose="02010803020104030203" pitchFamily="2" charset="-79"/>
                <a:cs typeface="Aharoni" panose="02010803020104030203" pitchFamily="2" charset="-79"/>
              </a:rPr>
              <a:t> Period:  CBCVQ59D5L</a:t>
            </a:r>
          </a:p>
          <a:p>
            <a:r>
              <a:rPr lang="en-US" dirty="0" smtClean="0">
                <a:solidFill>
                  <a:schemeClr val="bg1"/>
                </a:solidFill>
                <a:hlinkClick r:id="rId7"/>
              </a:rPr>
              <a:t>https://www.explorelearning.com/index.cfm?method=cUserSecure.dspClass&amp;ClassID=2940987#</a:t>
            </a:r>
            <a:endParaRPr lang="en-US" dirty="0" smtClean="0">
              <a:solidFill>
                <a:schemeClr val="bg1"/>
              </a:solidFill>
            </a:endParaRPr>
          </a:p>
          <a:p>
            <a:endParaRPr lang="en-US" dirty="0"/>
          </a:p>
        </p:txBody>
      </p:sp>
    </p:spTree>
    <p:extLst>
      <p:ext uri="{BB962C8B-B14F-4D97-AF65-F5344CB8AC3E}">
        <p14:creationId xmlns:p14="http://schemas.microsoft.com/office/powerpoint/2010/main" val="380835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98" t="10914" r="22461" b="8382"/>
          <a:stretch/>
        </p:blipFill>
        <p:spPr>
          <a:xfrm>
            <a:off x="0" y="1"/>
            <a:ext cx="3523129" cy="6858000"/>
          </a:xfrm>
          <a:prstGeom prst="rect">
            <a:avLst/>
          </a:prstGeom>
        </p:spPr>
      </p:pic>
      <p:pic>
        <p:nvPicPr>
          <p:cNvPr id="5" name="Picture 2" descr="http://i.livescience.com/images/i/000/057/244/original/circulatory-system-diagram-130925.jpg?1380112522"/>
          <p:cNvPicPr>
            <a:picLocks noChangeAspect="1" noChangeArrowheads="1"/>
          </p:cNvPicPr>
          <p:nvPr/>
        </p:nvPicPr>
        <p:blipFill rotWithShape="1">
          <a:blip r:embed="rId3">
            <a:extLst>
              <a:ext uri="{28A0092B-C50C-407E-A947-70E740481C1C}">
                <a14:useLocalDpi xmlns:a14="http://schemas.microsoft.com/office/drawing/2010/main" val="0"/>
              </a:ext>
            </a:extLst>
          </a:blip>
          <a:srcRect l="75866" t="6849" b="14178"/>
          <a:stretch/>
        </p:blipFill>
        <p:spPr bwMode="auto">
          <a:xfrm>
            <a:off x="3523129" y="1"/>
            <a:ext cx="866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
            <a:ext cx="10515600" cy="779462"/>
          </a:xfrm>
        </p:spPr>
        <p:txBody>
          <a:bodyPr/>
          <a:lstStyle/>
          <a:p>
            <a:r>
              <a:rPr lang="en-US" u="sng" dirty="0" smtClean="0">
                <a:solidFill>
                  <a:schemeClr val="bg1"/>
                </a:solidFill>
                <a:latin typeface="Crystal" panose="02000603000000000000" pitchFamily="50" charset="0"/>
              </a:rPr>
              <a:t>Exit Slip / DOL Questions </a:t>
            </a:r>
            <a:endParaRPr lang="en-US" u="sng" dirty="0">
              <a:solidFill>
                <a:schemeClr val="bg1"/>
              </a:solidFill>
              <a:latin typeface="Crystal" panose="02000603000000000000" pitchFamily="50"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1814767"/>
              </p:ext>
            </p:extLst>
          </p:nvPr>
        </p:nvGraphicFramePr>
        <p:xfrm>
          <a:off x="3854887" y="934720"/>
          <a:ext cx="8084564" cy="5209525"/>
        </p:xfrm>
        <a:graphic>
          <a:graphicData uri="http://schemas.openxmlformats.org/drawingml/2006/table">
            <a:tbl>
              <a:tblPr firstRow="1" bandRow="1">
                <a:tableStyleId>{5C22544A-7EE6-4342-B048-85BDC9FD1C3A}</a:tableStyleId>
              </a:tblPr>
              <a:tblGrid>
                <a:gridCol w="4575463">
                  <a:extLst>
                    <a:ext uri="{9D8B030D-6E8A-4147-A177-3AD203B41FA5}">
                      <a16:colId xmlns:a16="http://schemas.microsoft.com/office/drawing/2014/main" val="2710203914"/>
                    </a:ext>
                  </a:extLst>
                </a:gridCol>
                <a:gridCol w="1543478">
                  <a:extLst>
                    <a:ext uri="{9D8B030D-6E8A-4147-A177-3AD203B41FA5}">
                      <a16:colId xmlns:a16="http://schemas.microsoft.com/office/drawing/2014/main" val="767845893"/>
                    </a:ext>
                  </a:extLst>
                </a:gridCol>
                <a:gridCol w="1226865">
                  <a:extLst>
                    <a:ext uri="{9D8B030D-6E8A-4147-A177-3AD203B41FA5}">
                      <a16:colId xmlns:a16="http://schemas.microsoft.com/office/drawing/2014/main" val="3077813489"/>
                    </a:ext>
                  </a:extLst>
                </a:gridCol>
                <a:gridCol w="738758">
                  <a:extLst>
                    <a:ext uri="{9D8B030D-6E8A-4147-A177-3AD203B41FA5}">
                      <a16:colId xmlns:a16="http://schemas.microsoft.com/office/drawing/2014/main" val="1957779662"/>
                    </a:ext>
                  </a:extLst>
                </a:gridCol>
              </a:tblGrid>
              <a:tr h="737326">
                <a:tc>
                  <a:txBody>
                    <a:bodyPr/>
                    <a:lstStyle/>
                    <a:p>
                      <a:r>
                        <a:rPr lang="en-US" dirty="0" smtClean="0"/>
                        <a:t>Question</a:t>
                      </a:r>
                      <a:endParaRPr lang="en-US" dirty="0"/>
                    </a:p>
                  </a:txBody>
                  <a:tcPr/>
                </a:tc>
                <a:tc>
                  <a:txBody>
                    <a:bodyPr/>
                    <a:lstStyle/>
                    <a:p>
                      <a:r>
                        <a:rPr lang="en-US" dirty="0" smtClean="0"/>
                        <a:t>Circulatory System</a:t>
                      </a:r>
                      <a:endParaRPr lang="en-US" dirty="0"/>
                    </a:p>
                  </a:txBody>
                  <a:tcPr/>
                </a:tc>
                <a:tc>
                  <a:txBody>
                    <a:bodyPr/>
                    <a:lstStyle/>
                    <a:p>
                      <a:r>
                        <a:rPr lang="en-US" dirty="0" smtClean="0"/>
                        <a:t>Lymphatic System</a:t>
                      </a:r>
                      <a:endParaRPr lang="en-US" dirty="0"/>
                    </a:p>
                  </a:txBody>
                  <a:tcPr/>
                </a:tc>
                <a:tc>
                  <a:txBody>
                    <a:bodyPr/>
                    <a:lstStyle/>
                    <a:p>
                      <a:r>
                        <a:rPr lang="en-US" dirty="0" smtClean="0"/>
                        <a:t>Both</a:t>
                      </a:r>
                      <a:endParaRPr lang="en-US" dirty="0"/>
                    </a:p>
                  </a:txBody>
                  <a:tcPr/>
                </a:tc>
                <a:extLst>
                  <a:ext uri="{0D108BD9-81ED-4DB2-BD59-A6C34878D82A}">
                    <a16:rowId xmlns:a16="http://schemas.microsoft.com/office/drawing/2014/main" val="947212720"/>
                  </a:ext>
                </a:extLst>
              </a:tr>
              <a:tr h="734565">
                <a:tc>
                  <a:txBody>
                    <a:bodyPr/>
                    <a:lstStyle/>
                    <a:p>
                      <a:r>
                        <a:rPr lang="en-US" dirty="0" smtClean="0"/>
                        <a:t>Which</a:t>
                      </a:r>
                      <a:r>
                        <a:rPr lang="en-US" baseline="0" dirty="0" smtClean="0"/>
                        <a:t> system moves fluids around your body?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79571158"/>
                  </a:ext>
                </a:extLst>
              </a:tr>
              <a:tr h="1209870">
                <a:tc>
                  <a:txBody>
                    <a:bodyPr/>
                    <a:lstStyle/>
                    <a:p>
                      <a:r>
                        <a:rPr lang="en-US" dirty="0" smtClean="0"/>
                        <a:t>Which system transports blood around your body?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1473812"/>
                  </a:ext>
                </a:extLst>
              </a:tr>
              <a:tr h="1123450">
                <a:tc>
                  <a:txBody>
                    <a:bodyPr/>
                    <a:lstStyle/>
                    <a:p>
                      <a:r>
                        <a:rPr lang="en-US" dirty="0" smtClean="0"/>
                        <a:t>Which</a:t>
                      </a:r>
                      <a:r>
                        <a:rPr lang="en-US" baseline="0" dirty="0" smtClean="0"/>
                        <a:t> system collects fluid that leaks from your blood?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15027357"/>
                  </a:ext>
                </a:extLst>
              </a:tr>
              <a:tr h="756169">
                <a:tc>
                  <a:txBody>
                    <a:bodyPr/>
                    <a:lstStyle/>
                    <a:p>
                      <a:r>
                        <a:rPr lang="en-US" dirty="0" smtClean="0"/>
                        <a:t>Which system protects your from disease?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3974994"/>
                  </a:ext>
                </a:extLst>
              </a:tr>
              <a:tr h="648145">
                <a:tc>
                  <a:txBody>
                    <a:bodyPr/>
                    <a:lstStyle/>
                    <a:p>
                      <a:r>
                        <a:rPr lang="en-US" dirty="0" smtClean="0"/>
                        <a:t>Which</a:t>
                      </a:r>
                      <a:r>
                        <a:rPr lang="en-US" baseline="0" dirty="0" smtClean="0"/>
                        <a:t> system helps keep your body warm?</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26424262"/>
                  </a:ext>
                </a:extLst>
              </a:tr>
            </a:tbl>
          </a:graphicData>
        </a:graphic>
      </p:graphicFrame>
    </p:spTree>
    <p:extLst>
      <p:ext uri="{BB962C8B-B14F-4D97-AF65-F5344CB8AC3E}">
        <p14:creationId xmlns:p14="http://schemas.microsoft.com/office/powerpoint/2010/main" val="55235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98" t="10914" r="22461" b="8382"/>
          <a:stretch/>
        </p:blipFill>
        <p:spPr>
          <a:xfrm>
            <a:off x="0" y="1"/>
            <a:ext cx="3523129" cy="6858000"/>
          </a:xfrm>
          <a:prstGeom prst="rect">
            <a:avLst/>
          </a:prstGeom>
        </p:spPr>
      </p:pic>
      <p:pic>
        <p:nvPicPr>
          <p:cNvPr id="5" name="Picture 2" descr="http://i.livescience.com/images/i/000/057/244/original/circulatory-system-diagram-130925.jpg?1380112522"/>
          <p:cNvPicPr>
            <a:picLocks noChangeAspect="1" noChangeArrowheads="1"/>
          </p:cNvPicPr>
          <p:nvPr/>
        </p:nvPicPr>
        <p:blipFill rotWithShape="1">
          <a:blip r:embed="rId3">
            <a:extLst>
              <a:ext uri="{28A0092B-C50C-407E-A947-70E740481C1C}">
                <a14:useLocalDpi xmlns:a14="http://schemas.microsoft.com/office/drawing/2010/main" val="0"/>
              </a:ext>
            </a:extLst>
          </a:blip>
          <a:srcRect l="75866" t="6849" b="14178"/>
          <a:stretch/>
        </p:blipFill>
        <p:spPr bwMode="auto">
          <a:xfrm>
            <a:off x="3523129" y="1"/>
            <a:ext cx="866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869" y="-180976"/>
            <a:ext cx="10515600" cy="1325563"/>
          </a:xfrm>
        </p:spPr>
        <p:txBody>
          <a:bodyPr/>
          <a:lstStyle/>
          <a:p>
            <a:r>
              <a:rPr lang="en-US" u="sng" dirty="0" smtClean="0">
                <a:solidFill>
                  <a:schemeClr val="bg1"/>
                </a:solidFill>
                <a:latin typeface="Crystal" panose="02000603000000000000" pitchFamily="50" charset="0"/>
              </a:rPr>
              <a:t>TEK 7.12B </a:t>
            </a:r>
            <a:endParaRPr lang="en-US" u="sng" dirty="0">
              <a:solidFill>
                <a:schemeClr val="bg1"/>
              </a:solidFill>
              <a:latin typeface="Crystal" panose="02000603000000000000" pitchFamily="50" charset="0"/>
            </a:endParaRPr>
          </a:p>
        </p:txBody>
      </p:sp>
      <p:sp>
        <p:nvSpPr>
          <p:cNvPr id="3" name="Content Placeholder 2"/>
          <p:cNvSpPr>
            <a:spLocks noGrp="1"/>
          </p:cNvSpPr>
          <p:nvPr>
            <p:ph idx="1"/>
          </p:nvPr>
        </p:nvSpPr>
        <p:spPr>
          <a:xfrm>
            <a:off x="2534194" y="744583"/>
            <a:ext cx="9535886" cy="5432380"/>
          </a:xfrm>
        </p:spPr>
        <p:txBody>
          <a:bodyPr>
            <a:noAutofit/>
          </a:bodyPr>
          <a:lstStyle/>
          <a:p>
            <a:r>
              <a:rPr lang="en-US" sz="4000" dirty="0" smtClean="0">
                <a:solidFill>
                  <a:schemeClr val="bg1"/>
                </a:solidFill>
                <a:latin typeface="Aharoni" panose="02010803020104030203" pitchFamily="2" charset="-79"/>
                <a:cs typeface="Aharoni" panose="02010803020104030203" pitchFamily="2" charset="-79"/>
              </a:rPr>
              <a:t> </a:t>
            </a:r>
            <a:r>
              <a:rPr lang="en-US" sz="3800" dirty="0" smtClean="0">
                <a:solidFill>
                  <a:schemeClr val="bg1"/>
                </a:solidFill>
                <a:latin typeface="Aharoni" panose="02010803020104030203" pitchFamily="2" charset="-79"/>
                <a:cs typeface="Aharoni" panose="02010803020104030203" pitchFamily="2" charset="-79"/>
              </a:rPr>
              <a:t>Organisms and environments. The student knows that living systems at all levels of organization demonstrate the complementary nature of structure and function. The student is expected to identify the main functions of the systems of the human organism, including the circulatory, respiratory, skeletal, muscular, digestive, excretory, reproductive, integumentary, nervous, and endocrine systems</a:t>
            </a:r>
            <a:endParaRPr lang="en-US" sz="3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340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387</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Calibri Light</vt:lpstr>
      <vt:lpstr>Crystal</vt:lpstr>
      <vt:lpstr>Office Theme</vt:lpstr>
      <vt:lpstr>March 7, 2016 / Please Do Now</vt:lpstr>
      <vt:lpstr>Collect / Grade Please Do Now</vt:lpstr>
      <vt:lpstr>Essential Question:</vt:lpstr>
      <vt:lpstr>Circulatory System Gizmo Note Outline</vt:lpstr>
      <vt:lpstr>Codes / Links to Login for Gizmo</vt:lpstr>
      <vt:lpstr>Exit Slip / DOL Questions </vt:lpstr>
      <vt:lpstr>TEK 7.12B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7, 2016 / Please Do Now</dc:title>
  <dc:creator>Katherine Pease</dc:creator>
  <cp:lastModifiedBy>Katherine Pease</cp:lastModifiedBy>
  <cp:revision>9</cp:revision>
  <dcterms:created xsi:type="dcterms:W3CDTF">2016-03-06T23:08:12Z</dcterms:created>
  <dcterms:modified xsi:type="dcterms:W3CDTF">2016-03-07T00:16:45Z</dcterms:modified>
</cp:coreProperties>
</file>