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527BE0-A06E-4D68-A972-CB9447848DC2}"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6EA13C-3A02-4722-8CFC-3C83F253B5A5}" type="slidenum">
              <a:rPr lang="en-US" smtClean="0"/>
              <a:t>‹#›</a:t>
            </a:fld>
            <a:endParaRPr lang="en-US" dirty="0"/>
          </a:p>
        </p:txBody>
      </p:sp>
    </p:spTree>
    <p:extLst>
      <p:ext uri="{BB962C8B-B14F-4D97-AF65-F5344CB8AC3E}">
        <p14:creationId xmlns:p14="http://schemas.microsoft.com/office/powerpoint/2010/main" val="14084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27BE0-A06E-4D68-A972-CB9447848DC2}"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6EA13C-3A02-4722-8CFC-3C83F253B5A5}" type="slidenum">
              <a:rPr lang="en-US" smtClean="0"/>
              <a:t>‹#›</a:t>
            </a:fld>
            <a:endParaRPr lang="en-US" dirty="0"/>
          </a:p>
        </p:txBody>
      </p:sp>
    </p:spTree>
    <p:extLst>
      <p:ext uri="{BB962C8B-B14F-4D97-AF65-F5344CB8AC3E}">
        <p14:creationId xmlns:p14="http://schemas.microsoft.com/office/powerpoint/2010/main" val="217043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27BE0-A06E-4D68-A972-CB9447848DC2}"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6EA13C-3A02-4722-8CFC-3C83F253B5A5}" type="slidenum">
              <a:rPr lang="en-US" smtClean="0"/>
              <a:t>‹#›</a:t>
            </a:fld>
            <a:endParaRPr lang="en-US" dirty="0"/>
          </a:p>
        </p:txBody>
      </p:sp>
    </p:spTree>
    <p:extLst>
      <p:ext uri="{BB962C8B-B14F-4D97-AF65-F5344CB8AC3E}">
        <p14:creationId xmlns:p14="http://schemas.microsoft.com/office/powerpoint/2010/main" val="147762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527BE0-A06E-4D68-A972-CB9447848DC2}"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6EA13C-3A02-4722-8CFC-3C83F253B5A5}" type="slidenum">
              <a:rPr lang="en-US" smtClean="0"/>
              <a:t>‹#›</a:t>
            </a:fld>
            <a:endParaRPr lang="en-US" dirty="0"/>
          </a:p>
        </p:txBody>
      </p:sp>
    </p:spTree>
    <p:extLst>
      <p:ext uri="{BB962C8B-B14F-4D97-AF65-F5344CB8AC3E}">
        <p14:creationId xmlns:p14="http://schemas.microsoft.com/office/powerpoint/2010/main" val="71775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27BE0-A06E-4D68-A972-CB9447848DC2}" type="datetimeFigureOut">
              <a:rPr lang="en-US" smtClean="0"/>
              <a:t>3/31/2016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6EA13C-3A02-4722-8CFC-3C83F253B5A5}" type="slidenum">
              <a:rPr lang="en-US" smtClean="0"/>
              <a:t>‹#›</a:t>
            </a:fld>
            <a:endParaRPr lang="en-US" dirty="0"/>
          </a:p>
        </p:txBody>
      </p:sp>
    </p:spTree>
    <p:extLst>
      <p:ext uri="{BB962C8B-B14F-4D97-AF65-F5344CB8AC3E}">
        <p14:creationId xmlns:p14="http://schemas.microsoft.com/office/powerpoint/2010/main" val="3239799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527BE0-A06E-4D68-A972-CB9447848DC2}"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6EA13C-3A02-4722-8CFC-3C83F253B5A5}" type="slidenum">
              <a:rPr lang="en-US" smtClean="0"/>
              <a:t>‹#›</a:t>
            </a:fld>
            <a:endParaRPr lang="en-US" dirty="0"/>
          </a:p>
        </p:txBody>
      </p:sp>
    </p:spTree>
    <p:extLst>
      <p:ext uri="{BB962C8B-B14F-4D97-AF65-F5344CB8AC3E}">
        <p14:creationId xmlns:p14="http://schemas.microsoft.com/office/powerpoint/2010/main" val="38665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527BE0-A06E-4D68-A972-CB9447848DC2}" type="datetimeFigureOut">
              <a:rPr lang="en-US" smtClean="0"/>
              <a:t>3/31/2016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6EA13C-3A02-4722-8CFC-3C83F253B5A5}" type="slidenum">
              <a:rPr lang="en-US" smtClean="0"/>
              <a:t>‹#›</a:t>
            </a:fld>
            <a:endParaRPr lang="en-US" dirty="0"/>
          </a:p>
        </p:txBody>
      </p:sp>
    </p:spTree>
    <p:extLst>
      <p:ext uri="{BB962C8B-B14F-4D97-AF65-F5344CB8AC3E}">
        <p14:creationId xmlns:p14="http://schemas.microsoft.com/office/powerpoint/2010/main" val="4090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527BE0-A06E-4D68-A972-CB9447848DC2}" type="datetimeFigureOut">
              <a:rPr lang="en-US" smtClean="0"/>
              <a:t>3/31/2016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6EA13C-3A02-4722-8CFC-3C83F253B5A5}" type="slidenum">
              <a:rPr lang="en-US" smtClean="0"/>
              <a:t>‹#›</a:t>
            </a:fld>
            <a:endParaRPr lang="en-US" dirty="0"/>
          </a:p>
        </p:txBody>
      </p:sp>
    </p:spTree>
    <p:extLst>
      <p:ext uri="{BB962C8B-B14F-4D97-AF65-F5344CB8AC3E}">
        <p14:creationId xmlns:p14="http://schemas.microsoft.com/office/powerpoint/2010/main" val="2958866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27BE0-A06E-4D68-A972-CB9447848DC2}" type="datetimeFigureOut">
              <a:rPr lang="en-US" smtClean="0"/>
              <a:t>3/31/2016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6EA13C-3A02-4722-8CFC-3C83F253B5A5}" type="slidenum">
              <a:rPr lang="en-US" smtClean="0"/>
              <a:t>‹#›</a:t>
            </a:fld>
            <a:endParaRPr lang="en-US" dirty="0"/>
          </a:p>
        </p:txBody>
      </p:sp>
    </p:spTree>
    <p:extLst>
      <p:ext uri="{BB962C8B-B14F-4D97-AF65-F5344CB8AC3E}">
        <p14:creationId xmlns:p14="http://schemas.microsoft.com/office/powerpoint/2010/main" val="188711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27BE0-A06E-4D68-A972-CB9447848DC2}"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6EA13C-3A02-4722-8CFC-3C83F253B5A5}" type="slidenum">
              <a:rPr lang="en-US" smtClean="0"/>
              <a:t>‹#›</a:t>
            </a:fld>
            <a:endParaRPr lang="en-US" dirty="0"/>
          </a:p>
        </p:txBody>
      </p:sp>
    </p:spTree>
    <p:extLst>
      <p:ext uri="{BB962C8B-B14F-4D97-AF65-F5344CB8AC3E}">
        <p14:creationId xmlns:p14="http://schemas.microsoft.com/office/powerpoint/2010/main" val="3264004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27BE0-A06E-4D68-A972-CB9447848DC2}" type="datetimeFigureOut">
              <a:rPr lang="en-US" smtClean="0"/>
              <a:t>3/31/2016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6EA13C-3A02-4722-8CFC-3C83F253B5A5}" type="slidenum">
              <a:rPr lang="en-US" smtClean="0"/>
              <a:t>‹#›</a:t>
            </a:fld>
            <a:endParaRPr lang="en-US" dirty="0"/>
          </a:p>
        </p:txBody>
      </p:sp>
    </p:spTree>
    <p:extLst>
      <p:ext uri="{BB962C8B-B14F-4D97-AF65-F5344CB8AC3E}">
        <p14:creationId xmlns:p14="http://schemas.microsoft.com/office/powerpoint/2010/main" val="272219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27BE0-A06E-4D68-A972-CB9447848DC2}" type="datetimeFigureOut">
              <a:rPr lang="en-US" smtClean="0"/>
              <a:t>3/31/2016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EA13C-3A02-4722-8CFC-3C83F253B5A5}" type="slidenum">
              <a:rPr lang="en-US" smtClean="0"/>
              <a:t>‹#›</a:t>
            </a:fld>
            <a:endParaRPr lang="en-US" dirty="0"/>
          </a:p>
        </p:txBody>
      </p:sp>
    </p:spTree>
    <p:extLst>
      <p:ext uri="{BB962C8B-B14F-4D97-AF65-F5344CB8AC3E}">
        <p14:creationId xmlns:p14="http://schemas.microsoft.com/office/powerpoint/2010/main" val="2169029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oachpease.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oachpease.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43001"/>
            <a:ext cx="12192000" cy="8001001"/>
          </a:xfrm>
          <a:prstGeom prst="rect">
            <a:avLst/>
          </a:prstGeom>
        </p:spPr>
      </p:pic>
      <p:sp>
        <p:nvSpPr>
          <p:cNvPr id="2" name="Title 1"/>
          <p:cNvSpPr>
            <a:spLocks noGrp="1"/>
          </p:cNvSpPr>
          <p:nvPr>
            <p:ph type="ctrTitle"/>
          </p:nvPr>
        </p:nvSpPr>
        <p:spPr>
          <a:xfrm>
            <a:off x="-94891" y="0"/>
            <a:ext cx="12192000" cy="904845"/>
          </a:xfrm>
        </p:spPr>
        <p:txBody>
          <a:bodyPr>
            <a:normAutofit fontScale="90000"/>
          </a:bodyPr>
          <a:lstStyle/>
          <a:p>
            <a:r>
              <a:rPr lang="en-US" u="sng" dirty="0" smtClean="0">
                <a:ln>
                  <a:solidFill>
                    <a:schemeClr val="bg1"/>
                  </a:solidFill>
                </a:ln>
                <a:latin typeface="Algerian" panose="04020705040A02060702" pitchFamily="82" charset="0"/>
              </a:rPr>
              <a:t>March 31, 2016 Please Do Now</a:t>
            </a:r>
            <a:endParaRPr lang="en-US" u="sng" dirty="0">
              <a:ln>
                <a:solidFill>
                  <a:schemeClr val="bg1"/>
                </a:solidFill>
              </a:ln>
              <a:latin typeface="Algerian" panose="04020705040A02060702" pitchFamily="82" charset="0"/>
            </a:endParaRPr>
          </a:p>
        </p:txBody>
      </p:sp>
      <p:sp>
        <p:nvSpPr>
          <p:cNvPr id="3" name="Subtitle 2"/>
          <p:cNvSpPr>
            <a:spLocks noGrp="1"/>
          </p:cNvSpPr>
          <p:nvPr>
            <p:ph type="subTitle" idx="1"/>
          </p:nvPr>
        </p:nvSpPr>
        <p:spPr>
          <a:xfrm>
            <a:off x="2612571" y="904845"/>
            <a:ext cx="9484538" cy="5815132"/>
          </a:xfrm>
        </p:spPr>
        <p:txBody>
          <a:bodyPr>
            <a:normAutofit/>
          </a:bodyPr>
          <a:lstStyle/>
          <a:p>
            <a:pPr marL="457200" indent="-457200" algn="l">
              <a:buAutoNum type="arabicPeriod"/>
            </a:pPr>
            <a:r>
              <a:rPr lang="en-US" sz="4400" dirty="0" smtClean="0">
                <a:latin typeface="Adobe Gothic Std B" panose="020B0800000000000000" pitchFamily="34" charset="-128"/>
                <a:ea typeface="Adobe Gothic Std B" panose="020B0800000000000000" pitchFamily="34" charset="-128"/>
              </a:rPr>
              <a:t>Sharpen Pencil</a:t>
            </a:r>
          </a:p>
          <a:p>
            <a:pPr marL="457200" indent="-457200" algn="l">
              <a:buAutoNum type="arabicPeriod"/>
            </a:pPr>
            <a:r>
              <a:rPr lang="en-US" sz="4400" dirty="0" smtClean="0">
                <a:latin typeface="Adobe Gothic Std B" panose="020B0800000000000000" pitchFamily="34" charset="-128"/>
                <a:ea typeface="Adobe Gothic Std B" panose="020B0800000000000000" pitchFamily="34" charset="-128"/>
              </a:rPr>
              <a:t>Collect Please Do Now, Chrome Book, Pen/Pencil that works</a:t>
            </a:r>
          </a:p>
          <a:p>
            <a:pPr marL="457200" indent="-457200" algn="l">
              <a:buAutoNum type="arabicPeriod"/>
            </a:pPr>
            <a:r>
              <a:rPr lang="en-US" sz="4400" dirty="0" smtClean="0">
                <a:latin typeface="Adobe Gothic Std B" panose="020B0800000000000000" pitchFamily="34" charset="-128"/>
                <a:ea typeface="Adobe Gothic Std B" panose="020B0800000000000000" pitchFamily="34" charset="-128"/>
              </a:rPr>
              <a:t>Write Homework into Planner</a:t>
            </a:r>
          </a:p>
          <a:p>
            <a:pPr marL="457200" indent="-457200" algn="l">
              <a:buAutoNum type="arabicPeriod"/>
            </a:pPr>
            <a:r>
              <a:rPr lang="en-US" sz="4400" dirty="0" smtClean="0">
                <a:latin typeface="Adobe Gothic Std B" panose="020B0800000000000000" pitchFamily="34" charset="-128"/>
                <a:ea typeface="Adobe Gothic Std B" panose="020B0800000000000000" pitchFamily="34" charset="-128"/>
              </a:rPr>
              <a:t>Use a TEXTBOOK to Complete the Please Do Now </a:t>
            </a:r>
            <a:endParaRPr lang="en-US" sz="44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295672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43001"/>
            <a:ext cx="12192000" cy="8001001"/>
          </a:xfrm>
          <a:prstGeom prst="rect">
            <a:avLst/>
          </a:prstGeom>
        </p:spPr>
      </p:pic>
      <p:sp>
        <p:nvSpPr>
          <p:cNvPr id="2" name="Title 1"/>
          <p:cNvSpPr>
            <a:spLocks noGrp="1"/>
          </p:cNvSpPr>
          <p:nvPr>
            <p:ph type="title"/>
          </p:nvPr>
        </p:nvSpPr>
        <p:spPr>
          <a:xfrm>
            <a:off x="838200" y="-238724"/>
            <a:ext cx="10515600" cy="1325563"/>
          </a:xfrm>
        </p:spPr>
        <p:txBody>
          <a:bodyPr/>
          <a:lstStyle/>
          <a:p>
            <a:r>
              <a:rPr lang="en-US" u="sng" dirty="0" smtClean="0">
                <a:ln>
                  <a:solidFill>
                    <a:schemeClr val="bg1"/>
                  </a:solidFill>
                </a:ln>
                <a:latin typeface="Algerian" panose="04020705040A02060702" pitchFamily="82" charset="0"/>
              </a:rPr>
              <a:t>Agenda</a:t>
            </a:r>
            <a:endParaRPr lang="en-US" u="sng" dirty="0">
              <a:ln>
                <a:solidFill>
                  <a:schemeClr val="bg1"/>
                </a:solidFill>
              </a:ln>
              <a:latin typeface="Algerian" panose="04020705040A02060702" pitchFamily="82" charset="0"/>
            </a:endParaRPr>
          </a:p>
        </p:txBody>
      </p:sp>
      <p:sp>
        <p:nvSpPr>
          <p:cNvPr id="3" name="Content Placeholder 2"/>
          <p:cNvSpPr>
            <a:spLocks noGrp="1"/>
          </p:cNvSpPr>
          <p:nvPr>
            <p:ph idx="1"/>
          </p:nvPr>
        </p:nvSpPr>
        <p:spPr>
          <a:xfrm>
            <a:off x="2307770" y="845390"/>
            <a:ext cx="9046029" cy="6012610"/>
          </a:xfrm>
        </p:spPr>
        <p:txBody>
          <a:bodyPr>
            <a:normAutofit/>
          </a:bodyPr>
          <a:lstStyle/>
          <a:p>
            <a:r>
              <a:rPr lang="en-US" sz="4400" dirty="0" smtClean="0">
                <a:latin typeface="Adobe Gothic Std B" panose="020B0800000000000000" pitchFamily="34" charset="-128"/>
                <a:ea typeface="Adobe Gothic Std B" panose="020B0800000000000000" pitchFamily="34" charset="-128"/>
              </a:rPr>
              <a:t>Please Do Now</a:t>
            </a:r>
          </a:p>
          <a:p>
            <a:r>
              <a:rPr lang="en-US" sz="4400" dirty="0" smtClean="0">
                <a:latin typeface="Adobe Gothic Std B" panose="020B0800000000000000" pitchFamily="34" charset="-128"/>
                <a:ea typeface="Adobe Gothic Std B" panose="020B0800000000000000" pitchFamily="34" charset="-128"/>
              </a:rPr>
              <a:t>Essential Question</a:t>
            </a:r>
          </a:p>
          <a:p>
            <a:r>
              <a:rPr lang="en-US" sz="4400" dirty="0" smtClean="0">
                <a:latin typeface="Adobe Gothic Std B" panose="020B0800000000000000" pitchFamily="34" charset="-128"/>
                <a:ea typeface="Adobe Gothic Std B" panose="020B0800000000000000" pitchFamily="34" charset="-128"/>
              </a:rPr>
              <a:t>The Digestive System Foldable from Monday (10 </a:t>
            </a:r>
            <a:r>
              <a:rPr lang="en-US" sz="4400" dirty="0" smtClean="0">
                <a:latin typeface="Adobe Gothic Std B" panose="020B0800000000000000" pitchFamily="34" charset="-128"/>
                <a:ea typeface="Adobe Gothic Std B" panose="020B0800000000000000" pitchFamily="34" charset="-128"/>
              </a:rPr>
              <a:t>mins</a:t>
            </a:r>
            <a:r>
              <a:rPr lang="en-US" sz="4400" dirty="0" smtClean="0">
                <a:latin typeface="Adobe Gothic Std B" panose="020B0800000000000000" pitchFamily="34" charset="-128"/>
                <a:ea typeface="Adobe Gothic Std B" panose="020B0800000000000000" pitchFamily="34" charset="-128"/>
              </a:rPr>
              <a:t>. Max)</a:t>
            </a:r>
          </a:p>
          <a:p>
            <a:r>
              <a:rPr lang="en-US" sz="4400" dirty="0" smtClean="0">
                <a:latin typeface="Adobe Gothic Std B" panose="020B0800000000000000" pitchFamily="34" charset="-128"/>
                <a:ea typeface="Adobe Gothic Std B" panose="020B0800000000000000" pitchFamily="34" charset="-128"/>
              </a:rPr>
              <a:t>Mechanical Vs’ Chemical Digestion Foldable/Lab</a:t>
            </a:r>
          </a:p>
          <a:p>
            <a:r>
              <a:rPr lang="en-US" sz="4400" dirty="0" smtClean="0">
                <a:latin typeface="Adobe Gothic Std B" panose="020B0800000000000000" pitchFamily="34" charset="-128"/>
                <a:ea typeface="Adobe Gothic Std B" panose="020B0800000000000000" pitchFamily="34" charset="-128"/>
              </a:rPr>
              <a:t>Exit Slip</a:t>
            </a:r>
          </a:p>
          <a:p>
            <a:endParaRPr lang="en-US" dirty="0"/>
          </a:p>
        </p:txBody>
      </p:sp>
    </p:spTree>
    <p:extLst>
      <p:ext uri="{BB962C8B-B14F-4D97-AF65-F5344CB8AC3E}">
        <p14:creationId xmlns:p14="http://schemas.microsoft.com/office/powerpoint/2010/main" val="223216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82041"/>
            <a:ext cx="12192000" cy="8001001"/>
          </a:xfrm>
          <a:prstGeom prst="rect">
            <a:avLst/>
          </a:prstGeom>
        </p:spPr>
      </p:pic>
      <p:sp>
        <p:nvSpPr>
          <p:cNvPr id="2" name="Title 1"/>
          <p:cNvSpPr>
            <a:spLocks noGrp="1"/>
          </p:cNvSpPr>
          <p:nvPr>
            <p:ph type="title"/>
          </p:nvPr>
        </p:nvSpPr>
        <p:spPr>
          <a:xfrm>
            <a:off x="3165893" y="0"/>
            <a:ext cx="8179279" cy="1325563"/>
          </a:xfrm>
        </p:spPr>
        <p:txBody>
          <a:bodyPr/>
          <a:lstStyle/>
          <a:p>
            <a:r>
              <a:rPr lang="en-US" u="sng" dirty="0" smtClean="0">
                <a:ln>
                  <a:solidFill>
                    <a:schemeClr val="bg1"/>
                  </a:solidFill>
                </a:ln>
                <a:latin typeface="Algerian" panose="04020705040A02060702" pitchFamily="82" charset="0"/>
              </a:rPr>
              <a:t>Essential Question</a:t>
            </a:r>
            <a:endParaRPr lang="en-US" u="sng" dirty="0">
              <a:ln>
                <a:solidFill>
                  <a:schemeClr val="bg1"/>
                </a:solidFill>
              </a:ln>
              <a:latin typeface="Algerian" panose="04020705040A02060702" pitchFamily="82" charset="0"/>
            </a:endParaRPr>
          </a:p>
        </p:txBody>
      </p:sp>
      <p:sp>
        <p:nvSpPr>
          <p:cNvPr id="3" name="Content Placeholder 2"/>
          <p:cNvSpPr>
            <a:spLocks noGrp="1"/>
          </p:cNvSpPr>
          <p:nvPr>
            <p:ph idx="1"/>
          </p:nvPr>
        </p:nvSpPr>
        <p:spPr>
          <a:xfrm>
            <a:off x="1846053" y="966159"/>
            <a:ext cx="10230927" cy="5736566"/>
          </a:xfrm>
        </p:spPr>
        <p:txBody>
          <a:bodyPr>
            <a:noAutofit/>
          </a:bodyPr>
          <a:lstStyle/>
          <a:p>
            <a:pPr marL="0" indent="0">
              <a:buNone/>
            </a:pPr>
            <a:r>
              <a:rPr lang="en-US" sz="4800" dirty="0" smtClean="0">
                <a:latin typeface="Adobe Gothic Std B" panose="020B0800000000000000" pitchFamily="34" charset="-128"/>
                <a:ea typeface="Adobe Gothic Std B" panose="020B0800000000000000" pitchFamily="34" charset="-128"/>
              </a:rPr>
              <a:t>After your food was physically/chemically broke down in the mouth, you swallow it down a long tube that connects to your stomach.  What is this tube and what is the process that helps your muscles to contract and relax as it pushes the food down into your stomach. Explain.</a:t>
            </a:r>
            <a:endParaRPr lang="en-US" sz="48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959120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57" y="-521613"/>
            <a:ext cx="12193057" cy="8004742"/>
          </a:xfrm>
          <a:prstGeom prst="rect">
            <a:avLst/>
          </a:prstGeom>
        </p:spPr>
      </p:pic>
      <p:sp>
        <p:nvSpPr>
          <p:cNvPr id="2" name="Title 1"/>
          <p:cNvSpPr>
            <a:spLocks noGrp="1"/>
          </p:cNvSpPr>
          <p:nvPr>
            <p:ph type="title"/>
          </p:nvPr>
        </p:nvSpPr>
        <p:spPr>
          <a:xfrm>
            <a:off x="3053751" y="724619"/>
            <a:ext cx="8798943" cy="5814204"/>
          </a:xfrm>
        </p:spPr>
        <p:txBody>
          <a:bodyPr>
            <a:noAutofit/>
          </a:bodyPr>
          <a:lstStyle/>
          <a:p>
            <a:pPr algn="ctr"/>
            <a:r>
              <a:rPr lang="en-US" sz="6000" dirty="0" smtClean="0">
                <a:ln>
                  <a:solidFill>
                    <a:schemeClr val="bg1"/>
                  </a:solidFill>
                </a:ln>
                <a:latin typeface="Algerian" panose="04020705040A02060702" pitchFamily="82" charset="0"/>
              </a:rPr>
              <a:t>Class Demo to Assist with Essential Question</a:t>
            </a:r>
            <a:endParaRPr lang="en-US" sz="6000" dirty="0">
              <a:ln>
                <a:solidFill>
                  <a:schemeClr val="bg1"/>
                </a:solidFill>
              </a:ln>
              <a:latin typeface="Algerian" panose="04020705040A02060702" pitchFamily="82" charset="0"/>
            </a:endParaRPr>
          </a:p>
        </p:txBody>
      </p:sp>
    </p:spTree>
    <p:extLst>
      <p:ext uri="{BB962C8B-B14F-4D97-AF65-F5344CB8AC3E}">
        <p14:creationId xmlns:p14="http://schemas.microsoft.com/office/powerpoint/2010/main" val="363157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43001"/>
            <a:ext cx="12192000" cy="8001001"/>
          </a:xfrm>
          <a:prstGeom prst="rect">
            <a:avLst/>
          </a:prstGeom>
        </p:spPr>
      </p:pic>
      <p:sp>
        <p:nvSpPr>
          <p:cNvPr id="2" name="Title 1"/>
          <p:cNvSpPr>
            <a:spLocks noGrp="1"/>
          </p:cNvSpPr>
          <p:nvPr>
            <p:ph type="title"/>
          </p:nvPr>
        </p:nvSpPr>
        <p:spPr>
          <a:xfrm>
            <a:off x="0" y="-117954"/>
            <a:ext cx="10515600" cy="911585"/>
          </a:xfrm>
        </p:spPr>
        <p:txBody>
          <a:bodyPr/>
          <a:lstStyle/>
          <a:p>
            <a:r>
              <a:rPr lang="en-US" u="sng" dirty="0" smtClean="0">
                <a:ln>
                  <a:solidFill>
                    <a:schemeClr val="bg1"/>
                  </a:solidFill>
                </a:ln>
                <a:latin typeface="Algerian" panose="04020705040A02060702" pitchFamily="82" charset="0"/>
              </a:rPr>
              <a:t>The Digestive System Foldable</a:t>
            </a:r>
            <a:endParaRPr lang="en-US" u="sng" dirty="0">
              <a:ln>
                <a:solidFill>
                  <a:schemeClr val="bg1"/>
                </a:solidFill>
              </a:ln>
              <a:latin typeface="Algerian" panose="04020705040A02060702" pitchFamily="82" charset="0"/>
            </a:endParaRPr>
          </a:p>
        </p:txBody>
      </p:sp>
      <p:sp>
        <p:nvSpPr>
          <p:cNvPr id="3" name="Content Placeholder 2"/>
          <p:cNvSpPr>
            <a:spLocks noGrp="1"/>
          </p:cNvSpPr>
          <p:nvPr>
            <p:ph idx="1"/>
          </p:nvPr>
        </p:nvSpPr>
        <p:spPr>
          <a:xfrm>
            <a:off x="86264" y="603849"/>
            <a:ext cx="12007970" cy="6193766"/>
          </a:xfrm>
        </p:spPr>
        <p:txBody>
          <a:bodyPr>
            <a:noAutofit/>
          </a:bodyPr>
          <a:lstStyle/>
          <a:p>
            <a:r>
              <a:rPr lang="en-US" sz="3300" dirty="0" smtClean="0">
                <a:latin typeface="Adobe Gothic Std B" panose="020B0800000000000000" pitchFamily="34" charset="-128"/>
                <a:ea typeface="Adobe Gothic Std B" panose="020B0800000000000000" pitchFamily="34" charset="-128"/>
              </a:rPr>
              <a:t>Finish foldable form Monday on the structure of the digestive system.</a:t>
            </a:r>
          </a:p>
          <a:p>
            <a:r>
              <a:rPr lang="en-US" sz="3300" dirty="0" smtClean="0">
                <a:latin typeface="Adobe Gothic Std B" panose="020B0800000000000000" pitchFamily="34" charset="-128"/>
                <a:ea typeface="Adobe Gothic Std B" panose="020B0800000000000000" pitchFamily="34" charset="-128"/>
              </a:rPr>
              <a:t>You may use your…</a:t>
            </a:r>
          </a:p>
          <a:p>
            <a:pPr lvl="1"/>
            <a:r>
              <a:rPr lang="en-US" sz="3300" dirty="0" smtClean="0">
                <a:latin typeface="Adobe Gothic Std B" panose="020B0800000000000000" pitchFamily="34" charset="-128"/>
                <a:ea typeface="Adobe Gothic Std B" panose="020B0800000000000000" pitchFamily="34" charset="-128"/>
              </a:rPr>
              <a:t>Textbook</a:t>
            </a:r>
          </a:p>
          <a:p>
            <a:pPr lvl="1"/>
            <a:r>
              <a:rPr lang="en-US" sz="3300" dirty="0" smtClean="0">
                <a:latin typeface="Adobe Gothic Std B" panose="020B0800000000000000" pitchFamily="34" charset="-128"/>
                <a:ea typeface="Adobe Gothic Std B" panose="020B0800000000000000" pitchFamily="34" charset="-128"/>
              </a:rPr>
              <a:t>Journal</a:t>
            </a:r>
          </a:p>
          <a:p>
            <a:pPr lvl="1"/>
            <a:r>
              <a:rPr lang="en-US" sz="3300" dirty="0" smtClean="0">
                <a:latin typeface="Adobe Gothic Std B" panose="020B0800000000000000" pitchFamily="34" charset="-128"/>
                <a:ea typeface="Adobe Gothic Std B" panose="020B0800000000000000" pitchFamily="34" charset="-128"/>
              </a:rPr>
              <a:t>Chrome book</a:t>
            </a:r>
          </a:p>
          <a:p>
            <a:pPr marL="457200" lvl="1" indent="0">
              <a:buNone/>
            </a:pPr>
            <a:r>
              <a:rPr lang="en-US" sz="3300" dirty="0">
                <a:latin typeface="Adobe Gothic Std B" panose="020B0800000000000000" pitchFamily="34" charset="-128"/>
                <a:ea typeface="Adobe Gothic Std B" panose="020B0800000000000000" pitchFamily="34" charset="-128"/>
              </a:rPr>
              <a:t>	</a:t>
            </a:r>
            <a:r>
              <a:rPr lang="en-US" sz="3300" dirty="0" smtClean="0">
                <a:latin typeface="Adobe Gothic Std B" panose="020B0800000000000000" pitchFamily="34" charset="-128"/>
                <a:ea typeface="Adobe Gothic Std B" panose="020B0800000000000000" pitchFamily="34" charset="-128"/>
              </a:rPr>
              <a:t>Login to </a:t>
            </a:r>
            <a:r>
              <a:rPr lang="en-US" sz="3300" dirty="0" smtClean="0">
                <a:latin typeface="Adobe Gothic Std B" panose="020B0800000000000000" pitchFamily="34" charset="-128"/>
                <a:ea typeface="Adobe Gothic Std B" panose="020B0800000000000000" pitchFamily="34" charset="-128"/>
                <a:hlinkClick r:id="rId3"/>
              </a:rPr>
              <a:t>www.coachpease.com</a:t>
            </a:r>
            <a:endParaRPr lang="en-US" sz="3300" dirty="0" smtClean="0">
              <a:latin typeface="Adobe Gothic Std B" panose="020B0800000000000000" pitchFamily="34" charset="-128"/>
              <a:ea typeface="Adobe Gothic Std B" panose="020B0800000000000000" pitchFamily="34" charset="-128"/>
            </a:endParaRPr>
          </a:p>
          <a:p>
            <a:pPr marL="457200" lvl="1" indent="0">
              <a:buNone/>
            </a:pPr>
            <a:r>
              <a:rPr lang="en-US" sz="3300" dirty="0">
                <a:latin typeface="Adobe Gothic Std B" panose="020B0800000000000000" pitchFamily="34" charset="-128"/>
                <a:ea typeface="Adobe Gothic Std B" panose="020B0800000000000000" pitchFamily="34" charset="-128"/>
              </a:rPr>
              <a:t>	</a:t>
            </a:r>
            <a:r>
              <a:rPr lang="en-US" sz="3300" dirty="0" smtClean="0">
                <a:latin typeface="Adobe Gothic Std B" panose="020B0800000000000000" pitchFamily="34" charset="-128"/>
                <a:ea typeface="Adobe Gothic Std B" panose="020B0800000000000000" pitchFamily="34" charset="-128"/>
              </a:rPr>
              <a:t>Click on “Games”</a:t>
            </a:r>
          </a:p>
          <a:p>
            <a:pPr marL="457200" lvl="1" indent="0">
              <a:buNone/>
            </a:pPr>
            <a:r>
              <a:rPr lang="en-US" sz="3300" dirty="0">
                <a:latin typeface="Adobe Gothic Std B" panose="020B0800000000000000" pitchFamily="34" charset="-128"/>
                <a:ea typeface="Adobe Gothic Std B" panose="020B0800000000000000" pitchFamily="34" charset="-128"/>
              </a:rPr>
              <a:t>	</a:t>
            </a:r>
            <a:r>
              <a:rPr lang="en-US" sz="3300" dirty="0" smtClean="0">
                <a:latin typeface="Adobe Gothic Std B" panose="020B0800000000000000" pitchFamily="34" charset="-128"/>
                <a:ea typeface="Adobe Gothic Std B" panose="020B0800000000000000" pitchFamily="34" charset="-128"/>
              </a:rPr>
              <a:t>Scroll to Human Body Links</a:t>
            </a:r>
          </a:p>
          <a:p>
            <a:pPr marL="457200" lvl="1" indent="0">
              <a:buNone/>
            </a:pPr>
            <a:r>
              <a:rPr lang="en-US" sz="3300" dirty="0">
                <a:latin typeface="Adobe Gothic Std B" panose="020B0800000000000000" pitchFamily="34" charset="-128"/>
                <a:ea typeface="Adobe Gothic Std B" panose="020B0800000000000000" pitchFamily="34" charset="-128"/>
              </a:rPr>
              <a:t>	</a:t>
            </a:r>
            <a:r>
              <a:rPr lang="en-US" sz="3300" dirty="0" smtClean="0">
                <a:latin typeface="Adobe Gothic Std B" panose="020B0800000000000000" pitchFamily="34" charset="-128"/>
                <a:ea typeface="Adobe Gothic Std B" panose="020B0800000000000000" pitchFamily="34" charset="-128"/>
              </a:rPr>
              <a:t>Click on the 3</a:t>
            </a:r>
            <a:r>
              <a:rPr lang="en-US" sz="3300" baseline="30000" dirty="0" smtClean="0">
                <a:latin typeface="Adobe Gothic Std B" panose="020B0800000000000000" pitchFamily="34" charset="-128"/>
                <a:ea typeface="Adobe Gothic Std B" panose="020B0800000000000000" pitchFamily="34" charset="-128"/>
              </a:rPr>
              <a:t>rd</a:t>
            </a:r>
            <a:r>
              <a:rPr lang="en-US" sz="3300" dirty="0" smtClean="0">
                <a:latin typeface="Adobe Gothic Std B" panose="020B0800000000000000" pitchFamily="34" charset="-128"/>
                <a:ea typeface="Adobe Gothic Std B" panose="020B0800000000000000" pitchFamily="34" charset="-128"/>
              </a:rPr>
              <a:t> link listed, has the word </a:t>
            </a:r>
            <a:r>
              <a:rPr lang="en-US" sz="3300" dirty="0" smtClean="0">
                <a:latin typeface="Adobe Gothic Std B" panose="020B0800000000000000" pitchFamily="34" charset="-128"/>
                <a:ea typeface="Adobe Gothic Std B" panose="020B0800000000000000" pitchFamily="34" charset="-128"/>
              </a:rPr>
              <a:t>weebly</a:t>
            </a:r>
            <a:r>
              <a:rPr lang="en-US" sz="3300" dirty="0" smtClean="0">
                <a:latin typeface="Adobe Gothic Std B" panose="020B0800000000000000" pitchFamily="34" charset="-128"/>
                <a:ea typeface="Adobe Gothic Std B" panose="020B0800000000000000" pitchFamily="34" charset="-128"/>
              </a:rPr>
              <a:t> in the 	address</a:t>
            </a:r>
          </a:p>
          <a:p>
            <a:pPr marL="457200" lvl="1" indent="0">
              <a:buNone/>
            </a:pPr>
            <a:r>
              <a:rPr lang="en-US" sz="3300" dirty="0">
                <a:latin typeface="Adobe Gothic Std B" panose="020B0800000000000000" pitchFamily="34" charset="-128"/>
                <a:ea typeface="Adobe Gothic Std B" panose="020B0800000000000000" pitchFamily="34" charset="-128"/>
              </a:rPr>
              <a:t>	</a:t>
            </a:r>
            <a:r>
              <a:rPr lang="en-US" sz="3300" dirty="0" smtClean="0">
                <a:latin typeface="Adobe Gothic Std B" panose="020B0800000000000000" pitchFamily="34" charset="-128"/>
                <a:ea typeface="Adobe Gothic Std B" panose="020B0800000000000000" pitchFamily="34" charset="-128"/>
              </a:rPr>
              <a:t>Click on one of the 3 Digestive System games/activities</a:t>
            </a:r>
            <a:endParaRPr lang="en-US" sz="33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54814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43001"/>
            <a:ext cx="12192000" cy="8001001"/>
          </a:xfrm>
          <a:prstGeom prst="rect">
            <a:avLst/>
          </a:prstGeom>
        </p:spPr>
      </p:pic>
      <p:sp>
        <p:nvSpPr>
          <p:cNvPr id="2" name="Title 1"/>
          <p:cNvSpPr>
            <a:spLocks noGrp="1"/>
          </p:cNvSpPr>
          <p:nvPr>
            <p:ph type="title"/>
          </p:nvPr>
        </p:nvSpPr>
        <p:spPr>
          <a:xfrm>
            <a:off x="-35943" y="-802257"/>
            <a:ext cx="12192000" cy="980596"/>
          </a:xfrm>
        </p:spPr>
        <p:txBody>
          <a:bodyPr>
            <a:normAutofit/>
          </a:bodyPr>
          <a:lstStyle/>
          <a:p>
            <a:r>
              <a:rPr lang="en-US" sz="4000" u="sng" dirty="0" smtClean="0">
                <a:ln>
                  <a:solidFill>
                    <a:schemeClr val="bg1"/>
                  </a:solidFill>
                </a:ln>
                <a:latin typeface="Algerian" panose="04020705040A02060702" pitchFamily="82" charset="0"/>
              </a:rPr>
              <a:t>Mechanical Vs’ Chemical Digestion Foldable</a:t>
            </a:r>
            <a:endParaRPr lang="en-US" sz="4000" u="sng" dirty="0">
              <a:ln>
                <a:solidFill>
                  <a:schemeClr val="bg1"/>
                </a:solidFill>
              </a:ln>
              <a:latin typeface="Algerian" panose="04020705040A02060702" pitchFamily="82" charset="0"/>
            </a:endParaRPr>
          </a:p>
        </p:txBody>
      </p:sp>
      <p:sp>
        <p:nvSpPr>
          <p:cNvPr id="3" name="Content Placeholder 2"/>
          <p:cNvSpPr>
            <a:spLocks noGrp="1"/>
          </p:cNvSpPr>
          <p:nvPr>
            <p:ph idx="1"/>
          </p:nvPr>
        </p:nvSpPr>
        <p:spPr>
          <a:xfrm>
            <a:off x="94891" y="0"/>
            <a:ext cx="11930332" cy="6858000"/>
          </a:xfrm>
        </p:spPr>
        <p:txBody>
          <a:bodyPr>
            <a:noAutofit/>
          </a:bodyPr>
          <a:lstStyle/>
          <a:p>
            <a:r>
              <a:rPr lang="en-US" sz="3900" dirty="0" smtClean="0">
                <a:latin typeface="Adobe Gothic Std B" panose="020B0800000000000000" pitchFamily="34" charset="-128"/>
                <a:ea typeface="Adobe Gothic Std B" panose="020B0800000000000000" pitchFamily="34" charset="-128"/>
              </a:rPr>
              <a:t>Teacher pass out and model/explain procedures</a:t>
            </a:r>
          </a:p>
          <a:p>
            <a:r>
              <a:rPr lang="en-US" sz="3900" dirty="0" smtClean="0">
                <a:latin typeface="Adobe Gothic Std B" panose="020B0800000000000000" pitchFamily="34" charset="-128"/>
                <a:ea typeface="Adobe Gothic Std B" panose="020B0800000000000000" pitchFamily="34" charset="-128"/>
              </a:rPr>
              <a:t>Students login to class website: </a:t>
            </a:r>
            <a:r>
              <a:rPr lang="en-US" sz="3900" dirty="0" smtClean="0">
                <a:latin typeface="Adobe Gothic Std B" panose="020B0800000000000000" pitchFamily="34" charset="-128"/>
                <a:ea typeface="Adobe Gothic Std B" panose="020B0800000000000000" pitchFamily="34" charset="-128"/>
                <a:hlinkClick r:id="rId3"/>
              </a:rPr>
              <a:t>www.coachpease.com</a:t>
            </a:r>
            <a:endParaRPr lang="en-US" sz="3900" dirty="0" smtClean="0">
              <a:latin typeface="Adobe Gothic Std B" panose="020B0800000000000000" pitchFamily="34" charset="-128"/>
              <a:ea typeface="Adobe Gothic Std B" panose="020B0800000000000000" pitchFamily="34" charset="-128"/>
            </a:endParaRPr>
          </a:p>
          <a:p>
            <a:pPr lvl="1"/>
            <a:r>
              <a:rPr lang="en-US" sz="3900" dirty="0" smtClean="0">
                <a:latin typeface="Adobe Gothic Std B" panose="020B0800000000000000" pitchFamily="34" charset="-128"/>
                <a:ea typeface="Adobe Gothic Std B" panose="020B0800000000000000" pitchFamily="34" charset="-128"/>
              </a:rPr>
              <a:t>Click on Links</a:t>
            </a:r>
          </a:p>
          <a:p>
            <a:pPr lvl="1"/>
            <a:r>
              <a:rPr lang="en-US" sz="3900" dirty="0" smtClean="0">
                <a:latin typeface="Adobe Gothic Std B" panose="020B0800000000000000" pitchFamily="34" charset="-128"/>
                <a:ea typeface="Adobe Gothic Std B" panose="020B0800000000000000" pitchFamily="34" charset="-128"/>
              </a:rPr>
              <a:t>Scroll to Human Body Links</a:t>
            </a:r>
          </a:p>
          <a:p>
            <a:pPr lvl="1"/>
            <a:r>
              <a:rPr lang="en-US" sz="3900" dirty="0" smtClean="0">
                <a:latin typeface="Adobe Gothic Std B" panose="020B0800000000000000" pitchFamily="34" charset="-128"/>
                <a:ea typeface="Adobe Gothic Std B" panose="020B0800000000000000" pitchFamily="34" charset="-128"/>
              </a:rPr>
              <a:t>Scroll to StudyJams.com</a:t>
            </a:r>
          </a:p>
          <a:p>
            <a:pPr lvl="1"/>
            <a:r>
              <a:rPr lang="en-US" sz="3900" dirty="0" smtClean="0">
                <a:latin typeface="Adobe Gothic Std B" panose="020B0800000000000000" pitchFamily="34" charset="-128"/>
                <a:ea typeface="Adobe Gothic Std B" panose="020B0800000000000000" pitchFamily="34" charset="-128"/>
              </a:rPr>
              <a:t>Scroll to The Digestive System</a:t>
            </a:r>
          </a:p>
          <a:p>
            <a:pPr lvl="1"/>
            <a:endParaRPr lang="en-US" sz="3900" dirty="0">
              <a:latin typeface="Adobe Gothic Std B" panose="020B0800000000000000" pitchFamily="34" charset="-128"/>
              <a:ea typeface="Adobe Gothic Std B" panose="020B0800000000000000" pitchFamily="34" charset="-128"/>
            </a:endParaRPr>
          </a:p>
          <a:p>
            <a:pPr lvl="1"/>
            <a:r>
              <a:rPr lang="en-US" sz="3900" dirty="0" smtClean="0">
                <a:latin typeface="Adobe Gothic Std B" panose="020B0800000000000000" pitchFamily="34" charset="-128"/>
                <a:ea typeface="Adobe Gothic Std B" panose="020B0800000000000000" pitchFamily="34" charset="-128"/>
              </a:rPr>
              <a:t>Students may also use information found via the textbook, other links on class website under Links / Games / 5</a:t>
            </a:r>
            <a:r>
              <a:rPr lang="en-US" sz="3900" baseline="30000" dirty="0" smtClean="0">
                <a:latin typeface="Adobe Gothic Std B" panose="020B0800000000000000" pitchFamily="34" charset="-128"/>
                <a:ea typeface="Adobe Gothic Std B" panose="020B0800000000000000" pitchFamily="34" charset="-128"/>
              </a:rPr>
              <a:t>th</a:t>
            </a:r>
            <a:r>
              <a:rPr lang="en-US" sz="3900" dirty="0" smtClean="0">
                <a:latin typeface="Adobe Gothic Std B" panose="020B0800000000000000" pitchFamily="34" charset="-128"/>
                <a:ea typeface="Adobe Gothic Std B" panose="020B0800000000000000" pitchFamily="34" charset="-128"/>
              </a:rPr>
              <a:t> 6 Weeks</a:t>
            </a:r>
            <a:endParaRPr lang="en-US" sz="39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40558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793"/>
            <a:ext cx="12192000" cy="8001001"/>
          </a:xfrm>
          <a:prstGeom prst="rect">
            <a:avLst/>
          </a:prstGeom>
        </p:spPr>
      </p:pic>
      <p:sp>
        <p:nvSpPr>
          <p:cNvPr id="2" name="Title 1"/>
          <p:cNvSpPr>
            <a:spLocks noGrp="1"/>
          </p:cNvSpPr>
          <p:nvPr>
            <p:ph type="title"/>
          </p:nvPr>
        </p:nvSpPr>
        <p:spPr>
          <a:xfrm>
            <a:off x="2380890" y="365125"/>
            <a:ext cx="8972909" cy="1325563"/>
          </a:xfrm>
        </p:spPr>
        <p:txBody>
          <a:bodyPr/>
          <a:lstStyle/>
          <a:p>
            <a:r>
              <a:rPr lang="en-US" dirty="0" smtClean="0">
                <a:ln>
                  <a:solidFill>
                    <a:schemeClr val="bg1"/>
                  </a:solidFill>
                </a:ln>
                <a:latin typeface="Algerian" panose="04020705040A02060702" pitchFamily="82" charset="0"/>
              </a:rPr>
              <a:t>Exit Slip/Ticket</a:t>
            </a:r>
            <a:endParaRPr lang="en-US" dirty="0">
              <a:ln>
                <a:solidFill>
                  <a:schemeClr val="bg1"/>
                </a:solidFill>
              </a:ln>
              <a:latin typeface="Algerian" panose="04020705040A02060702" pitchFamily="82" charset="0"/>
            </a:endParaRPr>
          </a:p>
        </p:txBody>
      </p:sp>
      <p:sp>
        <p:nvSpPr>
          <p:cNvPr id="3" name="Content Placeholder 2"/>
          <p:cNvSpPr>
            <a:spLocks noGrp="1"/>
          </p:cNvSpPr>
          <p:nvPr>
            <p:ph idx="1"/>
          </p:nvPr>
        </p:nvSpPr>
        <p:spPr>
          <a:xfrm>
            <a:off x="3752490" y="1825625"/>
            <a:ext cx="7601309" cy="4351338"/>
          </a:xfrm>
        </p:spPr>
        <p:txBody>
          <a:bodyPr>
            <a:normAutofit/>
          </a:bodyPr>
          <a:lstStyle/>
          <a:p>
            <a:r>
              <a:rPr lang="en-US" sz="4000" dirty="0" smtClean="0">
                <a:ln>
                  <a:solidFill>
                    <a:schemeClr val="bg1"/>
                  </a:solidFill>
                </a:ln>
              </a:rPr>
              <a:t>DOL Questions</a:t>
            </a:r>
            <a:endParaRPr lang="en-US" sz="4000" dirty="0">
              <a:ln>
                <a:solidFill>
                  <a:schemeClr val="bg1"/>
                </a:solidFill>
              </a:ln>
            </a:endParaRPr>
          </a:p>
        </p:txBody>
      </p:sp>
    </p:spTree>
    <p:extLst>
      <p:ext uri="{BB962C8B-B14F-4D97-AF65-F5344CB8AC3E}">
        <p14:creationId xmlns:p14="http://schemas.microsoft.com/office/powerpoint/2010/main" val="2676015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208</Words>
  <Application>Microsoft Office PowerPoint</Application>
  <PresentationFormat>Widescreen</PresentationFormat>
  <Paragraphs>36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Adobe Gothic Std B</vt:lpstr>
      <vt:lpstr>Algerian</vt:lpstr>
      <vt:lpstr>Arial</vt:lpstr>
      <vt:lpstr>Calibri</vt:lpstr>
      <vt:lpstr>Calibri Light</vt:lpstr>
      <vt:lpstr>Office Theme</vt:lpstr>
      <vt:lpstr>March 31, 2016 Please Do Now</vt:lpstr>
      <vt:lpstr>Agenda</vt:lpstr>
      <vt:lpstr>Essential Question</vt:lpstr>
      <vt:lpstr>Class Demo to Assist with Essential Question</vt:lpstr>
      <vt:lpstr>The Digestive System Foldable</vt:lpstr>
      <vt:lpstr>Mechanical Vs’ Chemical Digestion Foldable</vt:lpstr>
      <vt:lpstr>Exit Slip/Ticket</vt:lpstr>
    </vt:vector>
  </TitlesOfParts>
  <Company>Dallas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31, 2016 Please Do Now</dc:title>
  <dc:creator>Pease, Katherine J</dc:creator>
  <cp:lastModifiedBy>Pease, Katherine J</cp:lastModifiedBy>
  <cp:revision>6</cp:revision>
  <dcterms:created xsi:type="dcterms:W3CDTF">2016-03-31T13:23:11Z</dcterms:created>
  <dcterms:modified xsi:type="dcterms:W3CDTF">2016-03-31T13:57:12Z</dcterms:modified>
</cp:coreProperties>
</file>