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5" r:id="rId8"/>
    <p:sldId id="262" r:id="rId9"/>
    <p:sldId id="263" r:id="rId10"/>
    <p:sldId id="264" r:id="rId11"/>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317"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61AB87-700B-4EA5-B084-72C957C7FC8A}"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3A8AB-BDBB-4AC8-BA90-68EBD9E98A4A}" type="slidenum">
              <a:rPr lang="en-US" smtClean="0"/>
              <a:t>‹#›</a:t>
            </a:fld>
            <a:endParaRPr lang="en-US"/>
          </a:p>
        </p:txBody>
      </p:sp>
    </p:spTree>
    <p:extLst>
      <p:ext uri="{BB962C8B-B14F-4D97-AF65-F5344CB8AC3E}">
        <p14:creationId xmlns:p14="http://schemas.microsoft.com/office/powerpoint/2010/main" val="2199951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1AB87-700B-4EA5-B084-72C957C7FC8A}"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3A8AB-BDBB-4AC8-BA90-68EBD9E98A4A}" type="slidenum">
              <a:rPr lang="en-US" smtClean="0"/>
              <a:t>‹#›</a:t>
            </a:fld>
            <a:endParaRPr lang="en-US"/>
          </a:p>
        </p:txBody>
      </p:sp>
    </p:spTree>
    <p:extLst>
      <p:ext uri="{BB962C8B-B14F-4D97-AF65-F5344CB8AC3E}">
        <p14:creationId xmlns:p14="http://schemas.microsoft.com/office/powerpoint/2010/main" val="334586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1AB87-700B-4EA5-B084-72C957C7FC8A}"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3A8AB-BDBB-4AC8-BA90-68EBD9E98A4A}" type="slidenum">
              <a:rPr lang="en-US" smtClean="0"/>
              <a:t>‹#›</a:t>
            </a:fld>
            <a:endParaRPr lang="en-US"/>
          </a:p>
        </p:txBody>
      </p:sp>
    </p:spTree>
    <p:extLst>
      <p:ext uri="{BB962C8B-B14F-4D97-AF65-F5344CB8AC3E}">
        <p14:creationId xmlns:p14="http://schemas.microsoft.com/office/powerpoint/2010/main" val="408071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1AB87-700B-4EA5-B084-72C957C7FC8A}"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3A8AB-BDBB-4AC8-BA90-68EBD9E98A4A}" type="slidenum">
              <a:rPr lang="en-US" smtClean="0"/>
              <a:t>‹#›</a:t>
            </a:fld>
            <a:endParaRPr lang="en-US"/>
          </a:p>
        </p:txBody>
      </p:sp>
    </p:spTree>
    <p:extLst>
      <p:ext uri="{BB962C8B-B14F-4D97-AF65-F5344CB8AC3E}">
        <p14:creationId xmlns:p14="http://schemas.microsoft.com/office/powerpoint/2010/main" val="353879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1AB87-700B-4EA5-B084-72C957C7FC8A}"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3A8AB-BDBB-4AC8-BA90-68EBD9E98A4A}" type="slidenum">
              <a:rPr lang="en-US" smtClean="0"/>
              <a:t>‹#›</a:t>
            </a:fld>
            <a:endParaRPr lang="en-US"/>
          </a:p>
        </p:txBody>
      </p:sp>
    </p:spTree>
    <p:extLst>
      <p:ext uri="{BB962C8B-B14F-4D97-AF65-F5344CB8AC3E}">
        <p14:creationId xmlns:p14="http://schemas.microsoft.com/office/powerpoint/2010/main" val="90385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61AB87-700B-4EA5-B084-72C957C7FC8A}"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3A8AB-BDBB-4AC8-BA90-68EBD9E98A4A}" type="slidenum">
              <a:rPr lang="en-US" smtClean="0"/>
              <a:t>‹#›</a:t>
            </a:fld>
            <a:endParaRPr lang="en-US"/>
          </a:p>
        </p:txBody>
      </p:sp>
    </p:spTree>
    <p:extLst>
      <p:ext uri="{BB962C8B-B14F-4D97-AF65-F5344CB8AC3E}">
        <p14:creationId xmlns:p14="http://schemas.microsoft.com/office/powerpoint/2010/main" val="157520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61AB87-700B-4EA5-B084-72C957C7FC8A}"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3A8AB-BDBB-4AC8-BA90-68EBD9E98A4A}" type="slidenum">
              <a:rPr lang="en-US" smtClean="0"/>
              <a:t>‹#›</a:t>
            </a:fld>
            <a:endParaRPr lang="en-US"/>
          </a:p>
        </p:txBody>
      </p:sp>
    </p:spTree>
    <p:extLst>
      <p:ext uri="{BB962C8B-B14F-4D97-AF65-F5344CB8AC3E}">
        <p14:creationId xmlns:p14="http://schemas.microsoft.com/office/powerpoint/2010/main" val="157723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61AB87-700B-4EA5-B084-72C957C7FC8A}"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3A8AB-BDBB-4AC8-BA90-68EBD9E98A4A}" type="slidenum">
              <a:rPr lang="en-US" smtClean="0"/>
              <a:t>‹#›</a:t>
            </a:fld>
            <a:endParaRPr lang="en-US"/>
          </a:p>
        </p:txBody>
      </p:sp>
    </p:spTree>
    <p:extLst>
      <p:ext uri="{BB962C8B-B14F-4D97-AF65-F5344CB8AC3E}">
        <p14:creationId xmlns:p14="http://schemas.microsoft.com/office/powerpoint/2010/main" val="178449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1AB87-700B-4EA5-B084-72C957C7FC8A}"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3A8AB-BDBB-4AC8-BA90-68EBD9E98A4A}" type="slidenum">
              <a:rPr lang="en-US" smtClean="0"/>
              <a:t>‹#›</a:t>
            </a:fld>
            <a:endParaRPr lang="en-US"/>
          </a:p>
        </p:txBody>
      </p:sp>
    </p:spTree>
    <p:extLst>
      <p:ext uri="{BB962C8B-B14F-4D97-AF65-F5344CB8AC3E}">
        <p14:creationId xmlns:p14="http://schemas.microsoft.com/office/powerpoint/2010/main" val="65704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1AB87-700B-4EA5-B084-72C957C7FC8A}"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3A8AB-BDBB-4AC8-BA90-68EBD9E98A4A}" type="slidenum">
              <a:rPr lang="en-US" smtClean="0"/>
              <a:t>‹#›</a:t>
            </a:fld>
            <a:endParaRPr lang="en-US"/>
          </a:p>
        </p:txBody>
      </p:sp>
    </p:spTree>
    <p:extLst>
      <p:ext uri="{BB962C8B-B14F-4D97-AF65-F5344CB8AC3E}">
        <p14:creationId xmlns:p14="http://schemas.microsoft.com/office/powerpoint/2010/main" val="132824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1AB87-700B-4EA5-B084-72C957C7FC8A}"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3A8AB-BDBB-4AC8-BA90-68EBD9E98A4A}" type="slidenum">
              <a:rPr lang="en-US" smtClean="0"/>
              <a:t>‹#›</a:t>
            </a:fld>
            <a:endParaRPr lang="en-US"/>
          </a:p>
        </p:txBody>
      </p:sp>
    </p:spTree>
    <p:extLst>
      <p:ext uri="{BB962C8B-B14F-4D97-AF65-F5344CB8AC3E}">
        <p14:creationId xmlns:p14="http://schemas.microsoft.com/office/powerpoint/2010/main" val="427159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1AB87-700B-4EA5-B084-72C957C7FC8A}" type="datetimeFigureOut">
              <a:rPr lang="en-US" smtClean="0"/>
              <a:t>3/23/2017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3A8AB-BDBB-4AC8-BA90-68EBD9E98A4A}" type="slidenum">
              <a:rPr lang="en-US" smtClean="0"/>
              <a:t>‹#›</a:t>
            </a:fld>
            <a:endParaRPr lang="en-US"/>
          </a:p>
        </p:txBody>
      </p:sp>
    </p:spTree>
    <p:extLst>
      <p:ext uri="{BB962C8B-B14F-4D97-AF65-F5344CB8AC3E}">
        <p14:creationId xmlns:p14="http://schemas.microsoft.com/office/powerpoint/2010/main" val="3004873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395" y="61193"/>
            <a:ext cx="11990717" cy="2328324"/>
          </a:xfrm>
          <a:prstGeom prst="rect">
            <a:avLst/>
          </a:prstGeom>
        </p:spPr>
      </p:pic>
      <p:sp>
        <p:nvSpPr>
          <p:cNvPr id="2" name="Title 1"/>
          <p:cNvSpPr>
            <a:spLocks noGrp="1"/>
          </p:cNvSpPr>
          <p:nvPr>
            <p:ph type="ctrTitle"/>
          </p:nvPr>
        </p:nvSpPr>
        <p:spPr>
          <a:xfrm>
            <a:off x="586596" y="-1370671"/>
            <a:ext cx="10903790" cy="2379961"/>
          </a:xfrm>
          <a:noFill/>
        </p:spPr>
        <p:txBody>
          <a:bodyPr>
            <a:normAutofit/>
          </a:bodyPr>
          <a:lstStyle/>
          <a:p>
            <a:r>
              <a:rPr lang="en-US" sz="4400" b="1" u="sng" dirty="0" smtClean="0">
                <a:ln w="38100">
                  <a:solidFill>
                    <a:schemeClr val="tx1"/>
                  </a:solidFill>
                </a:ln>
                <a:solidFill>
                  <a:schemeClr val="bg1">
                    <a:lumMod val="75000"/>
                  </a:schemeClr>
                </a:solidFill>
                <a:latin typeface="Blackoak Std" panose="04050907060602020202" pitchFamily="82" charset="0"/>
              </a:rPr>
              <a:t>March </a:t>
            </a:r>
            <a:r>
              <a:rPr lang="en-US" sz="4400" b="1" u="sng" dirty="0" smtClean="0">
                <a:ln w="38100">
                  <a:solidFill>
                    <a:schemeClr val="tx1"/>
                  </a:solidFill>
                </a:ln>
                <a:solidFill>
                  <a:schemeClr val="bg1">
                    <a:lumMod val="75000"/>
                  </a:schemeClr>
                </a:solidFill>
                <a:latin typeface="Blackoak Std" panose="04050907060602020202" pitchFamily="82" charset="0"/>
              </a:rPr>
              <a:t>23, </a:t>
            </a:r>
            <a:r>
              <a:rPr lang="en-US" sz="4400" b="1" u="sng" dirty="0" smtClean="0">
                <a:ln w="38100">
                  <a:solidFill>
                    <a:schemeClr val="tx1"/>
                  </a:solidFill>
                </a:ln>
                <a:solidFill>
                  <a:schemeClr val="bg1">
                    <a:lumMod val="75000"/>
                  </a:schemeClr>
                </a:solidFill>
                <a:latin typeface="Blackoak Std" panose="04050907060602020202" pitchFamily="82" charset="0"/>
              </a:rPr>
              <a:t>2017</a:t>
            </a:r>
            <a:endParaRPr lang="en-US" sz="4400" b="1" u="sng" dirty="0">
              <a:ln w="38100">
                <a:solidFill>
                  <a:schemeClr val="tx1"/>
                </a:solidFill>
              </a:ln>
              <a:solidFill>
                <a:schemeClr val="bg1">
                  <a:lumMod val="75000"/>
                </a:schemeClr>
              </a:solidFill>
              <a:latin typeface="Blackoak Std" panose="04050907060602020202" pitchFamily="82" charset="0"/>
            </a:endParaRPr>
          </a:p>
        </p:txBody>
      </p:sp>
      <p:sp>
        <p:nvSpPr>
          <p:cNvPr id="3" name="Subtitle 2"/>
          <p:cNvSpPr>
            <a:spLocks noGrp="1"/>
          </p:cNvSpPr>
          <p:nvPr>
            <p:ph type="subTitle" idx="1"/>
          </p:nvPr>
        </p:nvSpPr>
        <p:spPr>
          <a:xfrm>
            <a:off x="2674190" y="2181497"/>
            <a:ext cx="8816196" cy="5668542"/>
          </a:xfrm>
        </p:spPr>
        <p:txBody>
          <a:bodyPr>
            <a:normAutofit/>
          </a:bodyPr>
          <a:lstStyle/>
          <a:p>
            <a:pPr marL="457200" indent="-457200" algn="l">
              <a:buAutoNum type="arabicPeriod"/>
            </a:pPr>
            <a:r>
              <a:rPr lang="en-US" sz="4800" dirty="0" smtClean="0"/>
              <a:t>Sharpen Pencil</a:t>
            </a:r>
          </a:p>
          <a:p>
            <a:pPr marL="457200" indent="-457200" algn="l">
              <a:buAutoNum type="arabicPeriod"/>
            </a:pPr>
            <a:r>
              <a:rPr lang="en-US" sz="4800" dirty="0" smtClean="0"/>
              <a:t>Collect PDN / DOL</a:t>
            </a:r>
          </a:p>
          <a:p>
            <a:pPr marL="457200" indent="-457200" algn="l">
              <a:buAutoNum type="arabicPeriod"/>
            </a:pPr>
            <a:r>
              <a:rPr lang="en-US" sz="4800" dirty="0" smtClean="0"/>
              <a:t>Sit in assigned seat</a:t>
            </a:r>
          </a:p>
          <a:p>
            <a:pPr marL="457200" indent="-457200" algn="l">
              <a:buAutoNum type="arabicPeriod"/>
            </a:pPr>
            <a:r>
              <a:rPr lang="en-US" sz="4800" dirty="0" smtClean="0"/>
              <a:t>Complete PDN / DOL</a:t>
            </a:r>
          </a:p>
          <a:p>
            <a:pPr marL="457200" indent="-457200" algn="l">
              <a:buAutoNum type="arabicPeriod"/>
            </a:pPr>
            <a:r>
              <a:rPr lang="en-US" sz="4800" dirty="0" smtClean="0"/>
              <a:t>If finish early: Finish Foldable</a:t>
            </a:r>
          </a:p>
          <a:p>
            <a:pPr algn="l"/>
            <a:r>
              <a:rPr lang="en-US" sz="4800" dirty="0"/>
              <a:t> </a:t>
            </a:r>
            <a:r>
              <a:rPr lang="en-US" sz="4800" dirty="0" smtClean="0"/>
              <a:t>  (7) circulatory  (6) Force / Work</a:t>
            </a:r>
            <a:endParaRPr lang="en-US" sz="4800" dirty="0"/>
          </a:p>
        </p:txBody>
      </p:sp>
    </p:spTree>
    <p:extLst>
      <p:ext uri="{BB962C8B-B14F-4D97-AF65-F5344CB8AC3E}">
        <p14:creationId xmlns:p14="http://schemas.microsoft.com/office/powerpoint/2010/main" val="2420801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098"/>
            <a:ext cx="10515600" cy="1325563"/>
          </a:xfrm>
        </p:spPr>
        <p:txBody>
          <a:bodyPr/>
          <a:lstStyle/>
          <a:p>
            <a:r>
              <a:rPr lang="en-US" b="1" u="sng" dirty="0" smtClean="0"/>
              <a:t>6</a:t>
            </a:r>
            <a:r>
              <a:rPr lang="en-US" b="1" u="sng" baseline="30000" dirty="0" smtClean="0"/>
              <a:t>th</a:t>
            </a:r>
            <a:r>
              <a:rPr lang="en-US" b="1" u="sng" dirty="0" smtClean="0"/>
              <a:t> Grade DOL</a:t>
            </a:r>
            <a:endParaRPr lang="en-US" b="1" u="sng" dirty="0"/>
          </a:p>
        </p:txBody>
      </p:sp>
      <p:sp>
        <p:nvSpPr>
          <p:cNvPr id="3" name="Content Placeholder 2"/>
          <p:cNvSpPr>
            <a:spLocks noGrp="1"/>
          </p:cNvSpPr>
          <p:nvPr>
            <p:ph idx="1"/>
          </p:nvPr>
        </p:nvSpPr>
        <p:spPr>
          <a:xfrm>
            <a:off x="0" y="871269"/>
            <a:ext cx="7289321" cy="5538608"/>
          </a:xfrm>
        </p:spPr>
        <p:txBody>
          <a:bodyPr>
            <a:normAutofit fontScale="92500" lnSpcReduction="20000"/>
          </a:bodyPr>
          <a:lstStyle/>
          <a:p>
            <a:r>
              <a:rPr lang="en-US" sz="7200" dirty="0" smtClean="0"/>
              <a:t>I will complete </a:t>
            </a:r>
            <a:r>
              <a:rPr lang="en-US" sz="7200" dirty="0" smtClean="0"/>
              <a:t>an exit slip to explain what could have caused Coach Pease’s water sample to unsafe to drink.</a:t>
            </a:r>
            <a:endParaRPr lang="en-US" sz="7200" dirty="0"/>
          </a:p>
        </p:txBody>
      </p:sp>
      <p:pic>
        <p:nvPicPr>
          <p:cNvPr id="5" name="Picture 4"/>
          <p:cNvPicPr>
            <a:picLocks noChangeAspect="1"/>
          </p:cNvPicPr>
          <p:nvPr/>
        </p:nvPicPr>
        <p:blipFill>
          <a:blip r:embed="rId2"/>
          <a:stretch>
            <a:fillRect/>
          </a:stretch>
        </p:blipFill>
        <p:spPr>
          <a:xfrm>
            <a:off x="7116792" y="1302589"/>
            <a:ext cx="5075208" cy="5555411"/>
          </a:xfrm>
          <a:prstGeom prst="rect">
            <a:avLst/>
          </a:prstGeom>
        </p:spPr>
      </p:pic>
    </p:spTree>
    <p:extLst>
      <p:ext uri="{BB962C8B-B14F-4D97-AF65-F5344CB8AC3E}">
        <p14:creationId xmlns:p14="http://schemas.microsoft.com/office/powerpoint/2010/main" val="41908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931" r="1419"/>
          <a:stretch/>
        </p:blipFill>
        <p:spPr>
          <a:xfrm>
            <a:off x="0" y="621102"/>
            <a:ext cx="2829464" cy="6236898"/>
          </a:xfrm>
          <a:prstGeom prst="rect">
            <a:avLst/>
          </a:prstGeom>
        </p:spPr>
      </p:pic>
      <p:sp>
        <p:nvSpPr>
          <p:cNvPr id="2" name="Title 1"/>
          <p:cNvSpPr>
            <a:spLocks noGrp="1"/>
          </p:cNvSpPr>
          <p:nvPr>
            <p:ph type="title"/>
          </p:nvPr>
        </p:nvSpPr>
        <p:spPr>
          <a:xfrm>
            <a:off x="0" y="0"/>
            <a:ext cx="10515600" cy="833947"/>
          </a:xfrm>
        </p:spPr>
        <p:txBody>
          <a:bodyPr/>
          <a:lstStyle/>
          <a:p>
            <a:r>
              <a:rPr lang="en-US" b="1" u="sng" dirty="0" smtClean="0"/>
              <a:t>7</a:t>
            </a:r>
            <a:r>
              <a:rPr lang="en-US" b="1" u="sng" baseline="30000" dirty="0" smtClean="0"/>
              <a:t>th</a:t>
            </a:r>
            <a:r>
              <a:rPr lang="en-US" b="1" u="sng" dirty="0" smtClean="0"/>
              <a:t> Grade Agenda</a:t>
            </a:r>
            <a:endParaRPr lang="en-US" b="1" u="sng" dirty="0"/>
          </a:p>
        </p:txBody>
      </p:sp>
      <p:sp>
        <p:nvSpPr>
          <p:cNvPr id="3" name="Content Placeholder 2"/>
          <p:cNvSpPr>
            <a:spLocks noGrp="1"/>
          </p:cNvSpPr>
          <p:nvPr>
            <p:ph idx="1"/>
          </p:nvPr>
        </p:nvSpPr>
        <p:spPr>
          <a:xfrm>
            <a:off x="2475780" y="767751"/>
            <a:ext cx="9716220" cy="6090249"/>
          </a:xfrm>
        </p:spPr>
        <p:txBody>
          <a:bodyPr>
            <a:noAutofit/>
          </a:bodyPr>
          <a:lstStyle/>
          <a:p>
            <a:r>
              <a:rPr lang="en-US" sz="6600" dirty="0" smtClean="0"/>
              <a:t>1. PDN / DOL</a:t>
            </a:r>
          </a:p>
          <a:p>
            <a:r>
              <a:rPr lang="en-US" sz="6600" dirty="0" smtClean="0"/>
              <a:t>2. Respiratory System Video</a:t>
            </a:r>
          </a:p>
          <a:p>
            <a:r>
              <a:rPr lang="en-US" sz="6600" dirty="0" smtClean="0"/>
              <a:t>3. Respiratory System Foldable</a:t>
            </a:r>
          </a:p>
          <a:p>
            <a:r>
              <a:rPr lang="en-US" sz="6600" dirty="0" smtClean="0"/>
              <a:t>4. Respiratory System DOL</a:t>
            </a:r>
            <a:endParaRPr lang="en-US" sz="6600" dirty="0"/>
          </a:p>
        </p:txBody>
      </p:sp>
    </p:spTree>
    <p:extLst>
      <p:ext uri="{BB962C8B-B14F-4D97-AF65-F5344CB8AC3E}">
        <p14:creationId xmlns:p14="http://schemas.microsoft.com/office/powerpoint/2010/main" val="154111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20211"/>
          </a:xfrm>
        </p:spPr>
        <p:txBody>
          <a:bodyPr/>
          <a:lstStyle/>
          <a:p>
            <a:r>
              <a:rPr lang="en-US" b="1" u="sng" dirty="0" smtClean="0"/>
              <a:t>7</a:t>
            </a:r>
            <a:r>
              <a:rPr lang="en-US" b="1" u="sng" baseline="30000" dirty="0" smtClean="0"/>
              <a:t>th</a:t>
            </a:r>
            <a:r>
              <a:rPr lang="en-US" b="1" u="sng" dirty="0" smtClean="0"/>
              <a:t> Grade TEKS</a:t>
            </a:r>
            <a:endParaRPr lang="en-US" b="1" u="sng" dirty="0"/>
          </a:p>
        </p:txBody>
      </p:sp>
      <p:sp>
        <p:nvSpPr>
          <p:cNvPr id="3" name="Content Placeholder 2"/>
          <p:cNvSpPr>
            <a:spLocks noGrp="1"/>
          </p:cNvSpPr>
          <p:nvPr>
            <p:ph idx="1"/>
          </p:nvPr>
        </p:nvSpPr>
        <p:spPr>
          <a:xfrm>
            <a:off x="120769" y="759124"/>
            <a:ext cx="11861321" cy="5969479"/>
          </a:xfrm>
        </p:spPr>
        <p:txBody>
          <a:bodyPr>
            <a:noAutofit/>
          </a:bodyPr>
          <a:lstStyle/>
          <a:p>
            <a:r>
              <a:rPr lang="en-US" sz="5400" dirty="0" smtClean="0"/>
              <a:t>(B)  identify the main functions of the systems of the human organism, including the circulatory, respiratory, skeletal, muscular, digestive, excretory, reproductive, integumentary, nervous, and endocrine systems</a:t>
            </a:r>
            <a:endParaRPr lang="en-US" sz="5400" dirty="0"/>
          </a:p>
        </p:txBody>
      </p:sp>
    </p:spTree>
    <p:extLst>
      <p:ext uri="{BB962C8B-B14F-4D97-AF65-F5344CB8AC3E}">
        <p14:creationId xmlns:p14="http://schemas.microsoft.com/office/powerpoint/2010/main" val="16338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289" r="14276"/>
          <a:stretch/>
        </p:blipFill>
        <p:spPr>
          <a:xfrm>
            <a:off x="0" y="603848"/>
            <a:ext cx="3174521" cy="6193767"/>
          </a:xfrm>
          <a:prstGeom prst="rect">
            <a:avLst/>
          </a:prstGeom>
        </p:spPr>
      </p:pic>
      <p:sp>
        <p:nvSpPr>
          <p:cNvPr id="2" name="Title 1"/>
          <p:cNvSpPr>
            <a:spLocks noGrp="1"/>
          </p:cNvSpPr>
          <p:nvPr>
            <p:ph type="title"/>
          </p:nvPr>
        </p:nvSpPr>
        <p:spPr>
          <a:xfrm>
            <a:off x="0" y="0"/>
            <a:ext cx="10515600" cy="715994"/>
          </a:xfrm>
        </p:spPr>
        <p:txBody>
          <a:bodyPr>
            <a:normAutofit/>
          </a:bodyPr>
          <a:lstStyle/>
          <a:p>
            <a:r>
              <a:rPr lang="en-US" b="1" u="sng" dirty="0" smtClean="0"/>
              <a:t>7</a:t>
            </a:r>
            <a:r>
              <a:rPr lang="en-US" b="1" u="sng" baseline="30000" dirty="0" smtClean="0"/>
              <a:t>th</a:t>
            </a:r>
            <a:r>
              <a:rPr lang="en-US" b="1" u="sng" dirty="0" smtClean="0"/>
              <a:t> Grade LO</a:t>
            </a:r>
            <a:endParaRPr lang="en-US" b="1" u="sng" dirty="0"/>
          </a:p>
        </p:txBody>
      </p:sp>
      <p:sp>
        <p:nvSpPr>
          <p:cNvPr id="3" name="Content Placeholder 2"/>
          <p:cNvSpPr>
            <a:spLocks noGrp="1"/>
          </p:cNvSpPr>
          <p:nvPr>
            <p:ph idx="1"/>
          </p:nvPr>
        </p:nvSpPr>
        <p:spPr>
          <a:xfrm>
            <a:off x="2536166" y="603848"/>
            <a:ext cx="9655834" cy="6461185"/>
          </a:xfrm>
        </p:spPr>
        <p:txBody>
          <a:bodyPr>
            <a:noAutofit/>
          </a:bodyPr>
          <a:lstStyle/>
          <a:p>
            <a:r>
              <a:rPr lang="en-US" sz="4400" dirty="0" smtClean="0"/>
              <a:t>We will compare and contrast the structures and functions of the respiratory system through completion of a foldable.</a:t>
            </a:r>
          </a:p>
          <a:p>
            <a:pPr lvl="1"/>
            <a:r>
              <a:rPr lang="en-US" sz="4400" dirty="0" smtClean="0"/>
              <a:t>(B)  identify the main functions of the systems of the human organism, including the circulatory, respiratory, skeletal, muscular, digestive, excretory, reproductive, integumentary, nervous, and endocrine systems</a:t>
            </a:r>
            <a:endParaRPr lang="en-US" sz="4400" dirty="0"/>
          </a:p>
        </p:txBody>
      </p:sp>
    </p:spTree>
    <p:extLst>
      <p:ext uri="{BB962C8B-B14F-4D97-AF65-F5344CB8AC3E}">
        <p14:creationId xmlns:p14="http://schemas.microsoft.com/office/powerpoint/2010/main" val="320399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75" y="0"/>
            <a:ext cx="10515600" cy="816694"/>
          </a:xfrm>
        </p:spPr>
        <p:txBody>
          <a:bodyPr/>
          <a:lstStyle/>
          <a:p>
            <a:r>
              <a:rPr lang="en-US" b="1" u="sng" dirty="0" smtClean="0"/>
              <a:t>7</a:t>
            </a:r>
            <a:r>
              <a:rPr lang="en-US" b="1" u="sng" baseline="30000" dirty="0" smtClean="0"/>
              <a:t>th</a:t>
            </a:r>
            <a:r>
              <a:rPr lang="en-US" b="1" u="sng" dirty="0" smtClean="0"/>
              <a:t> Grade DOL</a:t>
            </a:r>
            <a:endParaRPr lang="en-US" b="1" u="sng" dirty="0"/>
          </a:p>
        </p:txBody>
      </p:sp>
      <p:sp>
        <p:nvSpPr>
          <p:cNvPr id="3" name="Content Placeholder 2"/>
          <p:cNvSpPr>
            <a:spLocks noGrp="1"/>
          </p:cNvSpPr>
          <p:nvPr>
            <p:ph idx="1"/>
          </p:nvPr>
        </p:nvSpPr>
        <p:spPr>
          <a:xfrm>
            <a:off x="838200" y="750498"/>
            <a:ext cx="10515600" cy="5426465"/>
          </a:xfrm>
        </p:spPr>
        <p:txBody>
          <a:bodyPr>
            <a:normAutofit/>
          </a:bodyPr>
          <a:lstStyle/>
          <a:p>
            <a:r>
              <a:rPr lang="en-US" sz="6000" dirty="0" smtClean="0"/>
              <a:t>I will complete written assessment questions over the respiratory system via a </a:t>
            </a:r>
            <a:r>
              <a:rPr lang="en-US" sz="6000" dirty="0" err="1" smtClean="0"/>
              <a:t>dol</a:t>
            </a:r>
            <a:r>
              <a:rPr lang="en-US" sz="6000" dirty="0" smtClean="0"/>
              <a:t> quiz.</a:t>
            </a:r>
            <a:endParaRPr lang="en-US" sz="6000" dirty="0"/>
          </a:p>
        </p:txBody>
      </p:sp>
      <p:pic>
        <p:nvPicPr>
          <p:cNvPr id="4" name="Picture 3"/>
          <p:cNvPicPr>
            <a:picLocks noChangeAspect="1"/>
          </p:cNvPicPr>
          <p:nvPr/>
        </p:nvPicPr>
        <p:blipFill>
          <a:blip r:embed="rId2"/>
          <a:stretch>
            <a:fillRect/>
          </a:stretch>
        </p:blipFill>
        <p:spPr>
          <a:xfrm>
            <a:off x="0" y="3276600"/>
            <a:ext cx="12192000" cy="3581400"/>
          </a:xfrm>
          <a:prstGeom prst="rect">
            <a:avLst/>
          </a:prstGeom>
        </p:spPr>
      </p:pic>
    </p:spTree>
    <p:extLst>
      <p:ext uri="{BB962C8B-B14F-4D97-AF65-F5344CB8AC3E}">
        <p14:creationId xmlns:p14="http://schemas.microsoft.com/office/powerpoint/2010/main" val="4086916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26347" y="1768415"/>
            <a:ext cx="6108940" cy="4730241"/>
          </a:xfrm>
          <a:prstGeom prst="rect">
            <a:avLst/>
          </a:prstGeom>
        </p:spPr>
      </p:pic>
      <p:sp>
        <p:nvSpPr>
          <p:cNvPr id="2" name="Title 1"/>
          <p:cNvSpPr>
            <a:spLocks noGrp="1"/>
          </p:cNvSpPr>
          <p:nvPr>
            <p:ph type="title"/>
          </p:nvPr>
        </p:nvSpPr>
        <p:spPr>
          <a:xfrm>
            <a:off x="0" y="0"/>
            <a:ext cx="10515600" cy="739056"/>
          </a:xfrm>
        </p:spPr>
        <p:txBody>
          <a:bodyPr/>
          <a:lstStyle/>
          <a:p>
            <a:r>
              <a:rPr lang="en-US" b="1" u="sng" dirty="0" smtClean="0"/>
              <a:t>6</a:t>
            </a:r>
            <a:r>
              <a:rPr lang="en-US" b="1" u="sng" baseline="30000" dirty="0" smtClean="0"/>
              <a:t>th</a:t>
            </a:r>
            <a:r>
              <a:rPr lang="en-US" b="1" u="sng" dirty="0" smtClean="0"/>
              <a:t> Grade Agenda</a:t>
            </a:r>
            <a:endParaRPr lang="en-US" b="1" u="sng" dirty="0"/>
          </a:p>
        </p:txBody>
      </p:sp>
      <p:sp>
        <p:nvSpPr>
          <p:cNvPr id="3" name="Content Placeholder 2"/>
          <p:cNvSpPr>
            <a:spLocks noGrp="1"/>
          </p:cNvSpPr>
          <p:nvPr>
            <p:ph idx="1"/>
          </p:nvPr>
        </p:nvSpPr>
        <p:spPr>
          <a:xfrm>
            <a:off x="681487" y="629728"/>
            <a:ext cx="10672313" cy="5547235"/>
          </a:xfrm>
        </p:spPr>
        <p:txBody>
          <a:bodyPr>
            <a:noAutofit/>
          </a:bodyPr>
          <a:lstStyle/>
          <a:p>
            <a:r>
              <a:rPr lang="en-US" sz="6000" dirty="0" smtClean="0"/>
              <a:t>1. PDN / DOL</a:t>
            </a:r>
          </a:p>
          <a:p>
            <a:r>
              <a:rPr lang="en-US" sz="6000" dirty="0" smtClean="0"/>
              <a:t>2. </a:t>
            </a:r>
            <a:r>
              <a:rPr lang="en-US" sz="6000" dirty="0" smtClean="0"/>
              <a:t>Water Essential Question</a:t>
            </a:r>
            <a:endParaRPr lang="en-US" sz="6000" dirty="0" smtClean="0"/>
          </a:p>
          <a:p>
            <a:r>
              <a:rPr lang="en-US" sz="6000" dirty="0" smtClean="0"/>
              <a:t>3. </a:t>
            </a:r>
            <a:r>
              <a:rPr lang="en-US" sz="6000" dirty="0" smtClean="0"/>
              <a:t>Water Virtual </a:t>
            </a:r>
            <a:r>
              <a:rPr lang="en-US" sz="6000" dirty="0" smtClean="0">
                <a:solidFill>
                  <a:schemeClr val="bg1"/>
                </a:solidFill>
              </a:rPr>
              <a:t>Lab</a:t>
            </a:r>
            <a:endParaRPr lang="en-US" sz="6000" dirty="0" smtClean="0">
              <a:solidFill>
                <a:schemeClr val="bg1"/>
              </a:solidFill>
            </a:endParaRPr>
          </a:p>
          <a:p>
            <a:r>
              <a:rPr lang="en-US" sz="6000" dirty="0" smtClean="0"/>
              <a:t>4. </a:t>
            </a:r>
            <a:r>
              <a:rPr lang="en-US" sz="6000" dirty="0" smtClean="0"/>
              <a:t>Water Exit Slip</a:t>
            </a:r>
            <a:endParaRPr lang="en-US" sz="6000" dirty="0"/>
          </a:p>
        </p:txBody>
      </p:sp>
    </p:spTree>
    <p:extLst>
      <p:ext uri="{BB962C8B-B14F-4D97-AF65-F5344CB8AC3E}">
        <p14:creationId xmlns:p14="http://schemas.microsoft.com/office/powerpoint/2010/main" val="352189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76513" y="-212846"/>
            <a:ext cx="7013275" cy="7148483"/>
          </a:xfrm>
          <a:prstGeom prst="rect">
            <a:avLst/>
          </a:prstGeom>
        </p:spPr>
      </p:pic>
      <p:sp>
        <p:nvSpPr>
          <p:cNvPr id="2" name="Title 1"/>
          <p:cNvSpPr>
            <a:spLocks noGrp="1"/>
          </p:cNvSpPr>
          <p:nvPr>
            <p:ph type="title"/>
          </p:nvPr>
        </p:nvSpPr>
        <p:spPr>
          <a:xfrm>
            <a:off x="0" y="-212845"/>
            <a:ext cx="10515600" cy="1325563"/>
          </a:xfrm>
        </p:spPr>
        <p:txBody>
          <a:bodyPr/>
          <a:lstStyle/>
          <a:p>
            <a:r>
              <a:rPr lang="en-US" b="1" u="sng" dirty="0" smtClean="0"/>
              <a:t>Essential Question</a:t>
            </a:r>
            <a:endParaRPr lang="en-US" b="1" u="sng" dirty="0"/>
          </a:p>
        </p:txBody>
      </p:sp>
      <p:sp>
        <p:nvSpPr>
          <p:cNvPr id="3" name="Content Placeholder 2"/>
          <p:cNvSpPr>
            <a:spLocks noGrp="1"/>
          </p:cNvSpPr>
          <p:nvPr>
            <p:ph idx="1"/>
          </p:nvPr>
        </p:nvSpPr>
        <p:spPr>
          <a:xfrm>
            <a:off x="60385" y="750498"/>
            <a:ext cx="8617789" cy="5426465"/>
          </a:xfrm>
        </p:spPr>
        <p:txBody>
          <a:bodyPr>
            <a:noAutofit/>
          </a:bodyPr>
          <a:lstStyle/>
          <a:p>
            <a:r>
              <a:rPr lang="en-US" sz="4400" dirty="0" smtClean="0"/>
              <a:t>I have a bottle of water here.  Anyone thirsty?? ….. Oh wait, I need to inform you first that the water in this bottle came directly from the Trinity River Basic Watershed and was not treated before it was put into the bottle.  Are you still thirsty???  Would you still want to drink it?  Explain why or why not.</a:t>
            </a:r>
            <a:endParaRPr lang="en-US" sz="4400" dirty="0"/>
          </a:p>
        </p:txBody>
      </p:sp>
    </p:spTree>
    <p:extLst>
      <p:ext uri="{BB962C8B-B14F-4D97-AF65-F5344CB8AC3E}">
        <p14:creationId xmlns:p14="http://schemas.microsoft.com/office/powerpoint/2010/main" val="659070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61418"/>
          </a:xfrm>
        </p:spPr>
        <p:txBody>
          <a:bodyPr>
            <a:normAutofit fontScale="90000"/>
          </a:bodyPr>
          <a:lstStyle/>
          <a:p>
            <a:r>
              <a:rPr lang="en-US" b="1" u="sng" dirty="0" smtClean="0"/>
              <a:t>6</a:t>
            </a:r>
            <a:r>
              <a:rPr lang="en-US" b="1" u="sng" baseline="30000" dirty="0" smtClean="0"/>
              <a:t>th</a:t>
            </a:r>
            <a:r>
              <a:rPr lang="en-US" b="1" u="sng" dirty="0" smtClean="0"/>
              <a:t> Grade TEK</a:t>
            </a:r>
            <a:endParaRPr lang="en-US" b="1" u="sng" dirty="0"/>
          </a:p>
        </p:txBody>
      </p:sp>
      <p:sp>
        <p:nvSpPr>
          <p:cNvPr id="3" name="Content Placeholder 2"/>
          <p:cNvSpPr>
            <a:spLocks noGrp="1"/>
          </p:cNvSpPr>
          <p:nvPr>
            <p:ph idx="1"/>
          </p:nvPr>
        </p:nvSpPr>
        <p:spPr>
          <a:xfrm>
            <a:off x="767751" y="661418"/>
            <a:ext cx="11257472" cy="6369110"/>
          </a:xfrm>
        </p:spPr>
        <p:txBody>
          <a:bodyPr>
            <a:noAutofit/>
          </a:bodyPr>
          <a:lstStyle/>
          <a:p>
            <a:r>
              <a:rPr lang="en-US" sz="6000" dirty="0" smtClean="0"/>
              <a:t>7.8(C</a:t>
            </a:r>
            <a:r>
              <a:rPr lang="en-US" sz="6000" dirty="0"/>
              <a:t>)  model the effects of human activity on groundwater and surface water in a watershed</a:t>
            </a:r>
            <a:endParaRPr lang="en-US" sz="6000" dirty="0"/>
          </a:p>
        </p:txBody>
      </p:sp>
      <p:pic>
        <p:nvPicPr>
          <p:cNvPr id="5" name="Picture 4"/>
          <p:cNvPicPr>
            <a:picLocks noChangeAspect="1"/>
          </p:cNvPicPr>
          <p:nvPr/>
        </p:nvPicPr>
        <p:blipFill>
          <a:blip r:embed="rId2"/>
          <a:stretch>
            <a:fillRect/>
          </a:stretch>
        </p:blipFill>
        <p:spPr>
          <a:xfrm>
            <a:off x="0" y="3226280"/>
            <a:ext cx="12192000" cy="3454250"/>
          </a:xfrm>
          <a:prstGeom prst="rect">
            <a:avLst/>
          </a:prstGeom>
        </p:spPr>
      </p:pic>
    </p:spTree>
    <p:extLst>
      <p:ext uri="{BB962C8B-B14F-4D97-AF65-F5344CB8AC3E}">
        <p14:creationId xmlns:p14="http://schemas.microsoft.com/office/powerpoint/2010/main" val="2483478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4563374"/>
            <a:ext cx="12185530" cy="2294626"/>
          </a:xfrm>
          <a:prstGeom prst="rect">
            <a:avLst/>
          </a:prstGeom>
        </p:spPr>
      </p:pic>
      <p:sp>
        <p:nvSpPr>
          <p:cNvPr id="2" name="Title 1"/>
          <p:cNvSpPr>
            <a:spLocks noGrp="1"/>
          </p:cNvSpPr>
          <p:nvPr>
            <p:ph type="title"/>
          </p:nvPr>
        </p:nvSpPr>
        <p:spPr>
          <a:xfrm>
            <a:off x="0" y="-273230"/>
            <a:ext cx="10515600" cy="1325563"/>
          </a:xfrm>
        </p:spPr>
        <p:txBody>
          <a:bodyPr/>
          <a:lstStyle/>
          <a:p>
            <a:r>
              <a:rPr lang="en-US" b="1" u="sng" dirty="0" smtClean="0"/>
              <a:t>6</a:t>
            </a:r>
            <a:r>
              <a:rPr lang="en-US" b="1" u="sng" baseline="30000" dirty="0" smtClean="0"/>
              <a:t>th</a:t>
            </a:r>
            <a:r>
              <a:rPr lang="en-US" b="1" u="sng" dirty="0" smtClean="0"/>
              <a:t> Grade LO</a:t>
            </a:r>
            <a:endParaRPr lang="en-US" b="1" u="sng" dirty="0"/>
          </a:p>
        </p:txBody>
      </p:sp>
      <p:sp>
        <p:nvSpPr>
          <p:cNvPr id="3" name="Content Placeholder 2"/>
          <p:cNvSpPr>
            <a:spLocks noGrp="1"/>
          </p:cNvSpPr>
          <p:nvPr>
            <p:ph idx="1"/>
          </p:nvPr>
        </p:nvSpPr>
        <p:spPr>
          <a:xfrm>
            <a:off x="838200" y="741872"/>
            <a:ext cx="11264660" cy="6003985"/>
          </a:xfrm>
        </p:spPr>
        <p:txBody>
          <a:bodyPr>
            <a:noAutofit/>
          </a:bodyPr>
          <a:lstStyle/>
          <a:p>
            <a:r>
              <a:rPr lang="en-US" sz="4800" dirty="0" smtClean="0"/>
              <a:t>We will investigate how </a:t>
            </a:r>
            <a:r>
              <a:rPr lang="en-US" sz="4800" dirty="0" smtClean="0"/>
              <a:t>human’s actions can effect our water supply through completion of a virtual lab.</a:t>
            </a:r>
            <a:endParaRPr lang="en-US" sz="4800" dirty="0" smtClean="0"/>
          </a:p>
          <a:p>
            <a:pPr lvl="1"/>
            <a:r>
              <a:rPr lang="en-US" sz="4800" dirty="0" smtClean="0"/>
              <a:t>7.8(C</a:t>
            </a:r>
            <a:r>
              <a:rPr lang="en-US" sz="4800" dirty="0"/>
              <a:t>)  model the effects of human activity on groundwater and surface water in a watershed</a:t>
            </a:r>
            <a:endParaRPr lang="en-US" sz="4800" dirty="0"/>
          </a:p>
        </p:txBody>
      </p:sp>
    </p:spTree>
    <p:extLst>
      <p:ext uri="{BB962C8B-B14F-4D97-AF65-F5344CB8AC3E}">
        <p14:creationId xmlns:p14="http://schemas.microsoft.com/office/powerpoint/2010/main" val="4288106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348</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Blackoak Std</vt:lpstr>
      <vt:lpstr>Calibri</vt:lpstr>
      <vt:lpstr>Calibri Light</vt:lpstr>
      <vt:lpstr>Office Theme</vt:lpstr>
      <vt:lpstr>March 23, 2017</vt:lpstr>
      <vt:lpstr>7th Grade Agenda</vt:lpstr>
      <vt:lpstr>7th Grade TEKS</vt:lpstr>
      <vt:lpstr>7th Grade LO</vt:lpstr>
      <vt:lpstr>7th Grade DOL</vt:lpstr>
      <vt:lpstr>6th Grade Agenda</vt:lpstr>
      <vt:lpstr>Essential Question</vt:lpstr>
      <vt:lpstr>6th Grade TEK</vt:lpstr>
      <vt:lpstr>6th Grade LO</vt:lpstr>
      <vt:lpstr>6th Grade DOL</vt:lpstr>
    </vt:vector>
  </TitlesOfParts>
  <Company>Dallas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22, 2017</dc:title>
  <dc:creator>Pease, Katherine J</dc:creator>
  <cp:lastModifiedBy>Pease, Katherine J</cp:lastModifiedBy>
  <cp:revision>11</cp:revision>
  <cp:lastPrinted>2017-03-23T15:13:49Z</cp:lastPrinted>
  <dcterms:created xsi:type="dcterms:W3CDTF">2017-03-22T13:17:34Z</dcterms:created>
  <dcterms:modified xsi:type="dcterms:W3CDTF">2017-03-23T15:26:08Z</dcterms:modified>
</cp:coreProperties>
</file>