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4" d="100"/>
          <a:sy n="84"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28EBA07-0974-4501-8B63-E3A34E8FB7F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17199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28EBA07-0974-4501-8B63-E3A34E8FB7F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240778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28EBA07-0974-4501-8B63-E3A34E8FB7F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348487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D28EBA07-0974-4501-8B63-E3A34E8FB7F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21439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EBA07-0974-4501-8B63-E3A34E8FB7F8}"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148781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D28EBA07-0974-4501-8B63-E3A34E8FB7F8}"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338216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D28EBA07-0974-4501-8B63-E3A34E8FB7F8}"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161950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28EBA07-0974-4501-8B63-E3A34E8FB7F8}"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255060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EBA07-0974-4501-8B63-E3A34E8FB7F8}"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48053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8EBA07-0974-4501-8B63-E3A34E8FB7F8}"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417489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8EBA07-0974-4501-8B63-E3A34E8FB7F8}"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0612F-60AE-49FC-8F08-E909DCA5B580}" type="slidenum">
              <a:rPr lang="en-US" smtClean="0"/>
              <a:t>‹#›</a:t>
            </a:fld>
            <a:endParaRPr lang="en-US"/>
          </a:p>
        </p:txBody>
      </p:sp>
    </p:spTree>
    <p:extLst>
      <p:ext uri="{BB962C8B-B14F-4D97-AF65-F5344CB8AC3E}">
        <p14:creationId xmlns:p14="http://schemas.microsoft.com/office/powerpoint/2010/main" val="294928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EBA07-0974-4501-8B63-E3A34E8FB7F8}" type="datetimeFigureOut">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0612F-60AE-49FC-8F08-E909DCA5B580}" type="slidenum">
              <a:rPr lang="en-US" smtClean="0"/>
              <a:t>‹#›</a:t>
            </a:fld>
            <a:endParaRPr lang="en-US"/>
          </a:p>
        </p:txBody>
      </p:sp>
    </p:spTree>
    <p:extLst>
      <p:ext uri="{BB962C8B-B14F-4D97-AF65-F5344CB8AC3E}">
        <p14:creationId xmlns:p14="http://schemas.microsoft.com/office/powerpoint/2010/main" val="42507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1pp_7-yTN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12192000" cy="6862906"/>
          </a:xfrm>
          <a:prstGeom prst="rect">
            <a:avLst/>
          </a:prstGeom>
        </p:spPr>
      </p:pic>
      <p:sp>
        <p:nvSpPr>
          <p:cNvPr id="2" name="Title 1"/>
          <p:cNvSpPr>
            <a:spLocks noGrp="1"/>
          </p:cNvSpPr>
          <p:nvPr>
            <p:ph type="ctrTitle"/>
          </p:nvPr>
        </p:nvSpPr>
        <p:spPr>
          <a:xfrm>
            <a:off x="1604010" y="82233"/>
            <a:ext cx="9144000" cy="879475"/>
          </a:xfrm>
        </p:spPr>
        <p:txBody>
          <a:bodyPr>
            <a:normAutofit fontScale="90000"/>
          </a:bodyPr>
          <a:lstStyle/>
          <a:p>
            <a:r>
              <a:rPr lang="en-US" u="sng" dirty="0">
                <a:latin typeface="Broadway" panose="04040905080B02020502" pitchFamily="82" charset="0"/>
              </a:rPr>
              <a:t>Jan. 17, 2017</a:t>
            </a:r>
          </a:p>
        </p:txBody>
      </p:sp>
      <p:sp>
        <p:nvSpPr>
          <p:cNvPr id="3" name="Subtitle 2"/>
          <p:cNvSpPr>
            <a:spLocks noGrp="1"/>
          </p:cNvSpPr>
          <p:nvPr>
            <p:ph type="subTitle" idx="1"/>
          </p:nvPr>
        </p:nvSpPr>
        <p:spPr>
          <a:xfrm>
            <a:off x="1291590" y="961708"/>
            <a:ext cx="10767060" cy="4296092"/>
          </a:xfrm>
        </p:spPr>
        <p:txBody>
          <a:bodyPr>
            <a:noAutofit/>
          </a:bodyPr>
          <a:lstStyle/>
          <a:p>
            <a:pPr marL="457200" indent="-457200" algn="l">
              <a:buAutoNum type="arabicPeriod"/>
            </a:pPr>
            <a:r>
              <a:rPr lang="en-US" sz="5400" dirty="0">
                <a:latin typeface="Arial Black" panose="020B0A04020102020204" pitchFamily="34" charset="0"/>
              </a:rPr>
              <a:t>Sharpen Pencil</a:t>
            </a:r>
          </a:p>
          <a:p>
            <a:pPr marL="457200" indent="-457200" algn="l">
              <a:buAutoNum type="arabicPeriod"/>
            </a:pPr>
            <a:r>
              <a:rPr lang="en-US" sz="5400" dirty="0">
                <a:latin typeface="Arial Black" panose="020B0A04020102020204" pitchFamily="34" charset="0"/>
              </a:rPr>
              <a:t>Collect PDN from basket</a:t>
            </a:r>
          </a:p>
          <a:p>
            <a:pPr marL="457200" indent="-457200" algn="l">
              <a:buAutoNum type="arabicPeriod"/>
            </a:pPr>
            <a:r>
              <a:rPr lang="en-US" sz="5400" dirty="0">
                <a:latin typeface="Arial Black" panose="020B0A04020102020204" pitchFamily="34" charset="0"/>
              </a:rPr>
              <a:t>Take assigned seat silently</a:t>
            </a:r>
          </a:p>
          <a:p>
            <a:pPr marL="457200" indent="-457200" algn="l">
              <a:buAutoNum type="arabicPeriod"/>
            </a:pPr>
            <a:r>
              <a:rPr lang="en-US" sz="5400" dirty="0">
                <a:latin typeface="Arial Black" panose="020B0A04020102020204" pitchFamily="34" charset="0"/>
              </a:rPr>
              <a:t>Complete PDN on own</a:t>
            </a:r>
          </a:p>
        </p:txBody>
      </p:sp>
    </p:spTree>
    <p:extLst>
      <p:ext uri="{BB962C8B-B14F-4D97-AF65-F5344CB8AC3E}">
        <p14:creationId xmlns:p14="http://schemas.microsoft.com/office/powerpoint/2010/main" val="55687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4" y="0"/>
            <a:ext cx="12181172" cy="6858000"/>
          </a:xfrm>
          <a:prstGeom prst="rect">
            <a:avLst/>
          </a:prstGeom>
        </p:spPr>
      </p:pic>
      <p:sp>
        <p:nvSpPr>
          <p:cNvPr id="2" name="Title 1"/>
          <p:cNvSpPr>
            <a:spLocks noGrp="1"/>
          </p:cNvSpPr>
          <p:nvPr>
            <p:ph type="title"/>
          </p:nvPr>
        </p:nvSpPr>
        <p:spPr/>
        <p:txBody>
          <a:bodyPr>
            <a:normAutofit/>
          </a:bodyPr>
          <a:lstStyle/>
          <a:p>
            <a:pPr algn="ctr"/>
            <a:r>
              <a:rPr lang="en-US" sz="6600" u="sng" dirty="0">
                <a:latin typeface="Broadway" panose="04040905080B02020502" pitchFamily="82" charset="0"/>
              </a:rPr>
              <a:t>6</a:t>
            </a:r>
            <a:r>
              <a:rPr lang="en-US" sz="6600" u="sng" baseline="30000" dirty="0">
                <a:latin typeface="Broadway" panose="04040905080B02020502" pitchFamily="82" charset="0"/>
              </a:rPr>
              <a:t>th</a:t>
            </a:r>
            <a:r>
              <a:rPr lang="en-US" sz="6600" u="sng" dirty="0">
                <a:latin typeface="Broadway" panose="04040905080B02020502" pitchFamily="82" charset="0"/>
              </a:rPr>
              <a:t> Grade TEKS</a:t>
            </a:r>
          </a:p>
        </p:txBody>
      </p:sp>
      <p:sp>
        <p:nvSpPr>
          <p:cNvPr id="3" name="Content Placeholder 2"/>
          <p:cNvSpPr>
            <a:spLocks noGrp="1"/>
          </p:cNvSpPr>
          <p:nvPr>
            <p:ph idx="1"/>
          </p:nvPr>
        </p:nvSpPr>
        <p:spPr>
          <a:xfrm>
            <a:off x="137160" y="1825625"/>
            <a:ext cx="11898630" cy="4351338"/>
          </a:xfrm>
        </p:spPr>
        <p:txBody>
          <a:bodyPr>
            <a:noAutofit/>
          </a:bodyPr>
          <a:lstStyle/>
          <a:p>
            <a:r>
              <a:rPr lang="en-US" sz="4000" dirty="0">
                <a:latin typeface="Arial Black" panose="020B0A04020102020204" pitchFamily="34" charset="0"/>
              </a:rPr>
              <a:t>TEK 6.12 (12) Organisms and environments. The student knows all organisms are classified into Domains and Kingdoms. Organisms within these taxonomic groups share similar characteristics which allow them to interact with the living and nonliving parts of their ecosystem.</a:t>
            </a:r>
            <a:endParaRPr lang="en-US" sz="4000" dirty="0">
              <a:latin typeface="Arial Black" panose="020B0A04020102020204" pitchFamily="34" charset="0"/>
            </a:endParaRPr>
          </a:p>
        </p:txBody>
      </p:sp>
    </p:spTree>
    <p:extLst>
      <p:ext uri="{BB962C8B-B14F-4D97-AF65-F5344CB8AC3E}">
        <p14:creationId xmlns:p14="http://schemas.microsoft.com/office/powerpoint/2010/main" val="74148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5" y="0"/>
            <a:ext cx="12179809" cy="6858000"/>
          </a:xfrm>
          <a:prstGeom prst="rect">
            <a:avLst/>
          </a:prstGeom>
        </p:spPr>
      </p:pic>
      <p:sp>
        <p:nvSpPr>
          <p:cNvPr id="2" name="Title 1"/>
          <p:cNvSpPr>
            <a:spLocks noGrp="1"/>
          </p:cNvSpPr>
          <p:nvPr>
            <p:ph type="title"/>
          </p:nvPr>
        </p:nvSpPr>
        <p:spPr/>
        <p:txBody>
          <a:bodyPr>
            <a:normAutofit/>
          </a:bodyPr>
          <a:lstStyle/>
          <a:p>
            <a:pPr algn="ctr"/>
            <a:r>
              <a:rPr lang="en-US" sz="5400" u="sng" dirty="0">
                <a:latin typeface="Broadway" panose="04040905080B02020502" pitchFamily="82" charset="0"/>
              </a:rPr>
              <a:t>7</a:t>
            </a:r>
            <a:r>
              <a:rPr lang="en-US" sz="5400" u="sng" baseline="30000" dirty="0">
                <a:latin typeface="Broadway" panose="04040905080B02020502" pitchFamily="82" charset="0"/>
              </a:rPr>
              <a:t>th</a:t>
            </a:r>
            <a:r>
              <a:rPr lang="en-US" sz="5400" u="sng" dirty="0">
                <a:latin typeface="Broadway" panose="04040905080B02020502" pitchFamily="82" charset="0"/>
              </a:rPr>
              <a:t> Grade TEKS</a:t>
            </a:r>
          </a:p>
        </p:txBody>
      </p:sp>
      <p:sp>
        <p:nvSpPr>
          <p:cNvPr id="3" name="Content Placeholder 2"/>
          <p:cNvSpPr>
            <a:spLocks noGrp="1"/>
          </p:cNvSpPr>
          <p:nvPr>
            <p:ph idx="1"/>
          </p:nvPr>
        </p:nvSpPr>
        <p:spPr>
          <a:xfrm>
            <a:off x="617220" y="994410"/>
            <a:ext cx="11269980" cy="5863590"/>
          </a:xfrm>
        </p:spPr>
        <p:txBody>
          <a:bodyPr>
            <a:normAutofit lnSpcReduction="10000"/>
          </a:bodyPr>
          <a:lstStyle/>
          <a:p>
            <a:endParaRPr lang="en-US" sz="6000" dirty="0">
              <a:latin typeface="Arial Black" panose="020B0A04020102020204" pitchFamily="34" charset="0"/>
            </a:endParaRPr>
          </a:p>
          <a:p>
            <a:r>
              <a:rPr lang="en-US" sz="6000" dirty="0">
                <a:latin typeface="Arial Black" panose="020B0A04020102020204" pitchFamily="34" charset="0"/>
              </a:rPr>
              <a:t>TEK: 7.12F Recognize that according to cell theory all organisms are composed of cells and cells carry on similar functions.</a:t>
            </a:r>
          </a:p>
          <a:p>
            <a:endParaRPr lang="en-US" dirty="0"/>
          </a:p>
        </p:txBody>
      </p:sp>
    </p:spTree>
    <p:extLst>
      <p:ext uri="{BB962C8B-B14F-4D97-AF65-F5344CB8AC3E}">
        <p14:creationId xmlns:p14="http://schemas.microsoft.com/office/powerpoint/2010/main" val="30390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4" y="0"/>
            <a:ext cx="12181172" cy="6858000"/>
          </a:xfrm>
          <a:prstGeom prst="rect">
            <a:avLst/>
          </a:prstGeom>
        </p:spPr>
      </p:pic>
      <p:sp>
        <p:nvSpPr>
          <p:cNvPr id="2" name="Title 1"/>
          <p:cNvSpPr>
            <a:spLocks noGrp="1"/>
          </p:cNvSpPr>
          <p:nvPr>
            <p:ph type="title"/>
          </p:nvPr>
        </p:nvSpPr>
        <p:spPr>
          <a:xfrm>
            <a:off x="838200" y="-180975"/>
            <a:ext cx="10515600" cy="1325563"/>
          </a:xfrm>
        </p:spPr>
        <p:txBody>
          <a:bodyPr>
            <a:normAutofit/>
          </a:bodyPr>
          <a:lstStyle/>
          <a:p>
            <a:pPr algn="ctr"/>
            <a:r>
              <a:rPr lang="en-US" sz="6000" u="sng" dirty="0">
                <a:latin typeface="Broadway" panose="04040905080B02020502" pitchFamily="82" charset="0"/>
              </a:rPr>
              <a:t>6</a:t>
            </a:r>
            <a:r>
              <a:rPr lang="en-US" sz="6000" u="sng" baseline="30000" dirty="0">
                <a:latin typeface="Broadway" panose="04040905080B02020502" pitchFamily="82" charset="0"/>
              </a:rPr>
              <a:t>th</a:t>
            </a:r>
            <a:r>
              <a:rPr lang="en-US" sz="6000" u="sng" dirty="0">
                <a:latin typeface="Broadway" panose="04040905080B02020502" pitchFamily="82" charset="0"/>
              </a:rPr>
              <a:t> Grade LO</a:t>
            </a:r>
          </a:p>
        </p:txBody>
      </p:sp>
      <p:sp>
        <p:nvSpPr>
          <p:cNvPr id="3" name="Content Placeholder 2"/>
          <p:cNvSpPr>
            <a:spLocks noGrp="1"/>
          </p:cNvSpPr>
          <p:nvPr>
            <p:ph idx="1"/>
          </p:nvPr>
        </p:nvSpPr>
        <p:spPr>
          <a:xfrm>
            <a:off x="102870" y="834390"/>
            <a:ext cx="11955780" cy="5943600"/>
          </a:xfrm>
        </p:spPr>
        <p:txBody>
          <a:bodyPr>
            <a:normAutofit/>
          </a:bodyPr>
          <a:lstStyle/>
          <a:p>
            <a:r>
              <a:rPr lang="en-US" sz="4000" dirty="0">
                <a:latin typeface="Arial Black" panose="020B0A04020102020204" pitchFamily="34" charset="0"/>
              </a:rPr>
              <a:t>LO: We will compare/contrast biotic and abiotic factors through completing pg. 1 of prokaryote / eukaryote book.</a:t>
            </a:r>
          </a:p>
          <a:p>
            <a:pPr lvl="1"/>
            <a:r>
              <a:rPr lang="en-US" sz="3600" dirty="0">
                <a:latin typeface="Arial Black" panose="020B0A04020102020204" pitchFamily="34" charset="0"/>
              </a:rPr>
              <a:t>TEK 6.12 (12) Organisms and environments. The student knows all organisms are classified into Domains and Kingdoms. Organisms within these taxonomic groups share similar characteristics which allow them to interact with the living and nonliving parts of their ecosystem.</a:t>
            </a:r>
          </a:p>
          <a:p>
            <a:endParaRPr lang="en-US" dirty="0"/>
          </a:p>
        </p:txBody>
      </p:sp>
    </p:spTree>
    <p:extLst>
      <p:ext uri="{BB962C8B-B14F-4D97-AF65-F5344CB8AC3E}">
        <p14:creationId xmlns:p14="http://schemas.microsoft.com/office/powerpoint/2010/main" val="276184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4" y="0"/>
            <a:ext cx="12181172" cy="6858000"/>
          </a:xfrm>
          <a:prstGeom prst="rect">
            <a:avLst/>
          </a:prstGeom>
        </p:spPr>
      </p:pic>
      <p:sp>
        <p:nvSpPr>
          <p:cNvPr id="3" name="Subtitle 2"/>
          <p:cNvSpPr>
            <a:spLocks noGrp="1"/>
          </p:cNvSpPr>
          <p:nvPr>
            <p:ph type="subTitle" idx="1"/>
          </p:nvPr>
        </p:nvSpPr>
        <p:spPr>
          <a:xfrm>
            <a:off x="1524000" y="1144588"/>
            <a:ext cx="9144000" cy="4113212"/>
          </a:xfrm>
        </p:spPr>
        <p:txBody>
          <a:bodyPr>
            <a:normAutofit/>
          </a:bodyPr>
          <a:lstStyle/>
          <a:p>
            <a:r>
              <a:rPr lang="en-US" sz="6000" dirty="0">
                <a:latin typeface="Arial Black" panose="020B0A04020102020204" pitchFamily="34" charset="0"/>
              </a:rPr>
              <a:t>DOL: I will complete written assessment questions over biotic and abiotic factors.</a:t>
            </a:r>
            <a:endParaRPr lang="en-US" sz="6000" dirty="0">
              <a:latin typeface="Arial Black" panose="020B0A04020102020204" pitchFamily="34" charset="0"/>
            </a:endParaRPr>
          </a:p>
        </p:txBody>
      </p:sp>
      <p:sp>
        <p:nvSpPr>
          <p:cNvPr id="5" name="Title 1"/>
          <p:cNvSpPr txBox="1">
            <a:spLocks/>
          </p:cNvSpPr>
          <p:nvPr/>
        </p:nvSpPr>
        <p:spPr>
          <a:xfrm>
            <a:off x="838200" y="-18097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u="sng" dirty="0">
                <a:latin typeface="Broadway" panose="04040905080B02020502" pitchFamily="82" charset="0"/>
              </a:rPr>
              <a:t>6</a:t>
            </a:r>
            <a:r>
              <a:rPr lang="en-US" u="sng" baseline="30000" dirty="0">
                <a:latin typeface="Broadway" panose="04040905080B02020502" pitchFamily="82" charset="0"/>
              </a:rPr>
              <a:t>th</a:t>
            </a:r>
            <a:r>
              <a:rPr lang="en-US" u="sng" dirty="0">
                <a:latin typeface="Broadway" panose="04040905080B02020502" pitchFamily="82" charset="0"/>
              </a:rPr>
              <a:t> Grade DOL</a:t>
            </a:r>
          </a:p>
        </p:txBody>
      </p:sp>
    </p:spTree>
    <p:extLst>
      <p:ext uri="{BB962C8B-B14F-4D97-AF65-F5344CB8AC3E}">
        <p14:creationId xmlns:p14="http://schemas.microsoft.com/office/powerpoint/2010/main" val="2761114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4" y="0"/>
            <a:ext cx="12181172" cy="6858000"/>
          </a:xfrm>
          <a:prstGeom prst="rect">
            <a:avLst/>
          </a:prstGeom>
        </p:spPr>
      </p:pic>
      <p:sp>
        <p:nvSpPr>
          <p:cNvPr id="2" name="Title 1"/>
          <p:cNvSpPr>
            <a:spLocks noGrp="1"/>
          </p:cNvSpPr>
          <p:nvPr>
            <p:ph type="title"/>
          </p:nvPr>
        </p:nvSpPr>
        <p:spPr/>
        <p:txBody>
          <a:bodyPr>
            <a:normAutofit/>
          </a:bodyPr>
          <a:lstStyle/>
          <a:p>
            <a:pPr algn="ctr"/>
            <a:r>
              <a:rPr lang="en-US" sz="5400" u="sng" dirty="0">
                <a:latin typeface="Broadway" panose="04040905080B02020502" pitchFamily="82" charset="0"/>
              </a:rPr>
              <a:t>6</a:t>
            </a:r>
            <a:r>
              <a:rPr lang="en-US" sz="5400" u="sng" baseline="30000" dirty="0">
                <a:latin typeface="Broadway" panose="04040905080B02020502" pitchFamily="82" charset="0"/>
              </a:rPr>
              <a:t>th</a:t>
            </a:r>
            <a:r>
              <a:rPr lang="en-US" sz="5400" u="sng" dirty="0">
                <a:latin typeface="Broadway" panose="04040905080B02020502" pitchFamily="82" charset="0"/>
              </a:rPr>
              <a:t> Grade Video Clips</a:t>
            </a:r>
          </a:p>
        </p:txBody>
      </p:sp>
      <p:sp>
        <p:nvSpPr>
          <p:cNvPr id="3" name="Content Placeholder 2"/>
          <p:cNvSpPr>
            <a:spLocks noGrp="1"/>
          </p:cNvSpPr>
          <p:nvPr>
            <p:ph idx="1"/>
          </p:nvPr>
        </p:nvSpPr>
        <p:spPr>
          <a:xfrm>
            <a:off x="838200" y="1825625"/>
            <a:ext cx="10515600" cy="1157605"/>
          </a:xfrm>
        </p:spPr>
        <p:txBody>
          <a:bodyPr/>
          <a:lstStyle/>
          <a:p>
            <a:r>
              <a:rPr lang="en-US" dirty="0">
                <a:hlinkClick r:id="rId3"/>
              </a:rPr>
              <a:t>https://www.youtube.com/watch?v=6d_EwCICPoQ</a:t>
            </a:r>
          </a:p>
          <a:p>
            <a:r>
              <a:rPr lang="en-US" dirty="0">
                <a:hlinkClick r:id="rId3"/>
              </a:rPr>
              <a:t>https://www.youtube.com/watch?v=E1pp_7-yTN4</a:t>
            </a:r>
            <a:endParaRPr lang="en-US" dirty="0"/>
          </a:p>
          <a:p>
            <a:endParaRPr lang="en-US" dirty="0"/>
          </a:p>
        </p:txBody>
      </p:sp>
    </p:spTree>
    <p:extLst>
      <p:ext uri="{BB962C8B-B14F-4D97-AF65-F5344CB8AC3E}">
        <p14:creationId xmlns:p14="http://schemas.microsoft.com/office/powerpoint/2010/main" val="2526949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4" y="0"/>
            <a:ext cx="12181172" cy="6858000"/>
          </a:xfrm>
          <a:prstGeom prst="rect">
            <a:avLst/>
          </a:prstGeom>
        </p:spPr>
      </p:pic>
      <p:sp>
        <p:nvSpPr>
          <p:cNvPr id="2" name="Title 1"/>
          <p:cNvSpPr>
            <a:spLocks noGrp="1"/>
          </p:cNvSpPr>
          <p:nvPr>
            <p:ph type="title"/>
          </p:nvPr>
        </p:nvSpPr>
        <p:spPr/>
        <p:txBody>
          <a:bodyPr>
            <a:normAutofit/>
          </a:bodyPr>
          <a:lstStyle/>
          <a:p>
            <a:pPr algn="ctr"/>
            <a:r>
              <a:rPr lang="en-US" sz="6000" u="sng" dirty="0">
                <a:latin typeface="Broadway" panose="04040905080B02020502" pitchFamily="82" charset="0"/>
              </a:rPr>
              <a:t>7</a:t>
            </a:r>
            <a:r>
              <a:rPr lang="en-US" sz="6000" u="sng" baseline="30000" dirty="0">
                <a:latin typeface="Broadway" panose="04040905080B02020502" pitchFamily="82" charset="0"/>
              </a:rPr>
              <a:t>th</a:t>
            </a:r>
            <a:r>
              <a:rPr lang="en-US" sz="6000" u="sng" dirty="0">
                <a:latin typeface="Broadway" panose="04040905080B02020502" pitchFamily="82" charset="0"/>
              </a:rPr>
              <a:t> Grade LO</a:t>
            </a:r>
          </a:p>
        </p:txBody>
      </p:sp>
      <p:sp>
        <p:nvSpPr>
          <p:cNvPr id="3" name="Content Placeholder 2"/>
          <p:cNvSpPr>
            <a:spLocks noGrp="1"/>
          </p:cNvSpPr>
          <p:nvPr>
            <p:ph idx="1"/>
          </p:nvPr>
        </p:nvSpPr>
        <p:spPr>
          <a:xfrm>
            <a:off x="160020" y="1825624"/>
            <a:ext cx="11864340" cy="4883785"/>
          </a:xfrm>
        </p:spPr>
        <p:txBody>
          <a:bodyPr>
            <a:normAutofit lnSpcReduction="10000"/>
          </a:bodyPr>
          <a:lstStyle/>
          <a:p>
            <a:r>
              <a:rPr lang="en-US" sz="5400" dirty="0"/>
              <a:t>LO: We will investigate what the cell theory is and who was responsible for it through completion of a note outline.</a:t>
            </a:r>
          </a:p>
          <a:p>
            <a:pPr lvl="1"/>
            <a:r>
              <a:rPr lang="en-US" sz="5400" dirty="0"/>
              <a:t>TEK: 7.12F Recognize that according to cell theory all organisms are composed of cells and cells carry on similar functions.</a:t>
            </a:r>
          </a:p>
          <a:p>
            <a:endParaRPr lang="en-US" dirty="0"/>
          </a:p>
        </p:txBody>
      </p:sp>
    </p:spTree>
    <p:extLst>
      <p:ext uri="{BB962C8B-B14F-4D97-AF65-F5344CB8AC3E}">
        <p14:creationId xmlns:p14="http://schemas.microsoft.com/office/powerpoint/2010/main" val="1141427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4" y="0"/>
            <a:ext cx="12181172" cy="6858000"/>
          </a:xfrm>
          <a:prstGeom prst="rect">
            <a:avLst/>
          </a:prstGeom>
        </p:spPr>
      </p:pic>
      <p:sp>
        <p:nvSpPr>
          <p:cNvPr id="2" name="Title 1"/>
          <p:cNvSpPr>
            <a:spLocks noGrp="1"/>
          </p:cNvSpPr>
          <p:nvPr>
            <p:ph type="title"/>
          </p:nvPr>
        </p:nvSpPr>
        <p:spPr/>
        <p:txBody>
          <a:bodyPr>
            <a:normAutofit/>
          </a:bodyPr>
          <a:lstStyle/>
          <a:p>
            <a:pPr algn="ctr"/>
            <a:r>
              <a:rPr lang="en-US" sz="5400" u="sng" dirty="0">
                <a:latin typeface="Broadway" panose="04040905080B02020502" pitchFamily="82" charset="0"/>
              </a:rPr>
              <a:t>7</a:t>
            </a:r>
            <a:r>
              <a:rPr lang="en-US" sz="5400" u="sng" baseline="30000" dirty="0">
                <a:latin typeface="Broadway" panose="04040905080B02020502" pitchFamily="82" charset="0"/>
              </a:rPr>
              <a:t>th</a:t>
            </a:r>
            <a:r>
              <a:rPr lang="en-US" sz="5400" u="sng" dirty="0">
                <a:latin typeface="Broadway" panose="04040905080B02020502" pitchFamily="82" charset="0"/>
              </a:rPr>
              <a:t> Grade DOL</a:t>
            </a:r>
          </a:p>
        </p:txBody>
      </p:sp>
      <p:sp>
        <p:nvSpPr>
          <p:cNvPr id="3" name="Content Placeholder 2"/>
          <p:cNvSpPr>
            <a:spLocks noGrp="1"/>
          </p:cNvSpPr>
          <p:nvPr>
            <p:ph idx="1"/>
          </p:nvPr>
        </p:nvSpPr>
        <p:spPr/>
        <p:txBody>
          <a:bodyPr>
            <a:normAutofit/>
          </a:bodyPr>
          <a:lstStyle/>
          <a:p>
            <a:pPr algn="ctr"/>
            <a:r>
              <a:rPr lang="en-US" sz="5400" dirty="0">
                <a:latin typeface="Arial Black" panose="020B0A04020102020204" pitchFamily="34" charset="0"/>
              </a:rPr>
              <a:t>I will complete written assessment questions over the cell theory.</a:t>
            </a:r>
          </a:p>
        </p:txBody>
      </p:sp>
    </p:spTree>
    <p:extLst>
      <p:ext uri="{BB962C8B-B14F-4D97-AF65-F5344CB8AC3E}">
        <p14:creationId xmlns:p14="http://schemas.microsoft.com/office/powerpoint/2010/main" val="86735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273</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Broadway</vt:lpstr>
      <vt:lpstr>Calibri</vt:lpstr>
      <vt:lpstr>Calibri Light</vt:lpstr>
      <vt:lpstr>Office Theme</vt:lpstr>
      <vt:lpstr>Jan. 17, 2017</vt:lpstr>
      <vt:lpstr>6th Grade TEKS</vt:lpstr>
      <vt:lpstr>7th Grade TEKS</vt:lpstr>
      <vt:lpstr>6th Grade LO</vt:lpstr>
      <vt:lpstr>PowerPoint Presentation</vt:lpstr>
      <vt:lpstr>6th Grade Video Clips</vt:lpstr>
      <vt:lpstr>7th Grade LO</vt:lpstr>
      <vt:lpstr>7th Grade DOL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17, 2017</dc:title>
  <dc:creator>Katherine Pease</dc:creator>
  <cp:lastModifiedBy>Katherine Pease</cp:lastModifiedBy>
  <cp:revision>4</cp:revision>
  <dcterms:created xsi:type="dcterms:W3CDTF">2017-01-17T02:06:17Z</dcterms:created>
  <dcterms:modified xsi:type="dcterms:W3CDTF">2017-01-17T02:36:53Z</dcterms:modified>
</cp:coreProperties>
</file>