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50" d="100"/>
          <a:sy n="50" d="100"/>
        </p:scale>
        <p:origin x="1934" y="9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355927" cy="1010479"/>
          </a:xfrm>
        </p:spPr>
        <p:txBody>
          <a:bodyPr/>
          <a:lstStyle/>
          <a:p>
            <a:r>
              <a:rPr lang="en-US" b="1" u="sng" dirty="0" smtClean="0">
                <a:ln w="19050" cmpd="sng">
                  <a:solidFill>
                    <a:schemeClr val="bg1"/>
                  </a:solidFill>
                </a:ln>
              </a:rPr>
              <a:t>Jan. 15, 2016 / Please Do </a:t>
            </a:r>
            <a:r>
              <a:rPr lang="en-US" b="1" u="sng" dirty="0" smtClean="0">
                <a:ln w="19050" cmpd="sng">
                  <a:solidFill>
                    <a:schemeClr val="bg1"/>
                  </a:solidFill>
                </a:ln>
              </a:rPr>
              <a:t>NOw</a:t>
            </a:r>
            <a:endParaRPr lang="en-US" b="1" u="sng" dirty="0">
              <a:ln w="19050" cmpd="sng">
                <a:solidFill>
                  <a:schemeClr val="bg1"/>
                </a:solidFill>
              </a:ln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1113183"/>
            <a:ext cx="11993217" cy="5579165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3600" dirty="0" smtClean="0">
                <a:ln w="12700">
                  <a:solidFill>
                    <a:schemeClr val="tx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Sharpen Pencil</a:t>
            </a:r>
          </a:p>
          <a:p>
            <a:pPr marL="457200" indent="-457200">
              <a:buAutoNum type="arabicPeriod"/>
            </a:pPr>
            <a:r>
              <a:rPr lang="en-US" sz="3600" dirty="0" smtClean="0">
                <a:ln w="12700">
                  <a:solidFill>
                    <a:schemeClr val="tx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Collect textbook </a:t>
            </a:r>
          </a:p>
          <a:p>
            <a:pPr marL="457200" indent="-457200">
              <a:buAutoNum type="arabicPeriod"/>
            </a:pPr>
            <a:r>
              <a:rPr lang="en-US" sz="3600" dirty="0" smtClean="0">
                <a:ln w="12700">
                  <a:solidFill>
                    <a:schemeClr val="tx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Collect Please Do Now and Prokaryotic/Eukaryotic Cell Book from counter in front of the G. Pigs</a:t>
            </a:r>
          </a:p>
          <a:p>
            <a:pPr marL="457200" indent="-457200">
              <a:buAutoNum type="arabicPeriod"/>
            </a:pPr>
            <a:r>
              <a:rPr lang="en-US" sz="3600" dirty="0" smtClean="0">
                <a:ln w="12700">
                  <a:solidFill>
                    <a:schemeClr val="tx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Take out planner, journal, pen/pencil that works</a:t>
            </a:r>
          </a:p>
          <a:p>
            <a:pPr marL="457200" indent="-457200">
              <a:buAutoNum type="arabicPeriod"/>
            </a:pPr>
            <a:r>
              <a:rPr lang="en-US" sz="3600" dirty="0" smtClean="0">
                <a:ln w="12700">
                  <a:solidFill>
                    <a:schemeClr val="tx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Write in Homework in Planner </a:t>
            </a:r>
            <a:r>
              <a:rPr lang="en-US" sz="3600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(Study Vocabulary Words for “6 Kingdoms”, on website)</a:t>
            </a:r>
          </a:p>
          <a:p>
            <a:pPr marL="457200" indent="-457200">
              <a:buAutoNum type="arabicPeriod"/>
            </a:pPr>
            <a:r>
              <a:rPr lang="en-US" sz="36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Study over Prokaryotic / Eukaryotic Notes for quiz</a:t>
            </a:r>
            <a:endParaRPr lang="en-US" sz="3600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0747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976" y="2053088"/>
            <a:ext cx="7070635" cy="3941312"/>
          </a:xfrm>
        </p:spPr>
        <p:txBody>
          <a:bodyPr>
            <a:noAutofit/>
          </a:bodyPr>
          <a:lstStyle/>
          <a:p>
            <a:r>
              <a:rPr lang="en-US" sz="6600" dirty="0" smtClean="0"/>
              <a:t>1. Attendance</a:t>
            </a:r>
            <a:br>
              <a:rPr lang="en-US" sz="6600" dirty="0" smtClean="0"/>
            </a:br>
            <a:r>
              <a:rPr lang="en-US" sz="6600" dirty="0" smtClean="0"/>
              <a:t>2. Quiz</a:t>
            </a:r>
            <a:br>
              <a:rPr lang="en-US" sz="6600" dirty="0" smtClean="0"/>
            </a:br>
            <a:r>
              <a:rPr lang="en-US" sz="6600" dirty="0" smtClean="0"/>
              <a:t>3. Brainstorm</a:t>
            </a:r>
            <a:br>
              <a:rPr lang="en-US" sz="6600" dirty="0" smtClean="0"/>
            </a:br>
            <a:r>
              <a:rPr lang="en-US" sz="6600" dirty="0" smtClean="0"/>
              <a:t>4. Lab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11418648" cy="1505309"/>
          </a:xfrm>
        </p:spPr>
        <p:txBody>
          <a:bodyPr>
            <a:normAutofit/>
          </a:bodyPr>
          <a:lstStyle/>
          <a:p>
            <a:r>
              <a:rPr lang="en-US" sz="8000" dirty="0" smtClean="0"/>
              <a:t>Today’s Agenda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580210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86593"/>
            <a:ext cx="12192000" cy="1507067"/>
          </a:xfrm>
        </p:spPr>
        <p:txBody>
          <a:bodyPr>
            <a:noAutofit/>
          </a:bodyPr>
          <a:lstStyle/>
          <a:p>
            <a:pPr algn="ctr"/>
            <a:r>
              <a:rPr lang="en-US" sz="5400" u="sng" dirty="0" smtClean="0"/>
              <a:t>What is Classification?</a:t>
            </a:r>
            <a:endParaRPr lang="en-US" sz="5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68101"/>
            <a:ext cx="12192000" cy="1480897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Complete bubble map in small groups (people at your table)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348998"/>
            <a:ext cx="11064239" cy="4310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480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52308"/>
            <a:ext cx="12192000" cy="1507067"/>
          </a:xfrm>
        </p:spPr>
        <p:txBody>
          <a:bodyPr>
            <a:noAutofit/>
          </a:bodyPr>
          <a:lstStyle/>
          <a:p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331" y="853441"/>
            <a:ext cx="12071667" cy="600456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students are put into small groups of 2 to 4 students</a:t>
            </a:r>
          </a:p>
          <a:p>
            <a:r>
              <a:rPr lang="en-US" sz="2800" dirty="0">
                <a:solidFill>
                  <a:schemeClr val="tx1"/>
                </a:solidFill>
              </a:rPr>
              <a:t>Each group receives Lab Graphic Organizer  , 1 per student</a:t>
            </a:r>
          </a:p>
          <a:p>
            <a:r>
              <a:rPr lang="en-US" sz="2800" dirty="0">
                <a:solidFill>
                  <a:schemeClr val="tx1"/>
                </a:solidFill>
              </a:rPr>
              <a:t>Teacher Explains directions/expectations for lab</a:t>
            </a:r>
          </a:p>
          <a:p>
            <a:r>
              <a:rPr lang="en-US" sz="2800" dirty="0">
                <a:solidFill>
                  <a:schemeClr val="tx1"/>
                </a:solidFill>
              </a:rPr>
              <a:t>	A. Each group  is to create  3 main groups using items teacher </a:t>
            </a:r>
            <a:r>
              <a:rPr lang="en-US" sz="2800" dirty="0" smtClean="0">
                <a:solidFill>
                  <a:schemeClr val="tx1"/>
                </a:solidFill>
              </a:rPr>
              <a:t>gives </a:t>
            </a:r>
            <a:r>
              <a:rPr lang="en-US" sz="2800" dirty="0">
                <a:solidFill>
                  <a:schemeClr val="tx1"/>
                </a:solidFill>
              </a:rPr>
              <a:t>in small container, all items must go into 1 of the 3 groups.</a:t>
            </a:r>
          </a:p>
          <a:p>
            <a:r>
              <a:rPr lang="en-US" sz="2800" dirty="0">
                <a:solidFill>
                  <a:schemeClr val="tx1"/>
                </a:solidFill>
              </a:rPr>
              <a:t>	B. Each group needs to create a title and write out a description </a:t>
            </a:r>
            <a:r>
              <a:rPr lang="en-US" sz="2800" dirty="0" smtClean="0">
                <a:solidFill>
                  <a:schemeClr val="tx1"/>
                </a:solidFill>
              </a:rPr>
              <a:t>of what </a:t>
            </a:r>
            <a:r>
              <a:rPr lang="en-US" sz="2800" dirty="0">
                <a:solidFill>
                  <a:schemeClr val="tx1"/>
                </a:solidFill>
              </a:rPr>
              <a:t>an item must have to be in that particular group (</a:t>
            </a:r>
            <a:r>
              <a:rPr lang="en-US" sz="2800" dirty="0" smtClean="0">
                <a:solidFill>
                  <a:schemeClr val="tx1"/>
                </a:solidFill>
              </a:rPr>
              <a:t>3 </a:t>
            </a:r>
            <a:r>
              <a:rPr lang="en-US" sz="2800" dirty="0">
                <a:solidFill>
                  <a:schemeClr val="tx1"/>
                </a:solidFill>
              </a:rPr>
              <a:t>groups/3 descriptions)</a:t>
            </a:r>
          </a:p>
          <a:p>
            <a:r>
              <a:rPr lang="en-US" sz="2800" dirty="0">
                <a:solidFill>
                  <a:schemeClr val="tx1"/>
                </a:solidFill>
              </a:rPr>
              <a:t>	C. Each group will sort out items into the correct group, remember </a:t>
            </a:r>
            <a:r>
              <a:rPr lang="en-US" sz="2800" dirty="0" smtClean="0">
                <a:solidFill>
                  <a:schemeClr val="tx1"/>
                </a:solidFill>
              </a:rPr>
              <a:t>all  </a:t>
            </a:r>
            <a:r>
              <a:rPr lang="en-US" sz="2800" dirty="0">
                <a:solidFill>
                  <a:schemeClr val="tx1"/>
                </a:solidFill>
              </a:rPr>
              <a:t>items must go into one of the three groups.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1032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643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eads_7"/>
          <p:cNvPicPr>
            <a:picLocks noChangeAspect="1" noChangeArrowheads="1"/>
          </p:cNvPicPr>
          <p:nvPr/>
        </p:nvPicPr>
        <p:blipFill>
          <a:blip r:embed="rId2">
            <a:lum bright="4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417" y="-63501"/>
            <a:ext cx="7265988" cy="1587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37217" y="133985"/>
            <a:ext cx="6834188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Name: ___________________________________________  Class Period: _______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Goudy Stout" panose="0202090407030B020401" pitchFamily="18" charset="0"/>
              </a:rPr>
              <a:t>Data Sheet / Classification Bead Activity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Control 5"/>
          <p:cNvSpPr>
            <a:spLocks noChangeArrowheads="1" noChangeShapeType="1"/>
          </p:cNvSpPr>
          <p:nvPr/>
        </p:nvSpPr>
        <p:spPr bwMode="auto">
          <a:xfrm>
            <a:off x="-4132263" y="6062980"/>
            <a:ext cx="7118351" cy="420846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Title of Group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Description of what must have to be in the group.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Items in group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350589"/>
              </p:ext>
            </p:extLst>
          </p:nvPr>
        </p:nvGraphicFramePr>
        <p:xfrm>
          <a:off x="259079" y="2048592"/>
          <a:ext cx="11262360" cy="4489369"/>
        </p:xfrm>
        <a:graphic>
          <a:graphicData uri="http://schemas.openxmlformats.org/drawingml/2006/table">
            <a:tbl>
              <a:tblPr/>
              <a:tblGrid>
                <a:gridCol w="2086251"/>
                <a:gridCol w="3058703"/>
                <a:gridCol w="3058703"/>
                <a:gridCol w="3058703"/>
              </a:tblGrid>
              <a:tr h="450317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Tile of Group</a:t>
                      </a:r>
                      <a:endParaRPr lang="en-US" sz="2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733" marR="32733" marT="32733" marB="327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733" marR="32733" marT="32733" marB="327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733" marR="32733" marT="32733" marB="327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733" marR="32733" marT="32733" marB="327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3879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 of what must have to be in the group.</a:t>
                      </a:r>
                    </a:p>
                  </a:txBody>
                  <a:tcPr marL="32733" marR="32733" marT="32733" marB="327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733" marR="32733" marT="32733" marB="327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733" marR="32733" marT="32733" marB="327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733" marR="32733" marT="32733" marB="327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0025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Items put into group</a:t>
                      </a:r>
                    </a:p>
                  </a:txBody>
                  <a:tcPr marL="32733" marR="32733" marT="32733" marB="327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733" marR="32733" marT="32733" marB="327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733" marR="32733" marT="32733" marB="327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2733" marR="32733" marT="32733" marB="327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Control 6"/>
          <p:cNvSpPr>
            <a:spLocks noChangeArrowheads="1" noChangeShapeType="1"/>
          </p:cNvSpPr>
          <p:nvPr/>
        </p:nvSpPr>
        <p:spPr bwMode="auto">
          <a:xfrm>
            <a:off x="1974850" y="1711325"/>
            <a:ext cx="7239000" cy="40386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12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201922"/>
              </p:ext>
            </p:extLst>
          </p:nvPr>
        </p:nvGraphicFramePr>
        <p:xfrm>
          <a:off x="609601" y="357053"/>
          <a:ext cx="11125201" cy="5967547"/>
        </p:xfrm>
        <a:graphic>
          <a:graphicData uri="http://schemas.openxmlformats.org/drawingml/2006/table">
            <a:tbl>
              <a:tblPr/>
              <a:tblGrid>
                <a:gridCol w="1254469"/>
                <a:gridCol w="1645122"/>
                <a:gridCol w="1645122"/>
                <a:gridCol w="1645122"/>
                <a:gridCol w="1645122"/>
                <a:gridCol w="1645122"/>
                <a:gridCol w="1645122"/>
              </a:tblGrid>
              <a:tr h="74041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Title of Group</a:t>
                      </a:r>
                      <a:endParaRPr lang="en-US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425" marR="31425" marT="31425" marB="3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425" marR="31425" marT="31425" marB="3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425" marR="31425" marT="31425" marB="3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425" marR="31425" marT="31425" marB="3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425" marR="31425" marT="31425" marB="3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425" marR="31425" marT="31425" marB="3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9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425" marR="31425" marT="31425" marB="3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52081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 of what must have to be in the group.</a:t>
                      </a:r>
                    </a:p>
                  </a:txBody>
                  <a:tcPr marL="31425" marR="31425" marT="31425" marB="3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425" marR="31425" marT="31425" marB="3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425" marR="31425" marT="31425" marB="3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425" marR="31425" marT="31425" marB="3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425" marR="31425" marT="31425" marB="3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425" marR="31425" marT="31425" marB="3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425" marR="31425" marT="31425" marB="3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8142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Items in group</a:t>
                      </a:r>
                    </a:p>
                  </a:txBody>
                  <a:tcPr marL="31425" marR="31425" marT="31425" marB="3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425" marR="31425" marT="31425" marB="3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425" marR="31425" marT="31425" marB="3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425" marR="31425" marT="31425" marB="3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425" marR="31425" marT="31425" marB="3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425" marR="31425" marT="31425" marB="3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9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1425" marR="31425" marT="31425" marB="314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Control 2"/>
          <p:cNvSpPr>
            <a:spLocks noChangeArrowheads="1" noChangeShapeType="1"/>
          </p:cNvSpPr>
          <p:nvPr/>
        </p:nvSpPr>
        <p:spPr bwMode="auto">
          <a:xfrm>
            <a:off x="676936" y="5913121"/>
            <a:ext cx="12949739" cy="6980574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875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32" y="-191348"/>
            <a:ext cx="8534400" cy="1507067"/>
          </a:xfrm>
        </p:spPr>
        <p:txBody>
          <a:bodyPr>
            <a:normAutofit/>
          </a:bodyPr>
          <a:lstStyle/>
          <a:p>
            <a:r>
              <a:rPr lang="en-US" sz="6600" u="sng" dirty="0" smtClean="0"/>
              <a:t>Exit Slip</a:t>
            </a:r>
            <a:endParaRPr lang="en-US" sz="6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172" y="1524000"/>
            <a:ext cx="11035348" cy="3615267"/>
          </a:xfrm>
        </p:spPr>
        <p:txBody>
          <a:bodyPr>
            <a:noAutofit/>
          </a:bodyPr>
          <a:lstStyle/>
          <a:p>
            <a:r>
              <a:rPr lang="en-US" sz="6000" dirty="0" smtClean="0">
                <a:ln w="19050">
                  <a:solidFill>
                    <a:schemeClr val="tx1"/>
                  </a:solidFill>
                </a:ln>
                <a:latin typeface="Adobe Gothic Std B" panose="020B0800000000000000" pitchFamily="34" charset="-128"/>
                <a:ea typeface="Adobe Gothic Std B" panose="020B0800000000000000" pitchFamily="34" charset="-128"/>
              </a:rPr>
              <a:t>Explain in complete sentences 3 ways you use classification in your daily life.</a:t>
            </a:r>
            <a:endParaRPr lang="en-US" sz="6000" dirty="0">
              <a:ln w="19050">
                <a:solidFill>
                  <a:schemeClr val="tx1"/>
                </a:solidFill>
              </a:ln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3725388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62</TotalTime>
  <Words>192</Words>
  <Application>Microsoft Office PowerPoint</Application>
  <PresentationFormat>Widescreen</PresentationFormat>
  <Paragraphs>89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Adobe Gothic Std B</vt:lpstr>
      <vt:lpstr>Arial</vt:lpstr>
      <vt:lpstr>Calibri</vt:lpstr>
      <vt:lpstr>Century Gothic</vt:lpstr>
      <vt:lpstr>Goudy Stout</vt:lpstr>
      <vt:lpstr>Wingdings 3</vt:lpstr>
      <vt:lpstr>Slice</vt:lpstr>
      <vt:lpstr>Jan. 15, 2016 / Please Do NOw</vt:lpstr>
      <vt:lpstr>1. Attendance 2. Quiz 3. Brainstorm 4. Lab</vt:lpstr>
      <vt:lpstr>What is Classification?</vt:lpstr>
      <vt:lpstr>PowerPoint Presentation</vt:lpstr>
      <vt:lpstr>PowerPoint Presentation</vt:lpstr>
      <vt:lpstr>PowerPoint Presentation</vt:lpstr>
      <vt:lpstr>Exit Slip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Jan. 15, 2016 / Please Do NOw</dc:title>
  <dc:creator>Pease, Katherine J</dc:creator>
  <cp:lastModifiedBy>Pease, Katherine J</cp:lastModifiedBy>
  <cp:revision>4</cp:revision>
  <dcterms:created xsi:type="dcterms:W3CDTF">2016-01-15T13:48:41Z</dcterms:created>
  <dcterms:modified xsi:type="dcterms:W3CDTF">2016-01-15T14:51:35Z</dcterms:modified>
</cp:coreProperties>
</file>