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85" d="100"/>
          <a:sy n="85" d="100"/>
        </p:scale>
        <p:origin x="499" y="14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4DAEDF-B4C9-4850-934D-2A8564BD3DB0}"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2667731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4DAEDF-B4C9-4850-934D-2A8564BD3DB0}"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1401564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4DAEDF-B4C9-4850-934D-2A8564BD3DB0}"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2319195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4DAEDF-B4C9-4850-934D-2A8564BD3DB0}"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125125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4DAEDF-B4C9-4850-934D-2A8564BD3DB0}"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4277081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4DAEDF-B4C9-4850-934D-2A8564BD3DB0}"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196636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4DAEDF-B4C9-4850-934D-2A8564BD3DB0}" type="datetimeFigureOut">
              <a:rPr lang="en-US" smtClean="0"/>
              <a:t>1/10/2017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4162424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4DAEDF-B4C9-4850-934D-2A8564BD3DB0}" type="datetimeFigureOut">
              <a:rPr lang="en-US" smtClean="0"/>
              <a:t>1/10/2017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2970637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DAEDF-B4C9-4850-934D-2A8564BD3DB0}" type="datetimeFigureOut">
              <a:rPr lang="en-US" smtClean="0"/>
              <a:t>1/10/2017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53143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4DAEDF-B4C9-4850-934D-2A8564BD3DB0}"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409024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4DAEDF-B4C9-4850-934D-2A8564BD3DB0}"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97364-8396-41F9-85D5-97A5B6A10E6C}" type="slidenum">
              <a:rPr lang="en-US" smtClean="0"/>
              <a:t>‹#›</a:t>
            </a:fld>
            <a:endParaRPr lang="en-US"/>
          </a:p>
        </p:txBody>
      </p:sp>
    </p:spTree>
    <p:extLst>
      <p:ext uri="{BB962C8B-B14F-4D97-AF65-F5344CB8AC3E}">
        <p14:creationId xmlns:p14="http://schemas.microsoft.com/office/powerpoint/2010/main" val="1973078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DAEDF-B4C9-4850-934D-2A8564BD3DB0}" type="datetimeFigureOut">
              <a:rPr lang="en-US" smtClean="0"/>
              <a:t>1/10/2017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97364-8396-41F9-85D5-97A5B6A10E6C}" type="slidenum">
              <a:rPr lang="en-US" smtClean="0"/>
              <a:t>‹#›</a:t>
            </a:fld>
            <a:endParaRPr lang="en-US"/>
          </a:p>
        </p:txBody>
      </p:sp>
    </p:spTree>
    <p:extLst>
      <p:ext uri="{BB962C8B-B14F-4D97-AF65-F5344CB8AC3E}">
        <p14:creationId xmlns:p14="http://schemas.microsoft.com/office/powerpoint/2010/main" val="4121304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0"/>
            <a:ext cx="12191999" cy="2143125"/>
          </a:xfrm>
          <a:prstGeom prst="rect">
            <a:avLst/>
          </a:prstGeom>
        </p:spPr>
      </p:pic>
      <p:sp>
        <p:nvSpPr>
          <p:cNvPr id="2" name="Title 1"/>
          <p:cNvSpPr>
            <a:spLocks noGrp="1"/>
          </p:cNvSpPr>
          <p:nvPr>
            <p:ph type="ctrTitle"/>
          </p:nvPr>
        </p:nvSpPr>
        <p:spPr>
          <a:xfrm>
            <a:off x="4401669" y="-200012"/>
            <a:ext cx="6589059" cy="1088100"/>
          </a:xfrm>
        </p:spPr>
        <p:txBody>
          <a:bodyPr/>
          <a:lstStyle/>
          <a:p>
            <a:r>
              <a:rPr lang="en-US" b="1" u="sng" dirty="0" smtClean="0"/>
              <a:t>Jan. 10, 2017</a:t>
            </a:r>
            <a:endParaRPr lang="en-US" b="1" u="sng" dirty="0"/>
          </a:p>
        </p:txBody>
      </p:sp>
      <p:sp>
        <p:nvSpPr>
          <p:cNvPr id="3" name="Subtitle 2"/>
          <p:cNvSpPr>
            <a:spLocks noGrp="1"/>
          </p:cNvSpPr>
          <p:nvPr>
            <p:ph type="subTitle" idx="1"/>
          </p:nvPr>
        </p:nvSpPr>
        <p:spPr>
          <a:xfrm>
            <a:off x="350394" y="2343137"/>
            <a:ext cx="11602529" cy="5242084"/>
          </a:xfrm>
        </p:spPr>
        <p:txBody>
          <a:bodyPr>
            <a:noAutofit/>
          </a:bodyPr>
          <a:lstStyle/>
          <a:p>
            <a:pPr marL="457200" indent="-457200" algn="l">
              <a:buAutoNum type="arabicPeriod"/>
            </a:pPr>
            <a:r>
              <a:rPr lang="en-US" sz="4800" dirty="0" smtClean="0"/>
              <a:t>Sharpen Pencil</a:t>
            </a:r>
          </a:p>
          <a:p>
            <a:pPr marL="457200" indent="-457200" algn="l">
              <a:buAutoNum type="arabicPeriod"/>
            </a:pPr>
            <a:r>
              <a:rPr lang="en-US" sz="4800" dirty="0" smtClean="0"/>
              <a:t>Collect PDN from Basket</a:t>
            </a:r>
          </a:p>
          <a:p>
            <a:pPr marL="457200" indent="-457200" algn="l">
              <a:buAutoNum type="arabicPeriod"/>
            </a:pPr>
            <a:r>
              <a:rPr lang="en-US" sz="4800" dirty="0" smtClean="0"/>
              <a:t>Take a seat, do NOT get comfortable I WILL be assigning new seats</a:t>
            </a:r>
          </a:p>
          <a:p>
            <a:pPr marL="457200" indent="-457200" algn="l">
              <a:buAutoNum type="arabicPeriod"/>
            </a:pPr>
            <a:r>
              <a:rPr lang="en-US" sz="4800" dirty="0" smtClean="0"/>
              <a:t>Put Name at top of PDN and SILENTLY read through ALL questions</a:t>
            </a:r>
            <a:endParaRPr lang="en-US" sz="4800" dirty="0"/>
          </a:p>
        </p:txBody>
      </p:sp>
    </p:spTree>
    <p:extLst>
      <p:ext uri="{BB962C8B-B14F-4D97-AF65-F5344CB8AC3E}">
        <p14:creationId xmlns:p14="http://schemas.microsoft.com/office/powerpoint/2010/main" val="3162809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88" y="1027220"/>
            <a:ext cx="12097109" cy="2725947"/>
          </a:xfrm>
        </p:spPr>
        <p:txBody>
          <a:bodyPr>
            <a:noAutofit/>
          </a:bodyPr>
          <a:lstStyle/>
          <a:p>
            <a:r>
              <a:rPr lang="en-US" sz="3600" u="sng" dirty="0" smtClean="0"/>
              <a:t>TEK: 6.12 </a:t>
            </a:r>
            <a:r>
              <a:rPr lang="en-US" sz="3600" dirty="0" smtClean="0"/>
              <a:t>Organisms and Environments. The student knows all organisms are classified into domains and kingdoms. Organisms within these taxonomic groups share similar characteristics which allow them to interact with the living and nonliving parts of heir ecosystem.</a:t>
            </a:r>
            <a:endParaRPr lang="en-US" sz="3600" dirty="0"/>
          </a:p>
        </p:txBody>
      </p:sp>
      <p:sp>
        <p:nvSpPr>
          <p:cNvPr id="3" name="Content Placeholder 2"/>
          <p:cNvSpPr>
            <a:spLocks noGrp="1"/>
          </p:cNvSpPr>
          <p:nvPr>
            <p:ph idx="1"/>
          </p:nvPr>
        </p:nvSpPr>
        <p:spPr>
          <a:xfrm>
            <a:off x="0" y="3588588"/>
            <a:ext cx="12192000" cy="3726612"/>
          </a:xfrm>
        </p:spPr>
        <p:txBody>
          <a:bodyPr>
            <a:normAutofit/>
          </a:bodyPr>
          <a:lstStyle/>
          <a:p>
            <a:r>
              <a:rPr lang="en-US" dirty="0" smtClean="0"/>
              <a:t>A: understand that all organisms are composed of one or more cells</a:t>
            </a:r>
          </a:p>
          <a:p>
            <a:endParaRPr lang="en-US" u="sng" dirty="0"/>
          </a:p>
          <a:p>
            <a:pPr marL="0" indent="0">
              <a:buNone/>
            </a:pPr>
            <a:r>
              <a:rPr lang="en-US" sz="3600" u="sng" dirty="0" smtClean="0"/>
              <a:t>TEK: 7.11 </a:t>
            </a:r>
            <a:r>
              <a:rPr lang="en-US" sz="3600" dirty="0" smtClean="0"/>
              <a:t>Organisms and environments. The student knows that populations and species demonstrate variation and inherit many of their unique traits through gradual processes over many generations.</a:t>
            </a:r>
            <a:endParaRPr lang="en-US" sz="3600" dirty="0"/>
          </a:p>
        </p:txBody>
      </p:sp>
      <p:pic>
        <p:nvPicPr>
          <p:cNvPr id="5" name="Picture 4"/>
          <p:cNvPicPr>
            <a:picLocks noChangeAspect="1"/>
          </p:cNvPicPr>
          <p:nvPr/>
        </p:nvPicPr>
        <p:blipFill>
          <a:blip r:embed="rId2"/>
          <a:stretch>
            <a:fillRect/>
          </a:stretch>
        </p:blipFill>
        <p:spPr>
          <a:xfrm>
            <a:off x="0" y="0"/>
            <a:ext cx="12192000" cy="1192306"/>
          </a:xfrm>
          <a:prstGeom prst="rect">
            <a:avLst/>
          </a:prstGeom>
        </p:spPr>
      </p:pic>
      <p:sp>
        <p:nvSpPr>
          <p:cNvPr id="4" name="Rectangle 3"/>
          <p:cNvSpPr/>
          <p:nvPr/>
        </p:nvSpPr>
        <p:spPr>
          <a:xfrm>
            <a:off x="3834715" y="0"/>
            <a:ext cx="4373890" cy="923330"/>
          </a:xfrm>
          <a:prstGeom prst="rect">
            <a:avLst/>
          </a:prstGeom>
          <a:noFill/>
        </p:spPr>
        <p:txBody>
          <a:bodyPr wrap="none" lIns="91440" tIns="45720" rIns="91440" bIns="45720">
            <a:spAutoFit/>
          </a:bodyPr>
          <a:lstStyle/>
          <a:p>
            <a:pPr algn="ctr"/>
            <a:r>
              <a:rPr lang="en-US" sz="5400" b="1" u="sng" dirty="0" smtClean="0">
                <a:ln w="22225">
                  <a:solidFill>
                    <a:schemeClr val="accent2"/>
                  </a:solidFill>
                  <a:prstDash val="solid"/>
                </a:ln>
                <a:solidFill>
                  <a:schemeClr val="tx2"/>
                </a:solidFill>
              </a:rPr>
              <a:t>6</a:t>
            </a:r>
            <a:r>
              <a:rPr lang="en-US" sz="5400" b="1" u="sng" baseline="30000" dirty="0" smtClean="0">
                <a:ln w="22225">
                  <a:solidFill>
                    <a:schemeClr val="accent2"/>
                  </a:solidFill>
                  <a:prstDash val="solid"/>
                </a:ln>
                <a:solidFill>
                  <a:schemeClr val="tx2"/>
                </a:solidFill>
              </a:rPr>
              <a:t>th</a:t>
            </a:r>
            <a:r>
              <a:rPr lang="en-US" sz="5400" b="1" u="sng" dirty="0" smtClean="0">
                <a:ln w="22225">
                  <a:solidFill>
                    <a:schemeClr val="accent2"/>
                  </a:solidFill>
                  <a:prstDash val="solid"/>
                </a:ln>
                <a:solidFill>
                  <a:schemeClr val="tx2"/>
                </a:solidFill>
              </a:rPr>
              <a:t> Grade TEKS</a:t>
            </a:r>
            <a:endParaRPr lang="en-US" sz="5400" b="1" u="sng" dirty="0">
              <a:ln w="22225">
                <a:solidFill>
                  <a:schemeClr val="accent2"/>
                </a:solidFill>
                <a:prstDash val="solid"/>
              </a:ln>
              <a:solidFill>
                <a:schemeClr val="tx2"/>
              </a:solidFill>
            </a:endParaRPr>
          </a:p>
        </p:txBody>
      </p:sp>
    </p:spTree>
    <p:extLst>
      <p:ext uri="{BB962C8B-B14F-4D97-AF65-F5344CB8AC3E}">
        <p14:creationId xmlns:p14="http://schemas.microsoft.com/office/powerpoint/2010/main" val="1942264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4234"/>
            <a:ext cx="12192000" cy="6193766"/>
          </a:xfrm>
        </p:spPr>
        <p:txBody>
          <a:bodyPr>
            <a:normAutofit fontScale="90000"/>
          </a:bodyPr>
          <a:lstStyle/>
          <a:p>
            <a:r>
              <a:rPr lang="en-US" sz="4800" u="sng" dirty="0" smtClean="0"/>
              <a:t>TEK 7.12F </a:t>
            </a:r>
            <a:r>
              <a:rPr lang="en-US" sz="4800" dirty="0" smtClean="0"/>
              <a:t>Recognize that according to cell theory all organisms are composed of cells and cells carry on similar functions.</a:t>
            </a:r>
            <a:br>
              <a:rPr lang="en-US" sz="4800" dirty="0" smtClean="0"/>
            </a:br>
            <a:r>
              <a:rPr lang="en-US" sz="4800" dirty="0" smtClean="0"/>
              <a:t/>
            </a:r>
            <a:br>
              <a:rPr lang="en-US" sz="4800" dirty="0" smtClean="0"/>
            </a:br>
            <a:r>
              <a:rPr lang="en-US" sz="4800" u="sng" dirty="0" smtClean="0"/>
              <a:t>TEK 7.12D </a:t>
            </a:r>
            <a:r>
              <a:rPr lang="en-US" sz="4800" dirty="0" smtClean="0"/>
              <a:t>Differentiate between structure and function of plant and animal cell organelles.</a:t>
            </a:r>
            <a:br>
              <a:rPr lang="en-US" sz="4800" dirty="0" smtClean="0"/>
            </a:br>
            <a:r>
              <a:rPr lang="en-US" sz="4800" u="sng" dirty="0"/>
              <a:t/>
            </a:r>
            <a:br>
              <a:rPr lang="en-US" sz="4800" u="sng" dirty="0"/>
            </a:br>
            <a:r>
              <a:rPr lang="en-US" sz="4800" u="sng" dirty="0" smtClean="0"/>
              <a:t>TEK 7.12C </a:t>
            </a:r>
            <a:r>
              <a:rPr lang="en-US" sz="4800" dirty="0" smtClean="0"/>
              <a:t>Recognize levels of organization in plants and animals, including cell to tissue to organ to organ system to organism.</a:t>
            </a:r>
            <a:endParaRPr lang="en-US" sz="4800" dirty="0"/>
          </a:p>
        </p:txBody>
      </p:sp>
      <p:pic>
        <p:nvPicPr>
          <p:cNvPr id="5" name="Picture 4"/>
          <p:cNvPicPr>
            <a:picLocks noChangeAspect="1"/>
          </p:cNvPicPr>
          <p:nvPr/>
        </p:nvPicPr>
        <p:blipFill>
          <a:blip r:embed="rId2"/>
          <a:stretch>
            <a:fillRect/>
          </a:stretch>
        </p:blipFill>
        <p:spPr>
          <a:xfrm>
            <a:off x="0" y="0"/>
            <a:ext cx="12192000" cy="923330"/>
          </a:xfrm>
          <a:prstGeom prst="rect">
            <a:avLst/>
          </a:prstGeom>
        </p:spPr>
      </p:pic>
      <p:sp>
        <p:nvSpPr>
          <p:cNvPr id="4" name="Rectangle 3"/>
          <p:cNvSpPr/>
          <p:nvPr/>
        </p:nvSpPr>
        <p:spPr>
          <a:xfrm>
            <a:off x="3909055" y="0"/>
            <a:ext cx="4373890"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u="sng" cap="none" spc="0" dirty="0" smtClean="0">
                <a:ln/>
                <a:effectLst/>
              </a:rPr>
              <a:t>7</a:t>
            </a:r>
            <a:r>
              <a:rPr lang="en-US" sz="5400" b="1" u="sng" cap="none" spc="0" baseline="30000" dirty="0" smtClean="0">
                <a:ln/>
                <a:effectLst/>
              </a:rPr>
              <a:t>th</a:t>
            </a:r>
            <a:r>
              <a:rPr lang="en-US" sz="5400" b="1" u="sng" cap="none" spc="0" dirty="0" smtClean="0">
                <a:ln/>
                <a:effectLst/>
              </a:rPr>
              <a:t> Grade TEKS</a:t>
            </a:r>
            <a:endParaRPr lang="en-US" sz="5400" b="1" u="sng" cap="none" spc="0" dirty="0">
              <a:ln/>
              <a:effectLst/>
            </a:endParaRPr>
          </a:p>
        </p:txBody>
      </p:sp>
    </p:spTree>
    <p:extLst>
      <p:ext uri="{BB962C8B-B14F-4D97-AF65-F5344CB8AC3E}">
        <p14:creationId xmlns:p14="http://schemas.microsoft.com/office/powerpoint/2010/main" val="672019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2386701"/>
          </a:xfrm>
        </p:spPr>
        <p:txBody>
          <a:bodyPr>
            <a:normAutofit/>
          </a:bodyPr>
          <a:lstStyle/>
          <a:p>
            <a:r>
              <a:rPr lang="en-US" dirty="0" smtClean="0"/>
              <a:t>LO: We will investigate what a cell is and how it functions in the body through completing a written assessment over the movie Osmosis Jones.</a:t>
            </a:r>
            <a:endParaRPr lang="en-US" dirty="0"/>
          </a:p>
        </p:txBody>
      </p:sp>
      <p:sp>
        <p:nvSpPr>
          <p:cNvPr id="3" name="Content Placeholder 2"/>
          <p:cNvSpPr>
            <a:spLocks noGrp="1"/>
          </p:cNvSpPr>
          <p:nvPr>
            <p:ph idx="1"/>
          </p:nvPr>
        </p:nvSpPr>
        <p:spPr>
          <a:xfrm>
            <a:off x="854014" y="2398142"/>
            <a:ext cx="11162582" cy="4339087"/>
          </a:xfrm>
        </p:spPr>
        <p:txBody>
          <a:bodyPr>
            <a:normAutofit/>
          </a:bodyPr>
          <a:lstStyle/>
          <a:p>
            <a:pPr marL="0" indent="0">
              <a:buNone/>
            </a:pPr>
            <a:r>
              <a:rPr lang="en-US" u="sng" dirty="0" smtClean="0"/>
              <a:t>TEK: 6.12 </a:t>
            </a:r>
            <a:r>
              <a:rPr lang="en-US" dirty="0" smtClean="0"/>
              <a:t>Organisms and Environments. The student knows all organisms are classified into domains and kingdoms. Organisms within these taxonomic groups share similar characteristics which allow them to interact with the living and nonliving parts of heir </a:t>
            </a:r>
            <a:r>
              <a:rPr lang="en-US" dirty="0" err="1" smtClean="0"/>
              <a:t>ecosystem.A</a:t>
            </a:r>
            <a:r>
              <a:rPr lang="en-US" dirty="0" smtClean="0"/>
              <a:t>: understand that all organisms are composed of one or more cells</a:t>
            </a:r>
          </a:p>
          <a:p>
            <a:endParaRPr lang="en-US" u="sng" dirty="0" smtClean="0"/>
          </a:p>
          <a:p>
            <a:pPr marL="0" indent="0">
              <a:buNone/>
            </a:pPr>
            <a:r>
              <a:rPr lang="en-US" u="sng" dirty="0" smtClean="0"/>
              <a:t>TEK: 7.11 </a:t>
            </a:r>
            <a:r>
              <a:rPr lang="en-US" dirty="0" smtClean="0"/>
              <a:t>Organisms and environments. The student knows that populations and species demonstrate variation and inherit many of their unique traits through gradual processes over many generations.</a:t>
            </a:r>
          </a:p>
          <a:p>
            <a:endParaRPr lang="en-US" dirty="0"/>
          </a:p>
        </p:txBody>
      </p:sp>
      <p:pic>
        <p:nvPicPr>
          <p:cNvPr id="5" name="Picture 4"/>
          <p:cNvPicPr>
            <a:picLocks noChangeAspect="1"/>
          </p:cNvPicPr>
          <p:nvPr/>
        </p:nvPicPr>
        <p:blipFill>
          <a:blip r:embed="rId2"/>
          <a:stretch>
            <a:fillRect/>
          </a:stretch>
        </p:blipFill>
        <p:spPr>
          <a:xfrm>
            <a:off x="0" y="0"/>
            <a:ext cx="12192000" cy="753035"/>
          </a:xfrm>
          <a:prstGeom prst="rect">
            <a:avLst/>
          </a:prstGeom>
        </p:spPr>
      </p:pic>
      <p:sp>
        <p:nvSpPr>
          <p:cNvPr id="4" name="Rectangle 3"/>
          <p:cNvSpPr/>
          <p:nvPr/>
        </p:nvSpPr>
        <p:spPr>
          <a:xfrm>
            <a:off x="4177753" y="-86416"/>
            <a:ext cx="3741602"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u="sng" cap="none" spc="0" dirty="0" smtClean="0">
                <a:ln/>
                <a:effectLst/>
              </a:rPr>
              <a:t>6</a:t>
            </a:r>
            <a:r>
              <a:rPr lang="en-US" sz="5400" b="1" u="sng" cap="none" spc="0" baseline="30000" dirty="0" smtClean="0">
                <a:ln/>
                <a:effectLst/>
              </a:rPr>
              <a:t>th</a:t>
            </a:r>
            <a:r>
              <a:rPr lang="en-US" sz="5400" b="1" u="sng" cap="none" spc="0" dirty="0" smtClean="0">
                <a:ln/>
                <a:effectLst/>
              </a:rPr>
              <a:t> Grade LO</a:t>
            </a:r>
            <a:endParaRPr lang="en-US" sz="5400" b="1" u="sng" cap="none" spc="0" dirty="0">
              <a:ln/>
              <a:effectLst/>
            </a:endParaRPr>
          </a:p>
        </p:txBody>
      </p:sp>
    </p:spTree>
    <p:extLst>
      <p:ext uri="{BB962C8B-B14F-4D97-AF65-F5344CB8AC3E}">
        <p14:creationId xmlns:p14="http://schemas.microsoft.com/office/powerpoint/2010/main" val="276256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13699"/>
            <a:ext cx="12192000" cy="2050271"/>
          </a:xfrm>
        </p:spPr>
        <p:txBody>
          <a:bodyPr>
            <a:normAutofit/>
          </a:bodyPr>
          <a:lstStyle/>
          <a:p>
            <a:r>
              <a:rPr lang="en-US" dirty="0" smtClean="0"/>
              <a:t>LO: We will investigate what a cell is and how it functions in the body through completing a written assessment over the movie Osmosis Jones.</a:t>
            </a:r>
            <a:endParaRPr lang="en-US" dirty="0"/>
          </a:p>
        </p:txBody>
      </p:sp>
      <p:sp>
        <p:nvSpPr>
          <p:cNvPr id="3" name="Content Placeholder 2"/>
          <p:cNvSpPr>
            <a:spLocks noGrp="1"/>
          </p:cNvSpPr>
          <p:nvPr>
            <p:ph idx="1"/>
          </p:nvPr>
        </p:nvSpPr>
        <p:spPr>
          <a:xfrm>
            <a:off x="941716" y="2863970"/>
            <a:ext cx="11250283" cy="4313206"/>
          </a:xfrm>
        </p:spPr>
        <p:txBody>
          <a:bodyPr/>
          <a:lstStyle/>
          <a:p>
            <a:r>
              <a:rPr lang="en-US" u="sng" dirty="0" smtClean="0"/>
              <a:t>TEK 7.12F </a:t>
            </a:r>
            <a:r>
              <a:rPr lang="en-US" dirty="0" smtClean="0"/>
              <a:t>Recognize that according to cell theory all organisms are composed of cells and cells carry on similar functions.</a:t>
            </a:r>
            <a:br>
              <a:rPr lang="en-US" dirty="0" smtClean="0"/>
            </a:br>
            <a:r>
              <a:rPr lang="en-US" dirty="0" smtClean="0"/>
              <a:t/>
            </a:r>
            <a:br>
              <a:rPr lang="en-US" dirty="0" smtClean="0"/>
            </a:br>
            <a:r>
              <a:rPr lang="en-US" u="sng" dirty="0" smtClean="0"/>
              <a:t>TEK 7.12D </a:t>
            </a:r>
            <a:r>
              <a:rPr lang="en-US" dirty="0" smtClean="0"/>
              <a:t>Differentiate between structure and function of plant and animal cell organelles.</a:t>
            </a:r>
            <a:br>
              <a:rPr lang="en-US" dirty="0" smtClean="0"/>
            </a:br>
            <a:r>
              <a:rPr lang="en-US" u="sng" dirty="0" smtClean="0"/>
              <a:t/>
            </a:r>
            <a:br>
              <a:rPr lang="en-US" u="sng" dirty="0" smtClean="0"/>
            </a:br>
            <a:r>
              <a:rPr lang="en-US" u="sng" dirty="0" smtClean="0"/>
              <a:t>TEK 7.12C </a:t>
            </a:r>
            <a:r>
              <a:rPr lang="en-US" dirty="0" smtClean="0"/>
              <a:t>Recognize levels of organization in plants and animals, including cell to tissue to organ to organ system to organism.</a:t>
            </a:r>
            <a:endParaRPr lang="en-US" dirty="0"/>
          </a:p>
        </p:txBody>
      </p:sp>
      <p:pic>
        <p:nvPicPr>
          <p:cNvPr id="5" name="Picture 4"/>
          <p:cNvPicPr>
            <a:picLocks noChangeAspect="1"/>
          </p:cNvPicPr>
          <p:nvPr/>
        </p:nvPicPr>
        <p:blipFill>
          <a:blip r:embed="rId2"/>
          <a:stretch>
            <a:fillRect/>
          </a:stretch>
        </p:blipFill>
        <p:spPr>
          <a:xfrm>
            <a:off x="0" y="0"/>
            <a:ext cx="12192000" cy="923365"/>
          </a:xfrm>
          <a:prstGeom prst="rect">
            <a:avLst/>
          </a:prstGeom>
        </p:spPr>
      </p:pic>
      <p:sp>
        <p:nvSpPr>
          <p:cNvPr id="4" name="Rectangle 3"/>
          <p:cNvSpPr/>
          <p:nvPr/>
        </p:nvSpPr>
        <p:spPr>
          <a:xfrm>
            <a:off x="4177753" y="-86416"/>
            <a:ext cx="3741602"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u="sng" cap="none" spc="0" dirty="0" smtClean="0">
                <a:ln/>
                <a:effectLst/>
              </a:rPr>
              <a:t>7</a:t>
            </a:r>
            <a:r>
              <a:rPr lang="en-US" sz="5400" b="1" u="sng" cap="none" spc="0" baseline="30000" dirty="0" smtClean="0">
                <a:ln/>
                <a:effectLst/>
              </a:rPr>
              <a:t>th</a:t>
            </a:r>
            <a:r>
              <a:rPr lang="en-US" sz="5400" b="1" u="sng" cap="none" spc="0" dirty="0" smtClean="0">
                <a:ln/>
                <a:effectLst/>
              </a:rPr>
              <a:t> Grade LO</a:t>
            </a:r>
            <a:endParaRPr lang="en-US" sz="5400" b="1" u="sng" cap="none" spc="0" dirty="0">
              <a:ln/>
              <a:effectLst/>
            </a:endParaRPr>
          </a:p>
        </p:txBody>
      </p:sp>
    </p:spTree>
    <p:extLst>
      <p:ext uri="{BB962C8B-B14F-4D97-AF65-F5344CB8AC3E}">
        <p14:creationId xmlns:p14="http://schemas.microsoft.com/office/powerpoint/2010/main" val="3156032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92875"/>
          </a:xfrm>
        </p:spPr>
        <p:txBody>
          <a:bodyPr>
            <a:normAutofit/>
          </a:bodyPr>
          <a:lstStyle/>
          <a:p>
            <a:pPr algn="ctr"/>
            <a:r>
              <a:rPr lang="en-US" sz="7200" dirty="0" smtClean="0"/>
              <a:t>DOL: I will complete an exit slip that will explain 3 things I learned about cells from the movie Osmosis Jones.</a:t>
            </a:r>
            <a:endParaRPr lang="en-US" sz="7200" dirty="0"/>
          </a:p>
        </p:txBody>
      </p:sp>
      <p:pic>
        <p:nvPicPr>
          <p:cNvPr id="5" name="Picture 4"/>
          <p:cNvPicPr>
            <a:picLocks noChangeAspect="1"/>
          </p:cNvPicPr>
          <p:nvPr/>
        </p:nvPicPr>
        <p:blipFill>
          <a:blip r:embed="rId2"/>
          <a:stretch>
            <a:fillRect/>
          </a:stretch>
        </p:blipFill>
        <p:spPr>
          <a:xfrm>
            <a:off x="0" y="0"/>
            <a:ext cx="12192000" cy="1640541"/>
          </a:xfrm>
          <a:prstGeom prst="rect">
            <a:avLst/>
          </a:prstGeom>
        </p:spPr>
      </p:pic>
      <p:sp>
        <p:nvSpPr>
          <p:cNvPr id="4" name="Rectangle 3"/>
          <p:cNvSpPr/>
          <p:nvPr/>
        </p:nvSpPr>
        <p:spPr>
          <a:xfrm>
            <a:off x="4001100" y="550078"/>
            <a:ext cx="418980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u="sng" cap="none" spc="0" dirty="0" smtClean="0">
                <a:ln/>
                <a:effectLst/>
              </a:rPr>
              <a:t>6</a:t>
            </a:r>
            <a:r>
              <a:rPr lang="en-US" sz="5400" b="1" u="sng" cap="none" spc="0" baseline="30000" dirty="0" smtClean="0">
                <a:ln/>
                <a:effectLst/>
              </a:rPr>
              <a:t>th</a:t>
            </a:r>
            <a:r>
              <a:rPr lang="en-US" sz="5400" b="1" u="sng" cap="none" spc="0" dirty="0" smtClean="0">
                <a:ln/>
                <a:effectLst/>
              </a:rPr>
              <a:t> Grade DOL</a:t>
            </a:r>
            <a:endParaRPr lang="en-US" sz="5400" b="1" u="sng" cap="none" spc="0" dirty="0">
              <a:ln/>
              <a:effectLst/>
            </a:endParaRPr>
          </a:p>
        </p:txBody>
      </p:sp>
    </p:spTree>
    <p:extLst>
      <p:ext uri="{BB962C8B-B14F-4D97-AF65-F5344CB8AC3E}">
        <p14:creationId xmlns:p14="http://schemas.microsoft.com/office/powerpoint/2010/main" val="157888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878541"/>
            <a:ext cx="12093389" cy="4524315"/>
          </a:xfrm>
          <a:prstGeom prst="rect">
            <a:avLst/>
          </a:prstGeom>
        </p:spPr>
        <p:txBody>
          <a:bodyPr wrap="square">
            <a:spAutoFit/>
          </a:bodyPr>
          <a:lstStyle/>
          <a:p>
            <a:pPr algn="ctr"/>
            <a:r>
              <a:rPr lang="en-US" sz="7200" dirty="0" smtClean="0"/>
              <a:t>DOL: I will complete an exit slip that will explain 3 things I learned about cells from the movie Osmosis Jones.</a:t>
            </a:r>
            <a:endParaRPr lang="en-US" sz="7200" dirty="0"/>
          </a:p>
        </p:txBody>
      </p:sp>
      <p:pic>
        <p:nvPicPr>
          <p:cNvPr id="4" name="Picture 3"/>
          <p:cNvPicPr>
            <a:picLocks noChangeAspect="1"/>
          </p:cNvPicPr>
          <p:nvPr/>
        </p:nvPicPr>
        <p:blipFill>
          <a:blip r:embed="rId2"/>
          <a:stretch>
            <a:fillRect/>
          </a:stretch>
        </p:blipFill>
        <p:spPr>
          <a:xfrm>
            <a:off x="0" y="0"/>
            <a:ext cx="12192000" cy="1192306"/>
          </a:xfrm>
          <a:prstGeom prst="rect">
            <a:avLst/>
          </a:prstGeom>
        </p:spPr>
      </p:pic>
      <p:sp>
        <p:nvSpPr>
          <p:cNvPr id="3" name="Rectangle 2"/>
          <p:cNvSpPr/>
          <p:nvPr/>
        </p:nvSpPr>
        <p:spPr>
          <a:xfrm>
            <a:off x="4001099" y="134488"/>
            <a:ext cx="418980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u="sng" cap="none" spc="0" dirty="0" smtClean="0">
                <a:ln/>
                <a:effectLst/>
              </a:rPr>
              <a:t>7</a:t>
            </a:r>
            <a:r>
              <a:rPr lang="en-US" sz="5400" b="1" u="sng" cap="none" spc="0" baseline="30000" dirty="0" smtClean="0">
                <a:ln/>
                <a:effectLst/>
              </a:rPr>
              <a:t>th</a:t>
            </a:r>
            <a:r>
              <a:rPr lang="en-US" sz="5400" b="1" u="sng" cap="none" spc="0" dirty="0" smtClean="0">
                <a:ln/>
                <a:effectLst/>
              </a:rPr>
              <a:t> Grade DOL</a:t>
            </a:r>
            <a:endParaRPr lang="en-US" sz="5400" b="1" u="sng" cap="none" spc="0" dirty="0">
              <a:ln/>
              <a:effectLst/>
            </a:endParaRPr>
          </a:p>
        </p:txBody>
      </p:sp>
    </p:spTree>
    <p:extLst>
      <p:ext uri="{BB962C8B-B14F-4D97-AF65-F5344CB8AC3E}">
        <p14:creationId xmlns:p14="http://schemas.microsoft.com/office/powerpoint/2010/main" val="3934301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365</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Jan. 10, 2017</vt:lpstr>
      <vt:lpstr>TEK: 6.12 Organisms and Environments. The student knows all organisms are classified into domains and kingdoms. Organisms within these taxonomic groups share similar characteristics which allow them to interact with the living and nonliving parts of heir ecosystem.</vt:lpstr>
      <vt:lpstr>TEK 7.12F Recognize that according to cell theory all organisms are composed of cells and cells carry on similar functions.  TEK 7.12D Differentiate between structure and function of plant and animal cell organelles.  TEK 7.12C Recognize levels of organization in plants and animals, including cell to tissue to organ to organ system to organism.</vt:lpstr>
      <vt:lpstr>LO: We will investigate what a cell is and how it functions in the body through completing a written assessment over the movie Osmosis Jones.</vt:lpstr>
      <vt:lpstr>LO: We will investigate what a cell is and how it functions in the body through completing a written assessment over the movie Osmosis Jones.</vt:lpstr>
      <vt:lpstr>DOL: I will complete an exit slip that will explain 3 things I learned about cells from the movie Osmosis Jones.</vt:lpstr>
      <vt:lpstr>PowerPoint Presentation</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10, 2017</dc:title>
  <dc:creator>Pease, Katherine J</dc:creator>
  <cp:lastModifiedBy>Pease, Katherine J</cp:lastModifiedBy>
  <cp:revision>5</cp:revision>
  <dcterms:created xsi:type="dcterms:W3CDTF">2017-01-10T14:05:18Z</dcterms:created>
  <dcterms:modified xsi:type="dcterms:W3CDTF">2017-01-10T14:28:04Z</dcterms:modified>
</cp:coreProperties>
</file>