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DF437F9-8095-484A-B045-CAEEDA37A159}"/>
              </a:ext>
            </a:extLst>
          </p:cNvPr>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4ABDDD3-02C0-4BDE-9401-59959F7002BD}"/>
              </a:ext>
            </a:extLst>
          </p:cNvPr>
          <p:cNvSpPr>
            <a:spLocks noGrp="1"/>
          </p:cNvSpPr>
          <p:nvPr>
            <p:ph type="dt" sz="quarter" idx="1"/>
          </p:nvPr>
        </p:nvSpPr>
        <p:spPr>
          <a:xfrm>
            <a:off x="4008438" y="0"/>
            <a:ext cx="3067050" cy="469900"/>
          </a:xfrm>
          <a:prstGeom prst="rect">
            <a:avLst/>
          </a:prstGeom>
        </p:spPr>
        <p:txBody>
          <a:bodyPr vert="horz" lIns="91440" tIns="45720" rIns="91440" bIns="45720" rtlCol="0"/>
          <a:lstStyle>
            <a:lvl1pPr algn="r">
              <a:defRPr sz="1200"/>
            </a:lvl1pPr>
          </a:lstStyle>
          <a:p>
            <a:fld id="{B0285249-F304-4547-874E-91E62413B676}" type="datetimeFigureOut">
              <a:rPr lang="en-US" smtClean="0"/>
              <a:t>1/30/2018</a:t>
            </a:fld>
            <a:endParaRPr lang="en-US"/>
          </a:p>
        </p:txBody>
      </p:sp>
      <p:sp>
        <p:nvSpPr>
          <p:cNvPr id="4" name="Footer Placeholder 3">
            <a:extLst>
              <a:ext uri="{FF2B5EF4-FFF2-40B4-BE49-F238E27FC236}">
                <a16:creationId xmlns:a16="http://schemas.microsoft.com/office/drawing/2014/main" id="{548489AD-1A94-49B7-8FFC-F8BC25CE78BD}"/>
              </a:ext>
            </a:extLst>
          </p:cNvPr>
          <p:cNvSpPr>
            <a:spLocks noGrp="1"/>
          </p:cNvSpPr>
          <p:nvPr>
            <p:ph type="ftr" sz="quarter" idx="2"/>
          </p:nvPr>
        </p:nvSpPr>
        <p:spPr>
          <a:xfrm>
            <a:off x="0" y="8893175"/>
            <a:ext cx="3067050"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82BC373-A51A-491E-935C-2848FB89D10A}"/>
              </a:ext>
            </a:extLst>
          </p:cNvPr>
          <p:cNvSpPr>
            <a:spLocks noGrp="1"/>
          </p:cNvSpPr>
          <p:nvPr>
            <p:ph type="sldNum" sz="quarter" idx="3"/>
          </p:nvPr>
        </p:nvSpPr>
        <p:spPr>
          <a:xfrm>
            <a:off x="4008438" y="8893175"/>
            <a:ext cx="3067050" cy="469900"/>
          </a:xfrm>
          <a:prstGeom prst="rect">
            <a:avLst/>
          </a:prstGeom>
        </p:spPr>
        <p:txBody>
          <a:bodyPr vert="horz" lIns="91440" tIns="45720" rIns="91440" bIns="45720" rtlCol="0" anchor="b"/>
          <a:lstStyle>
            <a:lvl1pPr algn="r">
              <a:defRPr sz="1200"/>
            </a:lvl1pPr>
          </a:lstStyle>
          <a:p>
            <a:fld id="{F85AE57B-967E-4DF4-BA54-D3436376D6D6}" type="slidenum">
              <a:rPr lang="en-US" smtClean="0"/>
              <a:t>‹#›</a:t>
            </a:fld>
            <a:endParaRPr lang="en-US"/>
          </a:p>
        </p:txBody>
      </p:sp>
    </p:spTree>
    <p:extLst>
      <p:ext uri="{BB962C8B-B14F-4D97-AF65-F5344CB8AC3E}">
        <p14:creationId xmlns:p14="http://schemas.microsoft.com/office/powerpoint/2010/main" val="3491249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EBB69-AF7E-4DE1-92FB-15AAADA7B2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9DADA5D-64AC-445B-B6D3-24AEA1DC61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89B2A33-81A8-4E4E-9AEF-C71FD368D29E}"/>
              </a:ext>
            </a:extLst>
          </p:cNvPr>
          <p:cNvSpPr>
            <a:spLocks noGrp="1"/>
          </p:cNvSpPr>
          <p:nvPr>
            <p:ph type="dt" sz="half" idx="10"/>
          </p:nvPr>
        </p:nvSpPr>
        <p:spPr/>
        <p:txBody>
          <a:bodyPr/>
          <a:lstStyle/>
          <a:p>
            <a:fld id="{C1FFFE38-B708-42A6-B1FB-0EEA4C0C3557}" type="datetimeFigureOut">
              <a:rPr lang="en-US" smtClean="0"/>
              <a:t>1/30/2018</a:t>
            </a:fld>
            <a:endParaRPr lang="en-US"/>
          </a:p>
        </p:txBody>
      </p:sp>
      <p:sp>
        <p:nvSpPr>
          <p:cNvPr id="5" name="Footer Placeholder 4">
            <a:extLst>
              <a:ext uri="{FF2B5EF4-FFF2-40B4-BE49-F238E27FC236}">
                <a16:creationId xmlns:a16="http://schemas.microsoft.com/office/drawing/2014/main" id="{D353B5D0-F55E-4C66-8D6B-368A22E722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912031-8A88-4849-AB89-963EEEDF1BC1}"/>
              </a:ext>
            </a:extLst>
          </p:cNvPr>
          <p:cNvSpPr>
            <a:spLocks noGrp="1"/>
          </p:cNvSpPr>
          <p:nvPr>
            <p:ph type="sldNum" sz="quarter" idx="12"/>
          </p:nvPr>
        </p:nvSpPr>
        <p:spPr/>
        <p:txBody>
          <a:bodyPr/>
          <a:lstStyle/>
          <a:p>
            <a:fld id="{EBF310BF-6D50-467B-BDA8-312FFEFABCF0}" type="slidenum">
              <a:rPr lang="en-US" smtClean="0"/>
              <a:t>‹#›</a:t>
            </a:fld>
            <a:endParaRPr lang="en-US"/>
          </a:p>
        </p:txBody>
      </p:sp>
    </p:spTree>
    <p:extLst>
      <p:ext uri="{BB962C8B-B14F-4D97-AF65-F5344CB8AC3E}">
        <p14:creationId xmlns:p14="http://schemas.microsoft.com/office/powerpoint/2010/main" val="2832625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7158A-DF72-41E2-ADBE-0478E2DCACC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67E120-CF44-4F9C-B16E-2F2FC2FEB63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CE7CCE-5BE9-470C-BBD6-4B23D2D72E17}"/>
              </a:ext>
            </a:extLst>
          </p:cNvPr>
          <p:cNvSpPr>
            <a:spLocks noGrp="1"/>
          </p:cNvSpPr>
          <p:nvPr>
            <p:ph type="dt" sz="half" idx="10"/>
          </p:nvPr>
        </p:nvSpPr>
        <p:spPr/>
        <p:txBody>
          <a:bodyPr/>
          <a:lstStyle/>
          <a:p>
            <a:fld id="{C1FFFE38-B708-42A6-B1FB-0EEA4C0C3557}" type="datetimeFigureOut">
              <a:rPr lang="en-US" smtClean="0"/>
              <a:t>1/30/2018</a:t>
            </a:fld>
            <a:endParaRPr lang="en-US"/>
          </a:p>
        </p:txBody>
      </p:sp>
      <p:sp>
        <p:nvSpPr>
          <p:cNvPr id="5" name="Footer Placeholder 4">
            <a:extLst>
              <a:ext uri="{FF2B5EF4-FFF2-40B4-BE49-F238E27FC236}">
                <a16:creationId xmlns:a16="http://schemas.microsoft.com/office/drawing/2014/main" id="{05B9E246-D128-400E-9171-786302AB73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5A94EA-DBB2-4F0D-8750-217376F6DC03}"/>
              </a:ext>
            </a:extLst>
          </p:cNvPr>
          <p:cNvSpPr>
            <a:spLocks noGrp="1"/>
          </p:cNvSpPr>
          <p:nvPr>
            <p:ph type="sldNum" sz="quarter" idx="12"/>
          </p:nvPr>
        </p:nvSpPr>
        <p:spPr/>
        <p:txBody>
          <a:bodyPr/>
          <a:lstStyle/>
          <a:p>
            <a:fld id="{EBF310BF-6D50-467B-BDA8-312FFEFABCF0}" type="slidenum">
              <a:rPr lang="en-US" smtClean="0"/>
              <a:t>‹#›</a:t>
            </a:fld>
            <a:endParaRPr lang="en-US"/>
          </a:p>
        </p:txBody>
      </p:sp>
    </p:spTree>
    <p:extLst>
      <p:ext uri="{BB962C8B-B14F-4D97-AF65-F5344CB8AC3E}">
        <p14:creationId xmlns:p14="http://schemas.microsoft.com/office/powerpoint/2010/main" val="3362472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EF6363-6F91-4A06-BF31-76DCBDB93AE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183064B-96B4-4423-93C6-A778CB7F918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E2E350-C355-460B-931B-9024EABDDDFE}"/>
              </a:ext>
            </a:extLst>
          </p:cNvPr>
          <p:cNvSpPr>
            <a:spLocks noGrp="1"/>
          </p:cNvSpPr>
          <p:nvPr>
            <p:ph type="dt" sz="half" idx="10"/>
          </p:nvPr>
        </p:nvSpPr>
        <p:spPr/>
        <p:txBody>
          <a:bodyPr/>
          <a:lstStyle/>
          <a:p>
            <a:fld id="{C1FFFE38-B708-42A6-B1FB-0EEA4C0C3557}" type="datetimeFigureOut">
              <a:rPr lang="en-US" smtClean="0"/>
              <a:t>1/30/2018</a:t>
            </a:fld>
            <a:endParaRPr lang="en-US"/>
          </a:p>
        </p:txBody>
      </p:sp>
      <p:sp>
        <p:nvSpPr>
          <p:cNvPr id="5" name="Footer Placeholder 4">
            <a:extLst>
              <a:ext uri="{FF2B5EF4-FFF2-40B4-BE49-F238E27FC236}">
                <a16:creationId xmlns:a16="http://schemas.microsoft.com/office/drawing/2014/main" id="{004A92B0-DEB9-4285-8880-61F876419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6DE22-40B9-48B5-A70B-D154D1732196}"/>
              </a:ext>
            </a:extLst>
          </p:cNvPr>
          <p:cNvSpPr>
            <a:spLocks noGrp="1"/>
          </p:cNvSpPr>
          <p:nvPr>
            <p:ph type="sldNum" sz="quarter" idx="12"/>
          </p:nvPr>
        </p:nvSpPr>
        <p:spPr/>
        <p:txBody>
          <a:bodyPr/>
          <a:lstStyle/>
          <a:p>
            <a:fld id="{EBF310BF-6D50-467B-BDA8-312FFEFABCF0}" type="slidenum">
              <a:rPr lang="en-US" smtClean="0"/>
              <a:t>‹#›</a:t>
            </a:fld>
            <a:endParaRPr lang="en-US"/>
          </a:p>
        </p:txBody>
      </p:sp>
    </p:spTree>
    <p:extLst>
      <p:ext uri="{BB962C8B-B14F-4D97-AF65-F5344CB8AC3E}">
        <p14:creationId xmlns:p14="http://schemas.microsoft.com/office/powerpoint/2010/main" val="3453478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6D77E-4F05-440B-8CFE-F4044EDF3C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345958-4346-4EBE-AB28-7342A8B1F9F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4AB07D-481D-4FCA-A4BC-55B355DDC19D}"/>
              </a:ext>
            </a:extLst>
          </p:cNvPr>
          <p:cNvSpPr>
            <a:spLocks noGrp="1"/>
          </p:cNvSpPr>
          <p:nvPr>
            <p:ph type="dt" sz="half" idx="10"/>
          </p:nvPr>
        </p:nvSpPr>
        <p:spPr/>
        <p:txBody>
          <a:bodyPr/>
          <a:lstStyle/>
          <a:p>
            <a:fld id="{C1FFFE38-B708-42A6-B1FB-0EEA4C0C3557}" type="datetimeFigureOut">
              <a:rPr lang="en-US" smtClean="0"/>
              <a:t>1/30/2018</a:t>
            </a:fld>
            <a:endParaRPr lang="en-US"/>
          </a:p>
        </p:txBody>
      </p:sp>
      <p:sp>
        <p:nvSpPr>
          <p:cNvPr id="5" name="Footer Placeholder 4">
            <a:extLst>
              <a:ext uri="{FF2B5EF4-FFF2-40B4-BE49-F238E27FC236}">
                <a16:creationId xmlns:a16="http://schemas.microsoft.com/office/drawing/2014/main" id="{9338F7DD-3D91-4CE4-983E-93544EA941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B488EB-1BDA-4BD8-B641-556748924489}"/>
              </a:ext>
            </a:extLst>
          </p:cNvPr>
          <p:cNvSpPr>
            <a:spLocks noGrp="1"/>
          </p:cNvSpPr>
          <p:nvPr>
            <p:ph type="sldNum" sz="quarter" idx="12"/>
          </p:nvPr>
        </p:nvSpPr>
        <p:spPr/>
        <p:txBody>
          <a:bodyPr/>
          <a:lstStyle/>
          <a:p>
            <a:fld id="{EBF310BF-6D50-467B-BDA8-312FFEFABCF0}" type="slidenum">
              <a:rPr lang="en-US" smtClean="0"/>
              <a:t>‹#›</a:t>
            </a:fld>
            <a:endParaRPr lang="en-US"/>
          </a:p>
        </p:txBody>
      </p:sp>
    </p:spTree>
    <p:extLst>
      <p:ext uri="{BB962C8B-B14F-4D97-AF65-F5344CB8AC3E}">
        <p14:creationId xmlns:p14="http://schemas.microsoft.com/office/powerpoint/2010/main" val="3111883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77535-28D4-4785-B7EA-D04E1DB1E5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389BFE-A96C-4316-8170-09FE7ECCA0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626E20B-B341-4B23-9A33-E96229EE9661}"/>
              </a:ext>
            </a:extLst>
          </p:cNvPr>
          <p:cNvSpPr>
            <a:spLocks noGrp="1"/>
          </p:cNvSpPr>
          <p:nvPr>
            <p:ph type="dt" sz="half" idx="10"/>
          </p:nvPr>
        </p:nvSpPr>
        <p:spPr/>
        <p:txBody>
          <a:bodyPr/>
          <a:lstStyle/>
          <a:p>
            <a:fld id="{C1FFFE38-B708-42A6-B1FB-0EEA4C0C3557}" type="datetimeFigureOut">
              <a:rPr lang="en-US" smtClean="0"/>
              <a:t>1/30/2018</a:t>
            </a:fld>
            <a:endParaRPr lang="en-US"/>
          </a:p>
        </p:txBody>
      </p:sp>
      <p:sp>
        <p:nvSpPr>
          <p:cNvPr id="5" name="Footer Placeholder 4">
            <a:extLst>
              <a:ext uri="{FF2B5EF4-FFF2-40B4-BE49-F238E27FC236}">
                <a16:creationId xmlns:a16="http://schemas.microsoft.com/office/drawing/2014/main" id="{E87259EB-7983-4411-B587-2B4E093FC7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489B9D-4099-4A1D-9BD2-73C6C9FF192D}"/>
              </a:ext>
            </a:extLst>
          </p:cNvPr>
          <p:cNvSpPr>
            <a:spLocks noGrp="1"/>
          </p:cNvSpPr>
          <p:nvPr>
            <p:ph type="sldNum" sz="quarter" idx="12"/>
          </p:nvPr>
        </p:nvSpPr>
        <p:spPr/>
        <p:txBody>
          <a:bodyPr/>
          <a:lstStyle/>
          <a:p>
            <a:fld id="{EBF310BF-6D50-467B-BDA8-312FFEFABCF0}" type="slidenum">
              <a:rPr lang="en-US" smtClean="0"/>
              <a:t>‹#›</a:t>
            </a:fld>
            <a:endParaRPr lang="en-US"/>
          </a:p>
        </p:txBody>
      </p:sp>
    </p:spTree>
    <p:extLst>
      <p:ext uri="{BB962C8B-B14F-4D97-AF65-F5344CB8AC3E}">
        <p14:creationId xmlns:p14="http://schemas.microsoft.com/office/powerpoint/2010/main" val="2529981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A9CB4-2153-45BF-AFBE-66C48484A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E5BA62-3A74-4E3E-915B-DF19FCE0663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D695BC-4F96-4984-A4BF-0514BE89776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03E2966-0E53-40ED-8052-332F806460B2}"/>
              </a:ext>
            </a:extLst>
          </p:cNvPr>
          <p:cNvSpPr>
            <a:spLocks noGrp="1"/>
          </p:cNvSpPr>
          <p:nvPr>
            <p:ph type="dt" sz="half" idx="10"/>
          </p:nvPr>
        </p:nvSpPr>
        <p:spPr/>
        <p:txBody>
          <a:bodyPr/>
          <a:lstStyle/>
          <a:p>
            <a:fld id="{C1FFFE38-B708-42A6-B1FB-0EEA4C0C3557}" type="datetimeFigureOut">
              <a:rPr lang="en-US" smtClean="0"/>
              <a:t>1/30/2018</a:t>
            </a:fld>
            <a:endParaRPr lang="en-US"/>
          </a:p>
        </p:txBody>
      </p:sp>
      <p:sp>
        <p:nvSpPr>
          <p:cNvPr id="6" name="Footer Placeholder 5">
            <a:extLst>
              <a:ext uri="{FF2B5EF4-FFF2-40B4-BE49-F238E27FC236}">
                <a16:creationId xmlns:a16="http://schemas.microsoft.com/office/drawing/2014/main" id="{7CA944CB-2ABE-4B16-A3A4-FB19EE2E16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AFF5AC-DE84-4722-9AF7-B46670F42390}"/>
              </a:ext>
            </a:extLst>
          </p:cNvPr>
          <p:cNvSpPr>
            <a:spLocks noGrp="1"/>
          </p:cNvSpPr>
          <p:nvPr>
            <p:ph type="sldNum" sz="quarter" idx="12"/>
          </p:nvPr>
        </p:nvSpPr>
        <p:spPr/>
        <p:txBody>
          <a:bodyPr/>
          <a:lstStyle/>
          <a:p>
            <a:fld id="{EBF310BF-6D50-467B-BDA8-312FFEFABCF0}" type="slidenum">
              <a:rPr lang="en-US" smtClean="0"/>
              <a:t>‹#›</a:t>
            </a:fld>
            <a:endParaRPr lang="en-US"/>
          </a:p>
        </p:txBody>
      </p:sp>
    </p:spTree>
    <p:extLst>
      <p:ext uri="{BB962C8B-B14F-4D97-AF65-F5344CB8AC3E}">
        <p14:creationId xmlns:p14="http://schemas.microsoft.com/office/powerpoint/2010/main" val="2093769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DA342-106A-434B-9D2A-A44B2FF5B29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D50607-CDA8-4C60-8FB1-EA892A1CF0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ED505A6-277E-43A2-A3A0-D7E68EAACCB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6DCE5D-63B4-42DC-A961-B11D6956B4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F632205-7C61-4804-9C19-76B965E2034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54E31C-DD52-41D6-9FDF-DA9DB883E96A}"/>
              </a:ext>
            </a:extLst>
          </p:cNvPr>
          <p:cNvSpPr>
            <a:spLocks noGrp="1"/>
          </p:cNvSpPr>
          <p:nvPr>
            <p:ph type="dt" sz="half" idx="10"/>
          </p:nvPr>
        </p:nvSpPr>
        <p:spPr/>
        <p:txBody>
          <a:bodyPr/>
          <a:lstStyle/>
          <a:p>
            <a:fld id="{C1FFFE38-B708-42A6-B1FB-0EEA4C0C3557}" type="datetimeFigureOut">
              <a:rPr lang="en-US" smtClean="0"/>
              <a:t>1/30/2018</a:t>
            </a:fld>
            <a:endParaRPr lang="en-US"/>
          </a:p>
        </p:txBody>
      </p:sp>
      <p:sp>
        <p:nvSpPr>
          <p:cNvPr id="8" name="Footer Placeholder 7">
            <a:extLst>
              <a:ext uri="{FF2B5EF4-FFF2-40B4-BE49-F238E27FC236}">
                <a16:creationId xmlns:a16="http://schemas.microsoft.com/office/drawing/2014/main" id="{195D139A-926B-478D-87FC-C120B030775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035300B-CA8E-4922-867F-CE0FDC8562E7}"/>
              </a:ext>
            </a:extLst>
          </p:cNvPr>
          <p:cNvSpPr>
            <a:spLocks noGrp="1"/>
          </p:cNvSpPr>
          <p:nvPr>
            <p:ph type="sldNum" sz="quarter" idx="12"/>
          </p:nvPr>
        </p:nvSpPr>
        <p:spPr/>
        <p:txBody>
          <a:bodyPr/>
          <a:lstStyle/>
          <a:p>
            <a:fld id="{EBF310BF-6D50-467B-BDA8-312FFEFABCF0}" type="slidenum">
              <a:rPr lang="en-US" smtClean="0"/>
              <a:t>‹#›</a:t>
            </a:fld>
            <a:endParaRPr lang="en-US"/>
          </a:p>
        </p:txBody>
      </p:sp>
    </p:spTree>
    <p:extLst>
      <p:ext uri="{BB962C8B-B14F-4D97-AF65-F5344CB8AC3E}">
        <p14:creationId xmlns:p14="http://schemas.microsoft.com/office/powerpoint/2010/main" val="3564674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EAFB3-2138-449C-AB10-24FAA388E70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3F9B3DC-8563-4BC3-80E4-80F6BA7B7D65}"/>
              </a:ext>
            </a:extLst>
          </p:cNvPr>
          <p:cNvSpPr>
            <a:spLocks noGrp="1"/>
          </p:cNvSpPr>
          <p:nvPr>
            <p:ph type="dt" sz="half" idx="10"/>
          </p:nvPr>
        </p:nvSpPr>
        <p:spPr/>
        <p:txBody>
          <a:bodyPr/>
          <a:lstStyle/>
          <a:p>
            <a:fld id="{C1FFFE38-B708-42A6-B1FB-0EEA4C0C3557}" type="datetimeFigureOut">
              <a:rPr lang="en-US" smtClean="0"/>
              <a:t>1/30/2018</a:t>
            </a:fld>
            <a:endParaRPr lang="en-US"/>
          </a:p>
        </p:txBody>
      </p:sp>
      <p:sp>
        <p:nvSpPr>
          <p:cNvPr id="4" name="Footer Placeholder 3">
            <a:extLst>
              <a:ext uri="{FF2B5EF4-FFF2-40B4-BE49-F238E27FC236}">
                <a16:creationId xmlns:a16="http://schemas.microsoft.com/office/drawing/2014/main" id="{7AB30334-744B-4998-ADD6-DB965610E2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C3506A8-6293-4923-8F04-F291BA3B29B8}"/>
              </a:ext>
            </a:extLst>
          </p:cNvPr>
          <p:cNvSpPr>
            <a:spLocks noGrp="1"/>
          </p:cNvSpPr>
          <p:nvPr>
            <p:ph type="sldNum" sz="quarter" idx="12"/>
          </p:nvPr>
        </p:nvSpPr>
        <p:spPr/>
        <p:txBody>
          <a:bodyPr/>
          <a:lstStyle/>
          <a:p>
            <a:fld id="{EBF310BF-6D50-467B-BDA8-312FFEFABCF0}" type="slidenum">
              <a:rPr lang="en-US" smtClean="0"/>
              <a:t>‹#›</a:t>
            </a:fld>
            <a:endParaRPr lang="en-US"/>
          </a:p>
        </p:txBody>
      </p:sp>
    </p:spTree>
    <p:extLst>
      <p:ext uri="{BB962C8B-B14F-4D97-AF65-F5344CB8AC3E}">
        <p14:creationId xmlns:p14="http://schemas.microsoft.com/office/powerpoint/2010/main" val="1410661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E6052F-9A75-4115-BA33-B1CEE52BBA6D}"/>
              </a:ext>
            </a:extLst>
          </p:cNvPr>
          <p:cNvSpPr>
            <a:spLocks noGrp="1"/>
          </p:cNvSpPr>
          <p:nvPr>
            <p:ph type="dt" sz="half" idx="10"/>
          </p:nvPr>
        </p:nvSpPr>
        <p:spPr/>
        <p:txBody>
          <a:bodyPr/>
          <a:lstStyle/>
          <a:p>
            <a:fld id="{C1FFFE38-B708-42A6-B1FB-0EEA4C0C3557}" type="datetimeFigureOut">
              <a:rPr lang="en-US" smtClean="0"/>
              <a:t>1/30/2018</a:t>
            </a:fld>
            <a:endParaRPr lang="en-US"/>
          </a:p>
        </p:txBody>
      </p:sp>
      <p:sp>
        <p:nvSpPr>
          <p:cNvPr id="3" name="Footer Placeholder 2">
            <a:extLst>
              <a:ext uri="{FF2B5EF4-FFF2-40B4-BE49-F238E27FC236}">
                <a16:creationId xmlns:a16="http://schemas.microsoft.com/office/drawing/2014/main" id="{4F9AB1DC-AF39-43EB-ABAC-09A2A68A20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3E5B15E-AF48-4B2F-84A4-C3BE70CC3971}"/>
              </a:ext>
            </a:extLst>
          </p:cNvPr>
          <p:cNvSpPr>
            <a:spLocks noGrp="1"/>
          </p:cNvSpPr>
          <p:nvPr>
            <p:ph type="sldNum" sz="quarter" idx="12"/>
          </p:nvPr>
        </p:nvSpPr>
        <p:spPr/>
        <p:txBody>
          <a:bodyPr/>
          <a:lstStyle/>
          <a:p>
            <a:fld id="{EBF310BF-6D50-467B-BDA8-312FFEFABCF0}" type="slidenum">
              <a:rPr lang="en-US" smtClean="0"/>
              <a:t>‹#›</a:t>
            </a:fld>
            <a:endParaRPr lang="en-US"/>
          </a:p>
        </p:txBody>
      </p:sp>
    </p:spTree>
    <p:extLst>
      <p:ext uri="{BB962C8B-B14F-4D97-AF65-F5344CB8AC3E}">
        <p14:creationId xmlns:p14="http://schemas.microsoft.com/office/powerpoint/2010/main" val="3414906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5D8F4-8EA4-4953-90A7-0A41B9FE76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22258B7-3A18-4964-BD72-600BB72FE1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8D796E-7302-4474-9BD8-BA6CED0CDE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60398F4-3495-457E-8C61-F8D13DC6EB95}"/>
              </a:ext>
            </a:extLst>
          </p:cNvPr>
          <p:cNvSpPr>
            <a:spLocks noGrp="1"/>
          </p:cNvSpPr>
          <p:nvPr>
            <p:ph type="dt" sz="half" idx="10"/>
          </p:nvPr>
        </p:nvSpPr>
        <p:spPr/>
        <p:txBody>
          <a:bodyPr/>
          <a:lstStyle/>
          <a:p>
            <a:fld id="{C1FFFE38-B708-42A6-B1FB-0EEA4C0C3557}" type="datetimeFigureOut">
              <a:rPr lang="en-US" smtClean="0"/>
              <a:t>1/30/2018</a:t>
            </a:fld>
            <a:endParaRPr lang="en-US"/>
          </a:p>
        </p:txBody>
      </p:sp>
      <p:sp>
        <p:nvSpPr>
          <p:cNvPr id="6" name="Footer Placeholder 5">
            <a:extLst>
              <a:ext uri="{FF2B5EF4-FFF2-40B4-BE49-F238E27FC236}">
                <a16:creationId xmlns:a16="http://schemas.microsoft.com/office/drawing/2014/main" id="{F557DBD2-B975-42EA-8DFF-3763472C40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CCC0E7-63EB-41D5-9208-07D49B23B1EA}"/>
              </a:ext>
            </a:extLst>
          </p:cNvPr>
          <p:cNvSpPr>
            <a:spLocks noGrp="1"/>
          </p:cNvSpPr>
          <p:nvPr>
            <p:ph type="sldNum" sz="quarter" idx="12"/>
          </p:nvPr>
        </p:nvSpPr>
        <p:spPr/>
        <p:txBody>
          <a:bodyPr/>
          <a:lstStyle/>
          <a:p>
            <a:fld id="{EBF310BF-6D50-467B-BDA8-312FFEFABCF0}" type="slidenum">
              <a:rPr lang="en-US" smtClean="0"/>
              <a:t>‹#›</a:t>
            </a:fld>
            <a:endParaRPr lang="en-US"/>
          </a:p>
        </p:txBody>
      </p:sp>
    </p:spTree>
    <p:extLst>
      <p:ext uri="{BB962C8B-B14F-4D97-AF65-F5344CB8AC3E}">
        <p14:creationId xmlns:p14="http://schemas.microsoft.com/office/powerpoint/2010/main" val="2307943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DB614-1BA7-4319-896B-197EEA3CAF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145BC69-5D8B-4A17-86FB-78EBFB62F4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60CECA9-F58D-48E7-9B23-648A925F7A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2CB32B1-15DA-42B8-8D5C-F80FE303424A}"/>
              </a:ext>
            </a:extLst>
          </p:cNvPr>
          <p:cNvSpPr>
            <a:spLocks noGrp="1"/>
          </p:cNvSpPr>
          <p:nvPr>
            <p:ph type="dt" sz="half" idx="10"/>
          </p:nvPr>
        </p:nvSpPr>
        <p:spPr/>
        <p:txBody>
          <a:bodyPr/>
          <a:lstStyle/>
          <a:p>
            <a:fld id="{C1FFFE38-B708-42A6-B1FB-0EEA4C0C3557}" type="datetimeFigureOut">
              <a:rPr lang="en-US" smtClean="0"/>
              <a:t>1/30/2018</a:t>
            </a:fld>
            <a:endParaRPr lang="en-US"/>
          </a:p>
        </p:txBody>
      </p:sp>
      <p:sp>
        <p:nvSpPr>
          <p:cNvPr id="6" name="Footer Placeholder 5">
            <a:extLst>
              <a:ext uri="{FF2B5EF4-FFF2-40B4-BE49-F238E27FC236}">
                <a16:creationId xmlns:a16="http://schemas.microsoft.com/office/drawing/2014/main" id="{96C20B19-6D9F-49AA-8AF8-6CBADF028D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F52F21-A8BE-44EE-B163-B98F9046EF82}"/>
              </a:ext>
            </a:extLst>
          </p:cNvPr>
          <p:cNvSpPr>
            <a:spLocks noGrp="1"/>
          </p:cNvSpPr>
          <p:nvPr>
            <p:ph type="sldNum" sz="quarter" idx="12"/>
          </p:nvPr>
        </p:nvSpPr>
        <p:spPr/>
        <p:txBody>
          <a:bodyPr/>
          <a:lstStyle/>
          <a:p>
            <a:fld id="{EBF310BF-6D50-467B-BDA8-312FFEFABCF0}" type="slidenum">
              <a:rPr lang="en-US" smtClean="0"/>
              <a:t>‹#›</a:t>
            </a:fld>
            <a:endParaRPr lang="en-US"/>
          </a:p>
        </p:txBody>
      </p:sp>
    </p:spTree>
    <p:extLst>
      <p:ext uri="{BB962C8B-B14F-4D97-AF65-F5344CB8AC3E}">
        <p14:creationId xmlns:p14="http://schemas.microsoft.com/office/powerpoint/2010/main" val="648285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D672A0-8849-495C-A79E-7BCFED7FEA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423BBC1-9526-46A4-89AB-6275CD73F7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5CADC-54FB-4053-BC6F-7E1751D438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FFFE38-B708-42A6-B1FB-0EEA4C0C3557}" type="datetimeFigureOut">
              <a:rPr lang="en-US" smtClean="0"/>
              <a:t>1/30/2018</a:t>
            </a:fld>
            <a:endParaRPr lang="en-US"/>
          </a:p>
        </p:txBody>
      </p:sp>
      <p:sp>
        <p:nvSpPr>
          <p:cNvPr id="5" name="Footer Placeholder 4">
            <a:extLst>
              <a:ext uri="{FF2B5EF4-FFF2-40B4-BE49-F238E27FC236}">
                <a16:creationId xmlns:a16="http://schemas.microsoft.com/office/drawing/2014/main" id="{327033F9-013B-4449-BC2D-36614A7FB1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386F6D8-98A4-4949-AE93-0B04877AA1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F310BF-6D50-467B-BDA8-312FFEFABCF0}" type="slidenum">
              <a:rPr lang="en-US" smtClean="0"/>
              <a:t>‹#›</a:t>
            </a:fld>
            <a:endParaRPr lang="en-US"/>
          </a:p>
        </p:txBody>
      </p:sp>
    </p:spTree>
    <p:extLst>
      <p:ext uri="{BB962C8B-B14F-4D97-AF65-F5344CB8AC3E}">
        <p14:creationId xmlns:p14="http://schemas.microsoft.com/office/powerpoint/2010/main" val="39631732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udyjams.scholastic.com/studyjams/jams/science/ecosystems/food-chains.ht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RA2-Vc4PIOY" TargetMode="External"/><Relationship Id="rId2" Type="http://schemas.openxmlformats.org/officeDocument/2006/relationships/hyperlink" Target="https://study.com/academy/lesson/plate-boundaries-convergent-divergent-and-transform-boundaries.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1FE252F-4414-49E4-9C73-B592719FEFBA}"/>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68300" y="-469900"/>
            <a:ext cx="13233399" cy="7810500"/>
          </a:xfrm>
          <a:prstGeom prst="rect">
            <a:avLst/>
          </a:prstGeom>
        </p:spPr>
      </p:pic>
      <p:sp>
        <p:nvSpPr>
          <p:cNvPr id="2" name="Title 1">
            <a:extLst>
              <a:ext uri="{FF2B5EF4-FFF2-40B4-BE49-F238E27FC236}">
                <a16:creationId xmlns:a16="http://schemas.microsoft.com/office/drawing/2014/main" id="{A06F12B8-AE8E-49A0-885B-0C3619A57013}"/>
              </a:ext>
            </a:extLst>
          </p:cNvPr>
          <p:cNvSpPr>
            <a:spLocks noGrp="1"/>
          </p:cNvSpPr>
          <p:nvPr>
            <p:ph type="ctrTitle"/>
          </p:nvPr>
        </p:nvSpPr>
        <p:spPr>
          <a:xfrm>
            <a:off x="1524000" y="723900"/>
            <a:ext cx="9144000" cy="889317"/>
          </a:xfrm>
        </p:spPr>
        <p:txBody>
          <a:bodyPr>
            <a:normAutofit fontScale="90000"/>
          </a:bodyPr>
          <a:lstStyle/>
          <a:p>
            <a:r>
              <a:rPr lang="en-US" u="sng" dirty="0"/>
              <a:t>Jan. 31, 2017</a:t>
            </a:r>
          </a:p>
        </p:txBody>
      </p:sp>
      <p:sp>
        <p:nvSpPr>
          <p:cNvPr id="3" name="Subtitle 2">
            <a:extLst>
              <a:ext uri="{FF2B5EF4-FFF2-40B4-BE49-F238E27FC236}">
                <a16:creationId xmlns:a16="http://schemas.microsoft.com/office/drawing/2014/main" id="{86BBAD69-7B7C-44FE-A9C2-171628D89352}"/>
              </a:ext>
            </a:extLst>
          </p:cNvPr>
          <p:cNvSpPr>
            <a:spLocks noGrp="1"/>
          </p:cNvSpPr>
          <p:nvPr>
            <p:ph type="subTitle" idx="1"/>
          </p:nvPr>
        </p:nvSpPr>
        <p:spPr>
          <a:xfrm>
            <a:off x="1524000" y="1613217"/>
            <a:ext cx="10668000" cy="5968683"/>
          </a:xfrm>
        </p:spPr>
        <p:txBody>
          <a:bodyPr>
            <a:normAutofit/>
          </a:bodyPr>
          <a:lstStyle/>
          <a:p>
            <a:pPr marL="457200" indent="-457200" algn="l">
              <a:buAutoNum type="arabicPeriod"/>
            </a:pPr>
            <a:r>
              <a:rPr lang="en-US" sz="6600" dirty="0"/>
              <a:t>Collect DOL QUIZ </a:t>
            </a:r>
          </a:p>
          <a:p>
            <a:pPr marL="457200" indent="-457200" algn="l">
              <a:buAutoNum type="arabicPeriod"/>
            </a:pPr>
            <a:r>
              <a:rPr lang="en-US" sz="6600" dirty="0"/>
              <a:t>Sharpen Pencil</a:t>
            </a:r>
          </a:p>
          <a:p>
            <a:pPr marL="457200" indent="-457200" algn="l">
              <a:buAutoNum type="arabicPeriod"/>
            </a:pPr>
            <a:r>
              <a:rPr lang="en-US" sz="6600" dirty="0"/>
              <a:t>Sit in assigned seat (Boy/Girl)</a:t>
            </a:r>
          </a:p>
          <a:p>
            <a:pPr marL="457200" indent="-457200" algn="l">
              <a:buAutoNum type="arabicPeriod"/>
            </a:pPr>
            <a:r>
              <a:rPr lang="en-US" sz="6600" dirty="0"/>
              <a:t>Complete PDN</a:t>
            </a:r>
          </a:p>
        </p:txBody>
      </p:sp>
    </p:spTree>
    <p:extLst>
      <p:ext uri="{BB962C8B-B14F-4D97-AF65-F5344CB8AC3E}">
        <p14:creationId xmlns:p14="http://schemas.microsoft.com/office/powerpoint/2010/main" val="3211347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3D91C-FB83-4F3E-86E2-0A0CC0530867}"/>
              </a:ext>
            </a:extLst>
          </p:cNvPr>
          <p:cNvSpPr>
            <a:spLocks noGrp="1"/>
          </p:cNvSpPr>
          <p:nvPr>
            <p:ph type="title"/>
          </p:nvPr>
        </p:nvSpPr>
        <p:spPr>
          <a:xfrm>
            <a:off x="0" y="-346036"/>
            <a:ext cx="6786880" cy="1325563"/>
          </a:xfrm>
        </p:spPr>
        <p:txBody>
          <a:bodyPr/>
          <a:lstStyle/>
          <a:p>
            <a:r>
              <a:rPr lang="en-US" u="sng" dirty="0"/>
              <a:t>7</a:t>
            </a:r>
            <a:r>
              <a:rPr lang="en-US" u="sng" baseline="30000" dirty="0"/>
              <a:t>th</a:t>
            </a:r>
            <a:r>
              <a:rPr lang="en-US" u="sng" dirty="0"/>
              <a:t> </a:t>
            </a:r>
            <a:r>
              <a:rPr lang="en-US" u="sng" dirty="0" err="1"/>
              <a:t>Grd</a:t>
            </a:r>
            <a:r>
              <a:rPr lang="en-US" u="sng" dirty="0"/>
              <a:t>. Food Chain DOL Quiz</a:t>
            </a:r>
          </a:p>
        </p:txBody>
      </p:sp>
      <p:sp>
        <p:nvSpPr>
          <p:cNvPr id="3" name="Content Placeholder 2">
            <a:extLst>
              <a:ext uri="{FF2B5EF4-FFF2-40B4-BE49-F238E27FC236}">
                <a16:creationId xmlns:a16="http://schemas.microsoft.com/office/drawing/2014/main" id="{C22CC525-83DC-4C56-91D8-C089FD768BD5}"/>
              </a:ext>
            </a:extLst>
          </p:cNvPr>
          <p:cNvSpPr>
            <a:spLocks noGrp="1"/>
          </p:cNvSpPr>
          <p:nvPr>
            <p:ph idx="1"/>
          </p:nvPr>
        </p:nvSpPr>
        <p:spPr>
          <a:xfrm>
            <a:off x="152400" y="823118"/>
            <a:ext cx="5291959" cy="5912962"/>
          </a:xfrm>
        </p:spPr>
        <p:txBody>
          <a:bodyPr>
            <a:noAutofit/>
          </a:bodyPr>
          <a:lstStyle/>
          <a:p>
            <a:pPr marL="0" indent="0">
              <a:buNone/>
            </a:pPr>
            <a:r>
              <a:rPr lang="en-US" sz="1400" dirty="0"/>
              <a:t>1. Organisms that make their own food by using the sun, water, </a:t>
            </a:r>
            <a:r>
              <a:rPr lang="en-US" sz="1400" dirty="0" err="1"/>
              <a:t>cholophyll</a:t>
            </a:r>
            <a:r>
              <a:rPr lang="en-US" sz="1400" dirty="0"/>
              <a:t>, and carbon dioxide are classified as</a:t>
            </a:r>
          </a:p>
          <a:p>
            <a:pPr marL="0" indent="0">
              <a:buNone/>
            </a:pPr>
            <a:r>
              <a:rPr lang="en-US" sz="1400" dirty="0"/>
              <a:t>	A: producers</a:t>
            </a:r>
          </a:p>
          <a:p>
            <a:pPr marL="0" indent="0">
              <a:buNone/>
            </a:pPr>
            <a:r>
              <a:rPr lang="en-US" sz="1400" dirty="0"/>
              <a:t>	B: consumers</a:t>
            </a:r>
          </a:p>
          <a:p>
            <a:pPr marL="0" indent="0">
              <a:buNone/>
            </a:pPr>
            <a:r>
              <a:rPr lang="en-US" sz="1400" dirty="0"/>
              <a:t>	C: predators</a:t>
            </a:r>
          </a:p>
          <a:p>
            <a:pPr marL="0" indent="0">
              <a:buNone/>
            </a:pPr>
            <a:r>
              <a:rPr lang="en-US" sz="1400" dirty="0"/>
              <a:t>	D: decomposers</a:t>
            </a:r>
          </a:p>
          <a:p>
            <a:pPr marL="0" indent="0">
              <a:buNone/>
            </a:pPr>
            <a:endParaRPr lang="en-US" sz="1400" dirty="0"/>
          </a:p>
          <a:p>
            <a:pPr marL="0" indent="0">
              <a:buNone/>
            </a:pPr>
            <a:r>
              <a:rPr lang="en-US" sz="1400" dirty="0"/>
              <a:t>2. Look at the following food chain: sun-clover-rabbit-wolf-maggots. What role do the maggots have?</a:t>
            </a:r>
          </a:p>
          <a:p>
            <a:pPr marL="0" indent="0">
              <a:buNone/>
            </a:pPr>
            <a:r>
              <a:rPr lang="en-US" sz="1400" dirty="0"/>
              <a:t> 	A: decomposer</a:t>
            </a:r>
          </a:p>
          <a:p>
            <a:pPr marL="0" indent="0">
              <a:buNone/>
            </a:pPr>
            <a:r>
              <a:rPr lang="en-US" sz="1400" dirty="0"/>
              <a:t>	B: consumer</a:t>
            </a:r>
          </a:p>
          <a:p>
            <a:pPr marL="0" indent="0">
              <a:buNone/>
            </a:pPr>
            <a:r>
              <a:rPr lang="en-US" sz="1400" dirty="0"/>
              <a:t>	C: scavenger</a:t>
            </a:r>
          </a:p>
          <a:p>
            <a:pPr marL="0" indent="0">
              <a:buNone/>
            </a:pPr>
            <a:r>
              <a:rPr lang="en-US" sz="1400" dirty="0"/>
              <a:t>	D: producer</a:t>
            </a:r>
          </a:p>
          <a:p>
            <a:pPr marL="0" indent="0">
              <a:buNone/>
            </a:pPr>
            <a:endParaRPr lang="en-US" sz="1400" dirty="0"/>
          </a:p>
          <a:p>
            <a:pPr marL="0" indent="0">
              <a:buNone/>
            </a:pPr>
            <a:r>
              <a:rPr lang="en-US" sz="1400" dirty="0"/>
              <a:t>3. Look at the following food chain: sun-clover-rabbit-wolf-maggots. What role does the rabbit have?</a:t>
            </a:r>
          </a:p>
          <a:p>
            <a:pPr marL="0" indent="0">
              <a:buNone/>
            </a:pPr>
            <a:r>
              <a:rPr lang="en-US" sz="1400" dirty="0"/>
              <a:t> 	A: primary consumer</a:t>
            </a:r>
          </a:p>
          <a:p>
            <a:pPr marL="0" indent="0">
              <a:buNone/>
            </a:pPr>
            <a:r>
              <a:rPr lang="en-US" sz="1400" dirty="0"/>
              <a:t>	B: producer</a:t>
            </a:r>
          </a:p>
          <a:p>
            <a:pPr marL="0" indent="0">
              <a:buNone/>
            </a:pPr>
            <a:r>
              <a:rPr lang="en-US" sz="1400" dirty="0"/>
              <a:t>	C: decomposer</a:t>
            </a:r>
          </a:p>
          <a:p>
            <a:pPr marL="0" indent="0">
              <a:buNone/>
            </a:pPr>
            <a:r>
              <a:rPr lang="en-US" sz="1400" dirty="0"/>
              <a:t>	D: secondary consumer </a:t>
            </a:r>
          </a:p>
        </p:txBody>
      </p:sp>
      <p:sp>
        <p:nvSpPr>
          <p:cNvPr id="4" name="TextBox 3">
            <a:extLst>
              <a:ext uri="{FF2B5EF4-FFF2-40B4-BE49-F238E27FC236}">
                <a16:creationId xmlns:a16="http://schemas.microsoft.com/office/drawing/2014/main" id="{D4D29A4E-43C8-4358-92FA-909880CAD0E5}"/>
              </a:ext>
            </a:extLst>
          </p:cNvPr>
          <p:cNvSpPr txBox="1"/>
          <p:nvPr/>
        </p:nvSpPr>
        <p:spPr>
          <a:xfrm>
            <a:off x="6786880" y="132080"/>
            <a:ext cx="5405120" cy="369332"/>
          </a:xfrm>
          <a:prstGeom prst="rect">
            <a:avLst/>
          </a:prstGeom>
          <a:noFill/>
        </p:spPr>
        <p:txBody>
          <a:bodyPr wrap="square" rtlCol="0">
            <a:spAutoFit/>
          </a:bodyPr>
          <a:lstStyle/>
          <a:p>
            <a:r>
              <a:rPr lang="en-US" dirty="0"/>
              <a:t>Name: ___________________________  Period: ___</a:t>
            </a:r>
          </a:p>
        </p:txBody>
      </p:sp>
      <p:sp>
        <p:nvSpPr>
          <p:cNvPr id="5" name="Content Placeholder 2">
            <a:extLst>
              <a:ext uri="{FF2B5EF4-FFF2-40B4-BE49-F238E27FC236}">
                <a16:creationId xmlns:a16="http://schemas.microsoft.com/office/drawing/2014/main" id="{24007F33-654A-4B03-8E57-16EE086CB96B}"/>
              </a:ext>
            </a:extLst>
          </p:cNvPr>
          <p:cNvSpPr txBox="1">
            <a:spLocks/>
          </p:cNvSpPr>
          <p:nvPr/>
        </p:nvSpPr>
        <p:spPr>
          <a:xfrm>
            <a:off x="5770880" y="701198"/>
            <a:ext cx="5659120" cy="591296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t>4. Organisms that eat to get their energy are called:</a:t>
            </a:r>
          </a:p>
          <a:p>
            <a:pPr marL="0" indent="0">
              <a:buNone/>
            </a:pPr>
            <a:r>
              <a:rPr lang="en-US" sz="1400" dirty="0"/>
              <a:t> 	A: decomposers</a:t>
            </a:r>
          </a:p>
          <a:p>
            <a:pPr marL="0" indent="0">
              <a:buNone/>
            </a:pPr>
            <a:r>
              <a:rPr lang="en-US" sz="1400" dirty="0"/>
              <a:t>	B: really, really, really hungry</a:t>
            </a:r>
          </a:p>
          <a:p>
            <a:pPr marL="0" indent="0">
              <a:buNone/>
            </a:pPr>
            <a:r>
              <a:rPr lang="en-US" sz="1400" dirty="0"/>
              <a:t>	C: consumers</a:t>
            </a:r>
          </a:p>
          <a:p>
            <a:pPr marL="0" indent="0">
              <a:buNone/>
            </a:pPr>
            <a:r>
              <a:rPr lang="en-US" sz="1400" dirty="0"/>
              <a:t>	D: producers </a:t>
            </a:r>
          </a:p>
          <a:p>
            <a:pPr marL="0" indent="0">
              <a:buNone/>
            </a:pPr>
            <a:endParaRPr lang="en-US" sz="1400" dirty="0"/>
          </a:p>
          <a:p>
            <a:pPr marL="0" indent="0">
              <a:buNone/>
            </a:pPr>
            <a:r>
              <a:rPr lang="en-US" sz="1400" dirty="0"/>
              <a:t>5. All food webs and chains start with:</a:t>
            </a:r>
          </a:p>
          <a:p>
            <a:pPr marL="0" indent="0">
              <a:buNone/>
            </a:pPr>
            <a:r>
              <a:rPr lang="en-US" sz="1400" dirty="0"/>
              <a:t> 	A: decomposer</a:t>
            </a:r>
          </a:p>
          <a:p>
            <a:pPr marL="0" indent="0">
              <a:buNone/>
            </a:pPr>
            <a:r>
              <a:rPr lang="en-US" sz="1400" dirty="0"/>
              <a:t>	B: the sun</a:t>
            </a:r>
          </a:p>
          <a:p>
            <a:pPr marL="0" indent="0">
              <a:buNone/>
            </a:pPr>
            <a:r>
              <a:rPr lang="en-US" sz="1400" dirty="0"/>
              <a:t>	C: consumer</a:t>
            </a:r>
          </a:p>
          <a:p>
            <a:pPr marL="0" indent="0">
              <a:buNone/>
            </a:pPr>
            <a:r>
              <a:rPr lang="en-US" sz="1400" dirty="0"/>
              <a:t>	D: producer</a:t>
            </a:r>
          </a:p>
        </p:txBody>
      </p:sp>
      <p:graphicFrame>
        <p:nvGraphicFramePr>
          <p:cNvPr id="20" name="Table 19">
            <a:extLst>
              <a:ext uri="{FF2B5EF4-FFF2-40B4-BE49-F238E27FC236}">
                <a16:creationId xmlns:a16="http://schemas.microsoft.com/office/drawing/2014/main" id="{3799D8B3-C17E-4A25-A652-2DFEE736D165}"/>
              </a:ext>
            </a:extLst>
          </p:cNvPr>
          <p:cNvGraphicFramePr>
            <a:graphicFrameLocks noGrp="1"/>
          </p:cNvGraphicFramePr>
          <p:nvPr>
            <p:extLst>
              <p:ext uri="{D42A27DB-BD31-4B8C-83A1-F6EECF244321}">
                <p14:modId xmlns:p14="http://schemas.microsoft.com/office/powerpoint/2010/main" val="1455564715"/>
              </p:ext>
            </p:extLst>
          </p:nvPr>
        </p:nvGraphicFramePr>
        <p:xfrm>
          <a:off x="6474372" y="4389120"/>
          <a:ext cx="3916856" cy="2225040"/>
        </p:xfrm>
        <a:graphic>
          <a:graphicData uri="http://schemas.openxmlformats.org/drawingml/2006/table">
            <a:tbl>
              <a:tblPr firstRow="1" bandRow="1">
                <a:tableStyleId>{5940675A-B579-460E-94D1-54222C63F5DA}</a:tableStyleId>
              </a:tblPr>
              <a:tblGrid>
                <a:gridCol w="346842">
                  <a:extLst>
                    <a:ext uri="{9D8B030D-6E8A-4147-A177-3AD203B41FA5}">
                      <a16:colId xmlns:a16="http://schemas.microsoft.com/office/drawing/2014/main" val="3333598938"/>
                    </a:ext>
                  </a:extLst>
                </a:gridCol>
                <a:gridCol w="3570014">
                  <a:extLst>
                    <a:ext uri="{9D8B030D-6E8A-4147-A177-3AD203B41FA5}">
                      <a16:colId xmlns:a16="http://schemas.microsoft.com/office/drawing/2014/main" val="187084488"/>
                    </a:ext>
                  </a:extLst>
                </a:gridCol>
              </a:tblGrid>
              <a:tr h="370840">
                <a:tc>
                  <a:txBody>
                    <a:bodyPr/>
                    <a:lstStyle/>
                    <a:p>
                      <a:r>
                        <a:rPr lang="en-US" dirty="0"/>
                        <a:t>#</a:t>
                      </a:r>
                    </a:p>
                  </a:txBody>
                  <a:tcPr/>
                </a:tc>
                <a:tc>
                  <a:txBody>
                    <a:bodyPr/>
                    <a:lstStyle/>
                    <a:p>
                      <a:r>
                        <a:rPr lang="en-US" dirty="0"/>
                        <a:t>Answers</a:t>
                      </a:r>
                    </a:p>
                  </a:txBody>
                  <a:tcPr/>
                </a:tc>
                <a:extLst>
                  <a:ext uri="{0D108BD9-81ED-4DB2-BD59-A6C34878D82A}">
                    <a16:rowId xmlns:a16="http://schemas.microsoft.com/office/drawing/2014/main" val="1678168967"/>
                  </a:ext>
                </a:extLst>
              </a:tr>
              <a:tr h="370840">
                <a:tc>
                  <a:txBody>
                    <a:bodyPr/>
                    <a:lstStyle/>
                    <a:p>
                      <a:r>
                        <a:rPr lang="en-US" dirty="0"/>
                        <a:t>1</a:t>
                      </a:r>
                    </a:p>
                  </a:txBody>
                  <a:tcPr/>
                </a:tc>
                <a:tc>
                  <a:txBody>
                    <a:bodyPr/>
                    <a:lstStyle/>
                    <a:p>
                      <a:endParaRPr lang="en-US" dirty="0"/>
                    </a:p>
                  </a:txBody>
                  <a:tcPr/>
                </a:tc>
                <a:extLst>
                  <a:ext uri="{0D108BD9-81ED-4DB2-BD59-A6C34878D82A}">
                    <a16:rowId xmlns:a16="http://schemas.microsoft.com/office/drawing/2014/main" val="2591969089"/>
                  </a:ext>
                </a:extLst>
              </a:tr>
              <a:tr h="370840">
                <a:tc>
                  <a:txBody>
                    <a:bodyPr/>
                    <a:lstStyle/>
                    <a:p>
                      <a:r>
                        <a:rPr lang="en-US" dirty="0"/>
                        <a:t>2</a:t>
                      </a:r>
                    </a:p>
                  </a:txBody>
                  <a:tcPr/>
                </a:tc>
                <a:tc>
                  <a:txBody>
                    <a:bodyPr/>
                    <a:lstStyle/>
                    <a:p>
                      <a:endParaRPr lang="en-US"/>
                    </a:p>
                  </a:txBody>
                  <a:tcPr/>
                </a:tc>
                <a:extLst>
                  <a:ext uri="{0D108BD9-81ED-4DB2-BD59-A6C34878D82A}">
                    <a16:rowId xmlns:a16="http://schemas.microsoft.com/office/drawing/2014/main" val="3488909529"/>
                  </a:ext>
                </a:extLst>
              </a:tr>
              <a:tr h="370840">
                <a:tc>
                  <a:txBody>
                    <a:bodyPr/>
                    <a:lstStyle/>
                    <a:p>
                      <a:r>
                        <a:rPr lang="en-US" dirty="0"/>
                        <a:t>3</a:t>
                      </a:r>
                    </a:p>
                  </a:txBody>
                  <a:tcPr/>
                </a:tc>
                <a:tc>
                  <a:txBody>
                    <a:bodyPr/>
                    <a:lstStyle/>
                    <a:p>
                      <a:endParaRPr lang="en-US"/>
                    </a:p>
                  </a:txBody>
                  <a:tcPr/>
                </a:tc>
                <a:extLst>
                  <a:ext uri="{0D108BD9-81ED-4DB2-BD59-A6C34878D82A}">
                    <a16:rowId xmlns:a16="http://schemas.microsoft.com/office/drawing/2014/main" val="2769758799"/>
                  </a:ext>
                </a:extLst>
              </a:tr>
              <a:tr h="370840">
                <a:tc>
                  <a:txBody>
                    <a:bodyPr/>
                    <a:lstStyle/>
                    <a:p>
                      <a:r>
                        <a:rPr lang="en-US" dirty="0"/>
                        <a:t>4</a:t>
                      </a:r>
                    </a:p>
                  </a:txBody>
                  <a:tcPr/>
                </a:tc>
                <a:tc>
                  <a:txBody>
                    <a:bodyPr/>
                    <a:lstStyle/>
                    <a:p>
                      <a:endParaRPr lang="en-US"/>
                    </a:p>
                  </a:txBody>
                  <a:tcPr/>
                </a:tc>
                <a:extLst>
                  <a:ext uri="{0D108BD9-81ED-4DB2-BD59-A6C34878D82A}">
                    <a16:rowId xmlns:a16="http://schemas.microsoft.com/office/drawing/2014/main" val="2749004018"/>
                  </a:ext>
                </a:extLst>
              </a:tr>
              <a:tr h="370840">
                <a:tc>
                  <a:txBody>
                    <a:bodyPr/>
                    <a:lstStyle/>
                    <a:p>
                      <a:r>
                        <a:rPr lang="en-US" dirty="0"/>
                        <a:t>5</a:t>
                      </a:r>
                    </a:p>
                  </a:txBody>
                  <a:tcPr/>
                </a:tc>
                <a:tc>
                  <a:txBody>
                    <a:bodyPr/>
                    <a:lstStyle/>
                    <a:p>
                      <a:endParaRPr lang="en-US" dirty="0"/>
                    </a:p>
                  </a:txBody>
                  <a:tcPr/>
                </a:tc>
                <a:extLst>
                  <a:ext uri="{0D108BD9-81ED-4DB2-BD59-A6C34878D82A}">
                    <a16:rowId xmlns:a16="http://schemas.microsoft.com/office/drawing/2014/main" val="387636984"/>
                  </a:ext>
                </a:extLst>
              </a:tr>
            </a:tbl>
          </a:graphicData>
        </a:graphic>
      </p:graphicFrame>
    </p:spTree>
    <p:extLst>
      <p:ext uri="{BB962C8B-B14F-4D97-AF65-F5344CB8AC3E}">
        <p14:creationId xmlns:p14="http://schemas.microsoft.com/office/powerpoint/2010/main" val="3299190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DB5E7992-FB84-4860-9A4C-02903557744A}"/>
              </a:ext>
            </a:extLst>
          </p:cNvPr>
          <p:cNvSpPr>
            <a:spLocks noGrp="1"/>
          </p:cNvSpPr>
          <p:nvPr>
            <p:ph idx="1"/>
          </p:nvPr>
        </p:nvSpPr>
        <p:spPr>
          <a:xfrm>
            <a:off x="152400" y="823118"/>
            <a:ext cx="5291959" cy="5912962"/>
          </a:xfrm>
        </p:spPr>
        <p:txBody>
          <a:bodyPr>
            <a:noAutofit/>
          </a:bodyPr>
          <a:lstStyle/>
          <a:p>
            <a:pPr marL="0" indent="0">
              <a:buNone/>
            </a:pPr>
            <a:r>
              <a:rPr lang="en-US" sz="1400" dirty="0"/>
              <a:t>1. Organisms that make their own food by using the sun, water, </a:t>
            </a:r>
            <a:r>
              <a:rPr lang="en-US" sz="1400" dirty="0" err="1"/>
              <a:t>cholophyll</a:t>
            </a:r>
            <a:r>
              <a:rPr lang="en-US" sz="1400" dirty="0"/>
              <a:t>, and carbon dioxide are classified as</a:t>
            </a:r>
          </a:p>
          <a:p>
            <a:pPr marL="0" indent="0">
              <a:buNone/>
            </a:pPr>
            <a:r>
              <a:rPr lang="en-US" sz="1400" dirty="0"/>
              <a:t>	A: producers</a:t>
            </a:r>
          </a:p>
          <a:p>
            <a:pPr marL="0" indent="0">
              <a:buNone/>
            </a:pPr>
            <a:r>
              <a:rPr lang="en-US" sz="1400" dirty="0"/>
              <a:t>	B: consumers</a:t>
            </a:r>
          </a:p>
          <a:p>
            <a:pPr marL="0" indent="0">
              <a:buNone/>
            </a:pPr>
            <a:r>
              <a:rPr lang="en-US" sz="1400" dirty="0"/>
              <a:t>	C: predators</a:t>
            </a:r>
          </a:p>
          <a:p>
            <a:pPr marL="0" indent="0">
              <a:buNone/>
            </a:pPr>
            <a:r>
              <a:rPr lang="en-US" sz="1400" dirty="0"/>
              <a:t>	D: decomposers</a:t>
            </a:r>
          </a:p>
          <a:p>
            <a:pPr marL="0" indent="0">
              <a:buNone/>
            </a:pPr>
            <a:endParaRPr lang="en-US" sz="1400" dirty="0"/>
          </a:p>
          <a:p>
            <a:pPr marL="0" indent="0">
              <a:buNone/>
            </a:pPr>
            <a:r>
              <a:rPr lang="en-US" sz="1400" dirty="0"/>
              <a:t>2. Look at the following food chain: sun-clover-rabbit-wolf-maggots. What role do the maggots have?</a:t>
            </a:r>
          </a:p>
          <a:p>
            <a:pPr marL="0" indent="0">
              <a:buNone/>
            </a:pPr>
            <a:r>
              <a:rPr lang="en-US" sz="1400" dirty="0"/>
              <a:t> 	A: decomposer</a:t>
            </a:r>
          </a:p>
          <a:p>
            <a:pPr marL="0" indent="0">
              <a:buNone/>
            </a:pPr>
            <a:r>
              <a:rPr lang="en-US" sz="1400" dirty="0"/>
              <a:t>	B: consumer</a:t>
            </a:r>
          </a:p>
          <a:p>
            <a:pPr marL="0" indent="0">
              <a:buNone/>
            </a:pPr>
            <a:r>
              <a:rPr lang="en-US" sz="1400" dirty="0"/>
              <a:t>	C: scavenger</a:t>
            </a:r>
          </a:p>
          <a:p>
            <a:pPr marL="0" indent="0">
              <a:buNone/>
            </a:pPr>
            <a:r>
              <a:rPr lang="en-US" sz="1400" dirty="0"/>
              <a:t>	D: producer</a:t>
            </a:r>
          </a:p>
          <a:p>
            <a:pPr marL="0" indent="0">
              <a:buNone/>
            </a:pPr>
            <a:endParaRPr lang="en-US" sz="1400" dirty="0"/>
          </a:p>
          <a:p>
            <a:pPr marL="0" indent="0">
              <a:buNone/>
            </a:pPr>
            <a:r>
              <a:rPr lang="en-US" sz="1400" dirty="0"/>
              <a:t>3. Look at the following food chain: sun-clover-rabbit-wolf-maggots. What role does the rabbit have?</a:t>
            </a:r>
          </a:p>
          <a:p>
            <a:pPr marL="0" indent="0">
              <a:buNone/>
            </a:pPr>
            <a:r>
              <a:rPr lang="en-US" sz="1400" dirty="0"/>
              <a:t> 	A: primary consumer</a:t>
            </a:r>
          </a:p>
          <a:p>
            <a:pPr marL="0" indent="0">
              <a:buNone/>
            </a:pPr>
            <a:r>
              <a:rPr lang="en-US" sz="1400" dirty="0"/>
              <a:t>	B: producer</a:t>
            </a:r>
          </a:p>
          <a:p>
            <a:pPr marL="0" indent="0">
              <a:buNone/>
            </a:pPr>
            <a:r>
              <a:rPr lang="en-US" sz="1400" dirty="0"/>
              <a:t>	C: decomposer</a:t>
            </a:r>
          </a:p>
          <a:p>
            <a:pPr marL="0" indent="0">
              <a:buNone/>
            </a:pPr>
            <a:r>
              <a:rPr lang="en-US" sz="1400" dirty="0"/>
              <a:t>	D: secondary consumer </a:t>
            </a:r>
          </a:p>
        </p:txBody>
      </p:sp>
      <p:sp>
        <p:nvSpPr>
          <p:cNvPr id="5" name="TextBox 4">
            <a:extLst>
              <a:ext uri="{FF2B5EF4-FFF2-40B4-BE49-F238E27FC236}">
                <a16:creationId xmlns:a16="http://schemas.microsoft.com/office/drawing/2014/main" id="{491D4CF9-415C-4FEA-BAAF-AD971BB314CD}"/>
              </a:ext>
            </a:extLst>
          </p:cNvPr>
          <p:cNvSpPr txBox="1"/>
          <p:nvPr/>
        </p:nvSpPr>
        <p:spPr>
          <a:xfrm>
            <a:off x="6786880" y="132080"/>
            <a:ext cx="5405120" cy="369332"/>
          </a:xfrm>
          <a:prstGeom prst="rect">
            <a:avLst/>
          </a:prstGeom>
          <a:noFill/>
        </p:spPr>
        <p:txBody>
          <a:bodyPr wrap="square" rtlCol="0">
            <a:spAutoFit/>
          </a:bodyPr>
          <a:lstStyle/>
          <a:p>
            <a:r>
              <a:rPr lang="en-US" dirty="0"/>
              <a:t>Name: ___________________________  Period: ___</a:t>
            </a:r>
          </a:p>
        </p:txBody>
      </p:sp>
      <p:sp>
        <p:nvSpPr>
          <p:cNvPr id="6" name="Content Placeholder 2">
            <a:extLst>
              <a:ext uri="{FF2B5EF4-FFF2-40B4-BE49-F238E27FC236}">
                <a16:creationId xmlns:a16="http://schemas.microsoft.com/office/drawing/2014/main" id="{06D60849-7287-43B1-AA8E-9B92D3A2AF48}"/>
              </a:ext>
            </a:extLst>
          </p:cNvPr>
          <p:cNvSpPr txBox="1">
            <a:spLocks/>
          </p:cNvSpPr>
          <p:nvPr/>
        </p:nvSpPr>
        <p:spPr>
          <a:xfrm>
            <a:off x="5770880" y="701198"/>
            <a:ext cx="5659120" cy="591296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t>4. Organisms that eat to get their energy are called:</a:t>
            </a:r>
          </a:p>
          <a:p>
            <a:pPr marL="0" indent="0">
              <a:buNone/>
            </a:pPr>
            <a:r>
              <a:rPr lang="en-US" sz="1400" dirty="0"/>
              <a:t> 	A: decomposers</a:t>
            </a:r>
          </a:p>
          <a:p>
            <a:pPr marL="0" indent="0">
              <a:buNone/>
            </a:pPr>
            <a:r>
              <a:rPr lang="en-US" sz="1400" dirty="0"/>
              <a:t>	B: really, really, really hungry</a:t>
            </a:r>
          </a:p>
          <a:p>
            <a:pPr marL="0" indent="0">
              <a:buNone/>
            </a:pPr>
            <a:r>
              <a:rPr lang="en-US" sz="1400" dirty="0"/>
              <a:t>	C: consumers</a:t>
            </a:r>
          </a:p>
          <a:p>
            <a:pPr marL="0" indent="0">
              <a:buNone/>
            </a:pPr>
            <a:r>
              <a:rPr lang="en-US" sz="1400" dirty="0"/>
              <a:t>	D: producers </a:t>
            </a:r>
          </a:p>
          <a:p>
            <a:pPr marL="0" indent="0">
              <a:buNone/>
            </a:pPr>
            <a:endParaRPr lang="en-US" sz="1400" dirty="0"/>
          </a:p>
          <a:p>
            <a:pPr marL="0" indent="0">
              <a:buNone/>
            </a:pPr>
            <a:r>
              <a:rPr lang="en-US" sz="1400" dirty="0"/>
              <a:t>5. All food webs and chains start with:</a:t>
            </a:r>
          </a:p>
          <a:p>
            <a:pPr marL="0" indent="0">
              <a:buNone/>
            </a:pPr>
            <a:r>
              <a:rPr lang="en-US" sz="1400" dirty="0"/>
              <a:t> 	A: decomposer</a:t>
            </a:r>
          </a:p>
          <a:p>
            <a:pPr marL="0" indent="0">
              <a:buNone/>
            </a:pPr>
            <a:r>
              <a:rPr lang="en-US" sz="1400" dirty="0"/>
              <a:t>	B: the sun</a:t>
            </a:r>
          </a:p>
          <a:p>
            <a:pPr marL="0" indent="0">
              <a:buNone/>
            </a:pPr>
            <a:r>
              <a:rPr lang="en-US" sz="1400" dirty="0"/>
              <a:t>	C: consumer</a:t>
            </a:r>
          </a:p>
          <a:p>
            <a:pPr marL="0" indent="0">
              <a:buNone/>
            </a:pPr>
            <a:r>
              <a:rPr lang="en-US" sz="1400" dirty="0"/>
              <a:t>	D: producer</a:t>
            </a:r>
          </a:p>
        </p:txBody>
      </p:sp>
      <p:graphicFrame>
        <p:nvGraphicFramePr>
          <p:cNvPr id="7" name="Table 6">
            <a:extLst>
              <a:ext uri="{FF2B5EF4-FFF2-40B4-BE49-F238E27FC236}">
                <a16:creationId xmlns:a16="http://schemas.microsoft.com/office/drawing/2014/main" id="{F9C333F7-4E8D-4B86-9982-3954C48282FC}"/>
              </a:ext>
            </a:extLst>
          </p:cNvPr>
          <p:cNvGraphicFramePr>
            <a:graphicFrameLocks noGrp="1"/>
          </p:cNvGraphicFramePr>
          <p:nvPr>
            <p:extLst>
              <p:ext uri="{D42A27DB-BD31-4B8C-83A1-F6EECF244321}">
                <p14:modId xmlns:p14="http://schemas.microsoft.com/office/powerpoint/2010/main" val="859476195"/>
              </p:ext>
            </p:extLst>
          </p:nvPr>
        </p:nvGraphicFramePr>
        <p:xfrm>
          <a:off x="6474372" y="4389120"/>
          <a:ext cx="3916856" cy="2225040"/>
        </p:xfrm>
        <a:graphic>
          <a:graphicData uri="http://schemas.openxmlformats.org/drawingml/2006/table">
            <a:tbl>
              <a:tblPr firstRow="1" bandRow="1">
                <a:tableStyleId>{5940675A-B579-460E-94D1-54222C63F5DA}</a:tableStyleId>
              </a:tblPr>
              <a:tblGrid>
                <a:gridCol w="346842">
                  <a:extLst>
                    <a:ext uri="{9D8B030D-6E8A-4147-A177-3AD203B41FA5}">
                      <a16:colId xmlns:a16="http://schemas.microsoft.com/office/drawing/2014/main" val="3333598938"/>
                    </a:ext>
                  </a:extLst>
                </a:gridCol>
                <a:gridCol w="3570014">
                  <a:extLst>
                    <a:ext uri="{9D8B030D-6E8A-4147-A177-3AD203B41FA5}">
                      <a16:colId xmlns:a16="http://schemas.microsoft.com/office/drawing/2014/main" val="187084488"/>
                    </a:ext>
                  </a:extLst>
                </a:gridCol>
              </a:tblGrid>
              <a:tr h="370840">
                <a:tc>
                  <a:txBody>
                    <a:bodyPr/>
                    <a:lstStyle/>
                    <a:p>
                      <a:r>
                        <a:rPr lang="en-US" dirty="0"/>
                        <a:t>#</a:t>
                      </a:r>
                    </a:p>
                  </a:txBody>
                  <a:tcPr/>
                </a:tc>
                <a:tc>
                  <a:txBody>
                    <a:bodyPr/>
                    <a:lstStyle/>
                    <a:p>
                      <a:r>
                        <a:rPr lang="en-US" dirty="0"/>
                        <a:t>Answers</a:t>
                      </a:r>
                    </a:p>
                  </a:txBody>
                  <a:tcPr/>
                </a:tc>
                <a:extLst>
                  <a:ext uri="{0D108BD9-81ED-4DB2-BD59-A6C34878D82A}">
                    <a16:rowId xmlns:a16="http://schemas.microsoft.com/office/drawing/2014/main" val="1678168967"/>
                  </a:ext>
                </a:extLst>
              </a:tr>
              <a:tr h="370840">
                <a:tc>
                  <a:txBody>
                    <a:bodyPr/>
                    <a:lstStyle/>
                    <a:p>
                      <a:r>
                        <a:rPr lang="en-US" dirty="0"/>
                        <a:t>1</a:t>
                      </a:r>
                    </a:p>
                  </a:txBody>
                  <a:tcPr/>
                </a:tc>
                <a:tc>
                  <a:txBody>
                    <a:bodyPr/>
                    <a:lstStyle/>
                    <a:p>
                      <a:endParaRPr lang="en-US" dirty="0"/>
                    </a:p>
                  </a:txBody>
                  <a:tcPr/>
                </a:tc>
                <a:extLst>
                  <a:ext uri="{0D108BD9-81ED-4DB2-BD59-A6C34878D82A}">
                    <a16:rowId xmlns:a16="http://schemas.microsoft.com/office/drawing/2014/main" val="2591969089"/>
                  </a:ext>
                </a:extLst>
              </a:tr>
              <a:tr h="370840">
                <a:tc>
                  <a:txBody>
                    <a:bodyPr/>
                    <a:lstStyle/>
                    <a:p>
                      <a:r>
                        <a:rPr lang="en-US" dirty="0"/>
                        <a:t>2</a:t>
                      </a:r>
                    </a:p>
                  </a:txBody>
                  <a:tcPr/>
                </a:tc>
                <a:tc>
                  <a:txBody>
                    <a:bodyPr/>
                    <a:lstStyle/>
                    <a:p>
                      <a:endParaRPr lang="en-US"/>
                    </a:p>
                  </a:txBody>
                  <a:tcPr/>
                </a:tc>
                <a:extLst>
                  <a:ext uri="{0D108BD9-81ED-4DB2-BD59-A6C34878D82A}">
                    <a16:rowId xmlns:a16="http://schemas.microsoft.com/office/drawing/2014/main" val="3488909529"/>
                  </a:ext>
                </a:extLst>
              </a:tr>
              <a:tr h="370840">
                <a:tc>
                  <a:txBody>
                    <a:bodyPr/>
                    <a:lstStyle/>
                    <a:p>
                      <a:r>
                        <a:rPr lang="en-US" dirty="0"/>
                        <a:t>3</a:t>
                      </a:r>
                    </a:p>
                  </a:txBody>
                  <a:tcPr/>
                </a:tc>
                <a:tc>
                  <a:txBody>
                    <a:bodyPr/>
                    <a:lstStyle/>
                    <a:p>
                      <a:endParaRPr lang="en-US"/>
                    </a:p>
                  </a:txBody>
                  <a:tcPr/>
                </a:tc>
                <a:extLst>
                  <a:ext uri="{0D108BD9-81ED-4DB2-BD59-A6C34878D82A}">
                    <a16:rowId xmlns:a16="http://schemas.microsoft.com/office/drawing/2014/main" val="2769758799"/>
                  </a:ext>
                </a:extLst>
              </a:tr>
              <a:tr h="370840">
                <a:tc>
                  <a:txBody>
                    <a:bodyPr/>
                    <a:lstStyle/>
                    <a:p>
                      <a:r>
                        <a:rPr lang="en-US" dirty="0"/>
                        <a:t>4</a:t>
                      </a:r>
                    </a:p>
                  </a:txBody>
                  <a:tcPr/>
                </a:tc>
                <a:tc>
                  <a:txBody>
                    <a:bodyPr/>
                    <a:lstStyle/>
                    <a:p>
                      <a:endParaRPr lang="en-US"/>
                    </a:p>
                  </a:txBody>
                  <a:tcPr/>
                </a:tc>
                <a:extLst>
                  <a:ext uri="{0D108BD9-81ED-4DB2-BD59-A6C34878D82A}">
                    <a16:rowId xmlns:a16="http://schemas.microsoft.com/office/drawing/2014/main" val="2749004018"/>
                  </a:ext>
                </a:extLst>
              </a:tr>
              <a:tr h="370840">
                <a:tc>
                  <a:txBody>
                    <a:bodyPr/>
                    <a:lstStyle/>
                    <a:p>
                      <a:r>
                        <a:rPr lang="en-US" dirty="0"/>
                        <a:t>5</a:t>
                      </a:r>
                    </a:p>
                  </a:txBody>
                  <a:tcPr/>
                </a:tc>
                <a:tc>
                  <a:txBody>
                    <a:bodyPr/>
                    <a:lstStyle/>
                    <a:p>
                      <a:endParaRPr lang="en-US" dirty="0"/>
                    </a:p>
                  </a:txBody>
                  <a:tcPr/>
                </a:tc>
                <a:extLst>
                  <a:ext uri="{0D108BD9-81ED-4DB2-BD59-A6C34878D82A}">
                    <a16:rowId xmlns:a16="http://schemas.microsoft.com/office/drawing/2014/main" val="387636984"/>
                  </a:ext>
                </a:extLst>
              </a:tr>
            </a:tbl>
          </a:graphicData>
        </a:graphic>
      </p:graphicFrame>
      <p:sp>
        <p:nvSpPr>
          <p:cNvPr id="12" name="Rectangle 11">
            <a:extLst>
              <a:ext uri="{FF2B5EF4-FFF2-40B4-BE49-F238E27FC236}">
                <a16:creationId xmlns:a16="http://schemas.microsoft.com/office/drawing/2014/main" id="{DE3CF054-7CBD-427C-AC43-E02CA20505B8}"/>
              </a:ext>
            </a:extLst>
          </p:cNvPr>
          <p:cNvSpPr/>
          <p:nvPr/>
        </p:nvSpPr>
        <p:spPr>
          <a:xfrm>
            <a:off x="152400" y="206494"/>
            <a:ext cx="6156960" cy="646331"/>
          </a:xfrm>
          <a:prstGeom prst="rect">
            <a:avLst/>
          </a:prstGeom>
        </p:spPr>
        <p:txBody>
          <a:bodyPr wrap="square">
            <a:spAutoFit/>
          </a:bodyPr>
          <a:lstStyle/>
          <a:p>
            <a:r>
              <a:rPr lang="en-US" sz="3600" u="sng" dirty="0"/>
              <a:t>7</a:t>
            </a:r>
            <a:r>
              <a:rPr lang="en-US" sz="3600" u="sng" baseline="30000" dirty="0"/>
              <a:t>th</a:t>
            </a:r>
            <a:r>
              <a:rPr lang="en-US" sz="3600" u="sng" dirty="0"/>
              <a:t> </a:t>
            </a:r>
            <a:r>
              <a:rPr lang="en-US" sz="3600" u="sng" dirty="0" err="1"/>
              <a:t>Grd</a:t>
            </a:r>
            <a:r>
              <a:rPr lang="en-US" sz="3600" u="sng" dirty="0"/>
              <a:t>. Food Chain DOL Quiz</a:t>
            </a:r>
            <a:endParaRPr lang="en-US" sz="3600" dirty="0"/>
          </a:p>
        </p:txBody>
      </p:sp>
    </p:spTree>
    <p:extLst>
      <p:ext uri="{BB962C8B-B14F-4D97-AF65-F5344CB8AC3E}">
        <p14:creationId xmlns:p14="http://schemas.microsoft.com/office/powerpoint/2010/main" val="3124299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94080-4E28-4043-A088-56B210505E22}"/>
              </a:ext>
            </a:extLst>
          </p:cNvPr>
          <p:cNvSpPr>
            <a:spLocks noGrp="1"/>
          </p:cNvSpPr>
          <p:nvPr>
            <p:ph type="title"/>
          </p:nvPr>
        </p:nvSpPr>
        <p:spPr>
          <a:xfrm>
            <a:off x="172720" y="365125"/>
            <a:ext cx="11907520" cy="1687195"/>
          </a:xfrm>
        </p:spPr>
        <p:txBody>
          <a:bodyPr>
            <a:normAutofit fontScale="90000"/>
          </a:bodyPr>
          <a:lstStyle/>
          <a:p>
            <a:pPr algn="ctr"/>
            <a:r>
              <a:rPr lang="en-US" dirty="0"/>
              <a:t>Question to Ponder:</a:t>
            </a:r>
            <a:br>
              <a:rPr lang="en-US" dirty="0"/>
            </a:br>
            <a:r>
              <a:rPr lang="en-US" dirty="0"/>
              <a:t>In a food chain what would our </a:t>
            </a:r>
            <a:r>
              <a:rPr lang="en-US" dirty="0" err="1"/>
              <a:t>guinie</a:t>
            </a:r>
            <a:r>
              <a:rPr lang="en-US" dirty="0"/>
              <a:t> pigs be considered?</a:t>
            </a:r>
          </a:p>
        </p:txBody>
      </p:sp>
      <p:sp>
        <p:nvSpPr>
          <p:cNvPr id="3" name="Content Placeholder 2">
            <a:extLst>
              <a:ext uri="{FF2B5EF4-FFF2-40B4-BE49-F238E27FC236}">
                <a16:creationId xmlns:a16="http://schemas.microsoft.com/office/drawing/2014/main" id="{7F52567F-B116-409D-951E-8CB278463C85}"/>
              </a:ext>
            </a:extLst>
          </p:cNvPr>
          <p:cNvSpPr>
            <a:spLocks noGrp="1"/>
          </p:cNvSpPr>
          <p:nvPr>
            <p:ph idx="1"/>
          </p:nvPr>
        </p:nvSpPr>
        <p:spPr>
          <a:xfrm>
            <a:off x="838200" y="2052319"/>
            <a:ext cx="10515600" cy="4124643"/>
          </a:xfrm>
        </p:spPr>
        <p:txBody>
          <a:bodyPr/>
          <a:lstStyle/>
          <a:p>
            <a:r>
              <a:rPr lang="en-US" dirty="0"/>
              <a:t>Take out Foldable from Yesterday to assist with question above.  Add new information to foldable as watch the video clip.</a:t>
            </a:r>
          </a:p>
          <a:p>
            <a:endParaRPr lang="en-US" dirty="0"/>
          </a:p>
          <a:p>
            <a:r>
              <a:rPr lang="en-US" dirty="0" err="1"/>
              <a:t>StudyJams</a:t>
            </a:r>
            <a:r>
              <a:rPr lang="en-US" dirty="0"/>
              <a:t>.: </a:t>
            </a:r>
            <a:r>
              <a:rPr lang="en-US" dirty="0">
                <a:hlinkClick r:id="rId2"/>
              </a:rPr>
              <a:t>http://studyjams.scholastic.com/studyjams/jams/science/ecosystems/food-chains.htm</a:t>
            </a:r>
            <a:endParaRPr lang="en-US" dirty="0"/>
          </a:p>
          <a:p>
            <a:pPr marL="0" indent="0">
              <a:buNone/>
            </a:pPr>
            <a:endParaRPr lang="en-US" dirty="0"/>
          </a:p>
        </p:txBody>
      </p:sp>
    </p:spTree>
    <p:extLst>
      <p:ext uri="{BB962C8B-B14F-4D97-AF65-F5344CB8AC3E}">
        <p14:creationId xmlns:p14="http://schemas.microsoft.com/office/powerpoint/2010/main" val="261348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FE93C-9DFC-4176-930F-DC3B11209D7C}"/>
              </a:ext>
            </a:extLst>
          </p:cNvPr>
          <p:cNvSpPr>
            <a:spLocks noGrp="1"/>
          </p:cNvSpPr>
          <p:nvPr>
            <p:ph type="title"/>
          </p:nvPr>
        </p:nvSpPr>
        <p:spPr>
          <a:xfrm>
            <a:off x="0" y="-244475"/>
            <a:ext cx="12192000" cy="1325563"/>
          </a:xfrm>
        </p:spPr>
        <p:txBody>
          <a:bodyPr>
            <a:normAutofit/>
          </a:bodyPr>
          <a:lstStyle/>
          <a:p>
            <a:r>
              <a:rPr lang="en-US" sz="3200" u="sng" dirty="0"/>
              <a:t>Real Live Food Chain Lab Questions</a:t>
            </a:r>
            <a:r>
              <a:rPr lang="en-US" sz="3200" dirty="0"/>
              <a:t>    Name: _____________  Period: __</a:t>
            </a:r>
          </a:p>
        </p:txBody>
      </p:sp>
      <p:sp>
        <p:nvSpPr>
          <p:cNvPr id="3" name="Content Placeholder 2">
            <a:extLst>
              <a:ext uri="{FF2B5EF4-FFF2-40B4-BE49-F238E27FC236}">
                <a16:creationId xmlns:a16="http://schemas.microsoft.com/office/drawing/2014/main" id="{2DB810BB-90D3-4190-AD19-52ADCE551CF7}"/>
              </a:ext>
            </a:extLst>
          </p:cNvPr>
          <p:cNvSpPr>
            <a:spLocks noGrp="1"/>
          </p:cNvSpPr>
          <p:nvPr>
            <p:ph idx="1"/>
          </p:nvPr>
        </p:nvSpPr>
        <p:spPr>
          <a:xfrm>
            <a:off x="213360" y="731520"/>
            <a:ext cx="11978640" cy="6035040"/>
          </a:xfrm>
        </p:spPr>
        <p:txBody>
          <a:bodyPr>
            <a:normAutofit/>
          </a:bodyPr>
          <a:lstStyle/>
          <a:p>
            <a:r>
              <a:rPr lang="en-US" dirty="0"/>
              <a:t> Write down the questions below onto ½ sheet of blank paper.  This will be part of your exit slip / grade.</a:t>
            </a:r>
          </a:p>
          <a:p>
            <a:r>
              <a:rPr lang="en-US" dirty="0"/>
              <a:t>1. What is the first step in our food chain?</a:t>
            </a:r>
          </a:p>
          <a:p>
            <a:endParaRPr lang="en-US" dirty="0"/>
          </a:p>
          <a:p>
            <a:r>
              <a:rPr lang="en-US" dirty="0"/>
              <a:t>2. What is our lizard considered? What level?</a:t>
            </a:r>
          </a:p>
          <a:p>
            <a:endParaRPr lang="en-US" dirty="0"/>
          </a:p>
          <a:p>
            <a:r>
              <a:rPr lang="en-US" dirty="0"/>
              <a:t>3. What are the crickets considered? What level?</a:t>
            </a:r>
          </a:p>
          <a:p>
            <a:endParaRPr lang="en-US" dirty="0"/>
          </a:p>
          <a:p>
            <a:r>
              <a:rPr lang="en-US" dirty="0"/>
              <a:t>4. What type of 3</a:t>
            </a:r>
            <a:r>
              <a:rPr lang="en-US" baseline="30000" dirty="0"/>
              <a:t>rd</a:t>
            </a:r>
            <a:r>
              <a:rPr lang="en-US" dirty="0"/>
              <a:t> level consumer could be a part of this food chain?</a:t>
            </a:r>
          </a:p>
          <a:p>
            <a:endParaRPr lang="en-US" dirty="0"/>
          </a:p>
          <a:p>
            <a:r>
              <a:rPr lang="en-US" dirty="0"/>
              <a:t>5. What level in the food chain would make it so that our lizard can give back to the food chain / soil?</a:t>
            </a:r>
          </a:p>
        </p:txBody>
      </p:sp>
    </p:spTree>
    <p:extLst>
      <p:ext uri="{BB962C8B-B14F-4D97-AF65-F5344CB8AC3E}">
        <p14:creationId xmlns:p14="http://schemas.microsoft.com/office/powerpoint/2010/main" val="2471499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037AA6A6-066F-4E48-A9BB-3DB4F568CA8F}"/>
              </a:ext>
            </a:extLst>
          </p:cNvPr>
          <p:cNvSpPr>
            <a:spLocks noGrp="1"/>
          </p:cNvSpPr>
          <p:nvPr>
            <p:ph idx="1"/>
          </p:nvPr>
        </p:nvSpPr>
        <p:spPr>
          <a:xfrm>
            <a:off x="213360" y="731520"/>
            <a:ext cx="11978640" cy="6035040"/>
          </a:xfrm>
        </p:spPr>
        <p:txBody>
          <a:bodyPr>
            <a:normAutofit/>
          </a:bodyPr>
          <a:lstStyle/>
          <a:p>
            <a:r>
              <a:rPr lang="en-US" dirty="0"/>
              <a:t> Write down the questions below onto ½ sheet of blank paper.  This will be part of your exit slip / grade.</a:t>
            </a:r>
          </a:p>
          <a:p>
            <a:r>
              <a:rPr lang="en-US" dirty="0"/>
              <a:t>1. What is the first step in our food chain?</a:t>
            </a:r>
          </a:p>
          <a:p>
            <a:endParaRPr lang="en-US" dirty="0"/>
          </a:p>
          <a:p>
            <a:r>
              <a:rPr lang="en-US" dirty="0"/>
              <a:t>2. What is our lizard considered? What level?</a:t>
            </a:r>
          </a:p>
          <a:p>
            <a:endParaRPr lang="en-US" dirty="0"/>
          </a:p>
          <a:p>
            <a:r>
              <a:rPr lang="en-US" dirty="0"/>
              <a:t>3. What are the crickets considered? What level?</a:t>
            </a:r>
          </a:p>
          <a:p>
            <a:endParaRPr lang="en-US" dirty="0"/>
          </a:p>
          <a:p>
            <a:r>
              <a:rPr lang="en-US" dirty="0"/>
              <a:t>4. What type of 3</a:t>
            </a:r>
            <a:r>
              <a:rPr lang="en-US" baseline="30000" dirty="0"/>
              <a:t>rd</a:t>
            </a:r>
            <a:r>
              <a:rPr lang="en-US" dirty="0"/>
              <a:t> level consumer could be a part of this food chain?</a:t>
            </a:r>
          </a:p>
          <a:p>
            <a:endParaRPr lang="en-US" dirty="0"/>
          </a:p>
          <a:p>
            <a:r>
              <a:rPr lang="en-US" dirty="0"/>
              <a:t>5. What level in the food chain would make it so that our lizard can give back to the food chain / soil?</a:t>
            </a:r>
          </a:p>
        </p:txBody>
      </p:sp>
      <p:sp>
        <p:nvSpPr>
          <p:cNvPr id="5" name="Title 1">
            <a:extLst>
              <a:ext uri="{FF2B5EF4-FFF2-40B4-BE49-F238E27FC236}">
                <a16:creationId xmlns:a16="http://schemas.microsoft.com/office/drawing/2014/main" id="{F733A459-B94C-4744-8206-B0286F13D6BD}"/>
              </a:ext>
            </a:extLst>
          </p:cNvPr>
          <p:cNvSpPr>
            <a:spLocks noGrp="1"/>
          </p:cNvSpPr>
          <p:nvPr>
            <p:ph type="title"/>
          </p:nvPr>
        </p:nvSpPr>
        <p:spPr>
          <a:xfrm>
            <a:off x="0" y="-244475"/>
            <a:ext cx="12192000" cy="1325563"/>
          </a:xfrm>
        </p:spPr>
        <p:txBody>
          <a:bodyPr>
            <a:normAutofit/>
          </a:bodyPr>
          <a:lstStyle/>
          <a:p>
            <a:r>
              <a:rPr lang="en-US" sz="3200" u="sng" dirty="0"/>
              <a:t>Real Live Food Chain Lab Questions</a:t>
            </a:r>
            <a:r>
              <a:rPr lang="en-US" sz="3200" dirty="0"/>
              <a:t>    Name: _____________  Period: __</a:t>
            </a:r>
          </a:p>
        </p:txBody>
      </p:sp>
    </p:spTree>
    <p:extLst>
      <p:ext uri="{BB962C8B-B14F-4D97-AF65-F5344CB8AC3E}">
        <p14:creationId xmlns:p14="http://schemas.microsoft.com/office/powerpoint/2010/main" val="2568135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5806E55-6F8A-41D5-9684-A0B99C7422B0}"/>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68300" y="-469900"/>
            <a:ext cx="13233399" cy="7810500"/>
          </a:xfrm>
          <a:prstGeom prst="rect">
            <a:avLst/>
          </a:prstGeom>
        </p:spPr>
      </p:pic>
      <p:sp>
        <p:nvSpPr>
          <p:cNvPr id="2" name="Title 1">
            <a:extLst>
              <a:ext uri="{FF2B5EF4-FFF2-40B4-BE49-F238E27FC236}">
                <a16:creationId xmlns:a16="http://schemas.microsoft.com/office/drawing/2014/main" id="{518024B5-B81E-4C2B-9731-E616EE946E91}"/>
              </a:ext>
            </a:extLst>
          </p:cNvPr>
          <p:cNvSpPr>
            <a:spLocks noGrp="1"/>
          </p:cNvSpPr>
          <p:nvPr>
            <p:ph type="title"/>
          </p:nvPr>
        </p:nvSpPr>
        <p:spPr/>
        <p:txBody>
          <a:bodyPr>
            <a:normAutofit/>
          </a:bodyPr>
          <a:lstStyle/>
          <a:p>
            <a:pPr algn="ctr"/>
            <a:r>
              <a:rPr lang="en-US" sz="7200" u="sng" dirty="0">
                <a:latin typeface="Algerian" panose="04020705040A02060702" pitchFamily="82" charset="0"/>
              </a:rPr>
              <a:t>Agenda</a:t>
            </a:r>
          </a:p>
        </p:txBody>
      </p:sp>
      <p:sp>
        <p:nvSpPr>
          <p:cNvPr id="3" name="Content Placeholder 2">
            <a:extLst>
              <a:ext uri="{FF2B5EF4-FFF2-40B4-BE49-F238E27FC236}">
                <a16:creationId xmlns:a16="http://schemas.microsoft.com/office/drawing/2014/main" id="{20047854-1B8A-4A19-99FC-3FCA3A248C81}"/>
              </a:ext>
            </a:extLst>
          </p:cNvPr>
          <p:cNvSpPr>
            <a:spLocks noGrp="1"/>
          </p:cNvSpPr>
          <p:nvPr>
            <p:ph idx="1"/>
          </p:nvPr>
        </p:nvSpPr>
        <p:spPr>
          <a:xfrm>
            <a:off x="1498600" y="1531620"/>
            <a:ext cx="4927600" cy="4632643"/>
          </a:xfrm>
        </p:spPr>
        <p:txBody>
          <a:bodyPr>
            <a:normAutofit/>
          </a:bodyPr>
          <a:lstStyle/>
          <a:p>
            <a:pPr marL="0" indent="0" algn="ctr">
              <a:buNone/>
            </a:pPr>
            <a:r>
              <a:rPr lang="en-US" u="sng" dirty="0">
                <a:latin typeface="Arial Black" panose="020B0A04020102020204" pitchFamily="34" charset="0"/>
              </a:rPr>
              <a:t>7</a:t>
            </a:r>
            <a:r>
              <a:rPr lang="en-US" u="sng" baseline="30000" dirty="0">
                <a:latin typeface="Arial Black" panose="020B0A04020102020204" pitchFamily="34" charset="0"/>
              </a:rPr>
              <a:t>th</a:t>
            </a:r>
            <a:r>
              <a:rPr lang="en-US" u="sng" dirty="0">
                <a:latin typeface="Arial Black" panose="020B0A04020102020204" pitchFamily="34" charset="0"/>
              </a:rPr>
              <a:t> Grade</a:t>
            </a:r>
          </a:p>
          <a:p>
            <a:r>
              <a:rPr lang="en-US" sz="4000" dirty="0"/>
              <a:t>1. DOL Quiz </a:t>
            </a:r>
          </a:p>
          <a:p>
            <a:r>
              <a:rPr lang="en-US" sz="4000" dirty="0"/>
              <a:t>2. Food Chain Video</a:t>
            </a:r>
          </a:p>
          <a:p>
            <a:r>
              <a:rPr lang="en-US" sz="4000" dirty="0"/>
              <a:t>3. Food Chain Lab</a:t>
            </a:r>
          </a:p>
          <a:p>
            <a:r>
              <a:rPr lang="en-US" sz="4000" dirty="0"/>
              <a:t>4. Exit Slip</a:t>
            </a:r>
          </a:p>
        </p:txBody>
      </p:sp>
      <p:sp>
        <p:nvSpPr>
          <p:cNvPr id="4" name="Content Placeholder 2">
            <a:extLst>
              <a:ext uri="{FF2B5EF4-FFF2-40B4-BE49-F238E27FC236}">
                <a16:creationId xmlns:a16="http://schemas.microsoft.com/office/drawing/2014/main" id="{F03829F8-4F64-4509-904E-8F5A6EB09AFE}"/>
              </a:ext>
            </a:extLst>
          </p:cNvPr>
          <p:cNvSpPr txBox="1">
            <a:spLocks/>
          </p:cNvSpPr>
          <p:nvPr/>
        </p:nvSpPr>
        <p:spPr>
          <a:xfrm>
            <a:off x="6654800" y="1690688"/>
            <a:ext cx="4927600" cy="46326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u="sng" dirty="0">
                <a:latin typeface="Arial Black" panose="020B0A04020102020204" pitchFamily="34" charset="0"/>
              </a:rPr>
              <a:t>6</a:t>
            </a:r>
            <a:r>
              <a:rPr lang="en-US" u="sng" baseline="30000" dirty="0">
                <a:latin typeface="Arial Black" panose="020B0A04020102020204" pitchFamily="34" charset="0"/>
              </a:rPr>
              <a:t>th</a:t>
            </a:r>
            <a:r>
              <a:rPr lang="en-US" u="sng" dirty="0">
                <a:latin typeface="Arial Black" panose="020B0A04020102020204" pitchFamily="34" charset="0"/>
              </a:rPr>
              <a:t> Grade</a:t>
            </a:r>
          </a:p>
          <a:p>
            <a:r>
              <a:rPr lang="en-US" sz="4000" dirty="0"/>
              <a:t>1. DOL Quiz</a:t>
            </a:r>
          </a:p>
          <a:p>
            <a:r>
              <a:rPr lang="en-US" sz="4000" dirty="0"/>
              <a:t>2. 3 Types of </a:t>
            </a:r>
            <a:r>
              <a:rPr lang="en-US" sz="4000" dirty="0" err="1"/>
              <a:t>Boundrys</a:t>
            </a:r>
            <a:r>
              <a:rPr lang="en-US" sz="4000" dirty="0"/>
              <a:t> Video</a:t>
            </a:r>
          </a:p>
          <a:p>
            <a:r>
              <a:rPr lang="en-US" sz="4000" dirty="0"/>
              <a:t>3. Plate </a:t>
            </a:r>
            <a:r>
              <a:rPr lang="en-US" sz="4000" dirty="0" err="1"/>
              <a:t>Boundry</a:t>
            </a:r>
            <a:r>
              <a:rPr lang="en-US" sz="4000" dirty="0"/>
              <a:t> Clay Lab </a:t>
            </a:r>
          </a:p>
          <a:p>
            <a:r>
              <a:rPr lang="en-US" sz="4000" dirty="0"/>
              <a:t>4. Exit Ticket</a:t>
            </a:r>
          </a:p>
        </p:txBody>
      </p:sp>
    </p:spTree>
    <p:extLst>
      <p:ext uri="{BB962C8B-B14F-4D97-AF65-F5344CB8AC3E}">
        <p14:creationId xmlns:p14="http://schemas.microsoft.com/office/powerpoint/2010/main" val="2187923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0D52E53-D01A-4BFB-AF51-085699A365DD}"/>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68300" y="-469900"/>
            <a:ext cx="13233399" cy="7810500"/>
          </a:xfrm>
          <a:prstGeom prst="rect">
            <a:avLst/>
          </a:prstGeom>
        </p:spPr>
      </p:pic>
      <p:sp>
        <p:nvSpPr>
          <p:cNvPr id="4" name="Title 1">
            <a:extLst>
              <a:ext uri="{FF2B5EF4-FFF2-40B4-BE49-F238E27FC236}">
                <a16:creationId xmlns:a16="http://schemas.microsoft.com/office/drawing/2014/main" id="{4532DB2E-A2A1-40F5-8D58-3A02F85682A0}"/>
              </a:ext>
            </a:extLst>
          </p:cNvPr>
          <p:cNvSpPr>
            <a:spLocks noGrp="1"/>
          </p:cNvSpPr>
          <p:nvPr>
            <p:ph type="title"/>
          </p:nvPr>
        </p:nvSpPr>
        <p:spPr>
          <a:xfrm>
            <a:off x="838200" y="365125"/>
            <a:ext cx="10515600" cy="1325563"/>
          </a:xfrm>
        </p:spPr>
        <p:txBody>
          <a:bodyPr>
            <a:normAutofit/>
          </a:bodyPr>
          <a:lstStyle/>
          <a:p>
            <a:pPr algn="ctr"/>
            <a:r>
              <a:rPr lang="en-US" sz="7200" u="sng" dirty="0">
                <a:latin typeface="Algerian" panose="04020705040A02060702" pitchFamily="82" charset="0"/>
              </a:rPr>
              <a:t>LO’S</a:t>
            </a:r>
          </a:p>
        </p:txBody>
      </p:sp>
      <p:sp>
        <p:nvSpPr>
          <p:cNvPr id="5" name="Content Placeholder 2">
            <a:extLst>
              <a:ext uri="{FF2B5EF4-FFF2-40B4-BE49-F238E27FC236}">
                <a16:creationId xmlns:a16="http://schemas.microsoft.com/office/drawing/2014/main" id="{04DCEDA9-642E-4ABF-8E61-D0571193C5C3}"/>
              </a:ext>
            </a:extLst>
          </p:cNvPr>
          <p:cNvSpPr>
            <a:spLocks noGrp="1"/>
          </p:cNvSpPr>
          <p:nvPr>
            <p:ph idx="1"/>
          </p:nvPr>
        </p:nvSpPr>
        <p:spPr>
          <a:xfrm>
            <a:off x="1282700" y="1531620"/>
            <a:ext cx="4927600" cy="4632643"/>
          </a:xfrm>
        </p:spPr>
        <p:txBody>
          <a:bodyPr>
            <a:normAutofit/>
          </a:bodyPr>
          <a:lstStyle/>
          <a:p>
            <a:pPr marL="0" indent="0" algn="ctr">
              <a:buNone/>
            </a:pPr>
            <a:r>
              <a:rPr lang="en-US" u="sng" dirty="0">
                <a:latin typeface="Arial Black" panose="020B0A04020102020204" pitchFamily="34" charset="0"/>
              </a:rPr>
              <a:t>7</a:t>
            </a:r>
            <a:r>
              <a:rPr lang="en-US" u="sng" baseline="30000" dirty="0">
                <a:latin typeface="Arial Black" panose="020B0A04020102020204" pitchFamily="34" charset="0"/>
              </a:rPr>
              <a:t>th</a:t>
            </a:r>
            <a:r>
              <a:rPr lang="en-US" u="sng" dirty="0">
                <a:latin typeface="Arial Black" panose="020B0A04020102020204" pitchFamily="34" charset="0"/>
              </a:rPr>
              <a:t> Grade</a:t>
            </a:r>
          </a:p>
          <a:p>
            <a:r>
              <a:rPr lang="en-US" sz="4000" dirty="0"/>
              <a:t>We will investigate the steps energy flows in a food chain.</a:t>
            </a:r>
          </a:p>
        </p:txBody>
      </p:sp>
      <p:sp>
        <p:nvSpPr>
          <p:cNvPr id="6" name="Content Placeholder 2">
            <a:extLst>
              <a:ext uri="{FF2B5EF4-FFF2-40B4-BE49-F238E27FC236}">
                <a16:creationId xmlns:a16="http://schemas.microsoft.com/office/drawing/2014/main" id="{ECE84D7C-F4D6-4C92-BAB6-A2048BAB55AF}"/>
              </a:ext>
            </a:extLst>
          </p:cNvPr>
          <p:cNvSpPr txBox="1">
            <a:spLocks/>
          </p:cNvSpPr>
          <p:nvPr/>
        </p:nvSpPr>
        <p:spPr>
          <a:xfrm>
            <a:off x="6426200" y="1531620"/>
            <a:ext cx="4927600" cy="46326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u="sng" dirty="0">
                <a:latin typeface="Arial Black" panose="020B0A04020102020204" pitchFamily="34" charset="0"/>
              </a:rPr>
              <a:t>6</a:t>
            </a:r>
            <a:r>
              <a:rPr lang="en-US" u="sng" baseline="30000" dirty="0">
                <a:latin typeface="Arial Black" panose="020B0A04020102020204" pitchFamily="34" charset="0"/>
              </a:rPr>
              <a:t>th</a:t>
            </a:r>
            <a:r>
              <a:rPr lang="en-US" u="sng" dirty="0">
                <a:latin typeface="Arial Black" panose="020B0A04020102020204" pitchFamily="34" charset="0"/>
              </a:rPr>
              <a:t> Grade</a:t>
            </a:r>
          </a:p>
          <a:p>
            <a:r>
              <a:rPr lang="en-US" sz="4000" dirty="0"/>
              <a:t>We will investigate how the movement of the plate </a:t>
            </a:r>
            <a:r>
              <a:rPr lang="en-US" sz="4000" dirty="0" err="1"/>
              <a:t>boundrys</a:t>
            </a:r>
            <a:r>
              <a:rPr lang="en-US" sz="4000" dirty="0"/>
              <a:t> create different landforms.</a:t>
            </a:r>
          </a:p>
        </p:txBody>
      </p:sp>
    </p:spTree>
    <p:extLst>
      <p:ext uri="{BB962C8B-B14F-4D97-AF65-F5344CB8AC3E}">
        <p14:creationId xmlns:p14="http://schemas.microsoft.com/office/powerpoint/2010/main" val="2282659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6E6A126D-14EA-45F7-9FD4-ADDF25B79076}"/>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68300" y="-469900"/>
            <a:ext cx="13233399" cy="7810500"/>
          </a:xfrm>
          <a:prstGeom prst="rect">
            <a:avLst/>
          </a:prstGeom>
        </p:spPr>
      </p:pic>
      <p:sp>
        <p:nvSpPr>
          <p:cNvPr id="4" name="Title 1">
            <a:extLst>
              <a:ext uri="{FF2B5EF4-FFF2-40B4-BE49-F238E27FC236}">
                <a16:creationId xmlns:a16="http://schemas.microsoft.com/office/drawing/2014/main" id="{5A43644A-2B81-4B23-A61D-775EAD7A8E2A}"/>
              </a:ext>
            </a:extLst>
          </p:cNvPr>
          <p:cNvSpPr>
            <a:spLocks noGrp="1"/>
          </p:cNvSpPr>
          <p:nvPr>
            <p:ph type="title"/>
          </p:nvPr>
        </p:nvSpPr>
        <p:spPr>
          <a:xfrm>
            <a:off x="838200" y="365125"/>
            <a:ext cx="10515600" cy="1325563"/>
          </a:xfrm>
        </p:spPr>
        <p:txBody>
          <a:bodyPr>
            <a:normAutofit/>
          </a:bodyPr>
          <a:lstStyle/>
          <a:p>
            <a:pPr algn="ctr"/>
            <a:r>
              <a:rPr lang="en-US" sz="7200" u="sng" dirty="0">
                <a:latin typeface="Algerian" panose="04020705040A02060702" pitchFamily="82" charset="0"/>
              </a:rPr>
              <a:t>DOL’s</a:t>
            </a:r>
          </a:p>
        </p:txBody>
      </p:sp>
      <p:sp>
        <p:nvSpPr>
          <p:cNvPr id="5" name="Content Placeholder 2">
            <a:extLst>
              <a:ext uri="{FF2B5EF4-FFF2-40B4-BE49-F238E27FC236}">
                <a16:creationId xmlns:a16="http://schemas.microsoft.com/office/drawing/2014/main" id="{8D5EBE9E-7424-43EA-A004-541488CCC3B4}"/>
              </a:ext>
            </a:extLst>
          </p:cNvPr>
          <p:cNvSpPr>
            <a:spLocks noGrp="1"/>
          </p:cNvSpPr>
          <p:nvPr>
            <p:ph idx="1"/>
          </p:nvPr>
        </p:nvSpPr>
        <p:spPr>
          <a:xfrm>
            <a:off x="1320799" y="1544320"/>
            <a:ext cx="4927600" cy="4632643"/>
          </a:xfrm>
        </p:spPr>
        <p:txBody>
          <a:bodyPr>
            <a:normAutofit/>
          </a:bodyPr>
          <a:lstStyle/>
          <a:p>
            <a:pPr marL="0" indent="0" algn="ctr">
              <a:buNone/>
            </a:pPr>
            <a:r>
              <a:rPr lang="en-US" u="sng" dirty="0">
                <a:latin typeface="Arial Black" panose="020B0A04020102020204" pitchFamily="34" charset="0"/>
              </a:rPr>
              <a:t>7</a:t>
            </a:r>
            <a:r>
              <a:rPr lang="en-US" u="sng" baseline="30000" dirty="0">
                <a:latin typeface="Arial Black" panose="020B0A04020102020204" pitchFamily="34" charset="0"/>
              </a:rPr>
              <a:t>th</a:t>
            </a:r>
            <a:r>
              <a:rPr lang="en-US" u="sng" dirty="0">
                <a:latin typeface="Arial Black" panose="020B0A04020102020204" pitchFamily="34" charset="0"/>
              </a:rPr>
              <a:t> Grade</a:t>
            </a:r>
          </a:p>
          <a:p>
            <a:r>
              <a:rPr lang="en-US" sz="4000" dirty="0"/>
              <a:t>I will complete  and exit slip over the food chains.</a:t>
            </a:r>
          </a:p>
        </p:txBody>
      </p:sp>
      <p:sp>
        <p:nvSpPr>
          <p:cNvPr id="6" name="Content Placeholder 2">
            <a:extLst>
              <a:ext uri="{FF2B5EF4-FFF2-40B4-BE49-F238E27FC236}">
                <a16:creationId xmlns:a16="http://schemas.microsoft.com/office/drawing/2014/main" id="{73587BD7-6B63-4CDD-8075-27D6B8B684B8}"/>
              </a:ext>
            </a:extLst>
          </p:cNvPr>
          <p:cNvSpPr txBox="1">
            <a:spLocks/>
          </p:cNvSpPr>
          <p:nvPr/>
        </p:nvSpPr>
        <p:spPr>
          <a:xfrm>
            <a:off x="6159498" y="1690688"/>
            <a:ext cx="4927600" cy="46326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u="sng" dirty="0">
                <a:latin typeface="Arial Black" panose="020B0A04020102020204" pitchFamily="34" charset="0"/>
              </a:rPr>
              <a:t>6</a:t>
            </a:r>
            <a:r>
              <a:rPr lang="en-US" u="sng" baseline="30000" dirty="0">
                <a:latin typeface="Arial Black" panose="020B0A04020102020204" pitchFamily="34" charset="0"/>
              </a:rPr>
              <a:t>th</a:t>
            </a:r>
            <a:r>
              <a:rPr lang="en-US" u="sng" dirty="0">
                <a:latin typeface="Arial Black" panose="020B0A04020102020204" pitchFamily="34" charset="0"/>
              </a:rPr>
              <a:t> Grade</a:t>
            </a:r>
          </a:p>
          <a:p>
            <a:r>
              <a:rPr lang="en-US" sz="4000" dirty="0"/>
              <a:t>I will complete and exit slip over plate </a:t>
            </a:r>
            <a:r>
              <a:rPr lang="en-US" sz="4000" dirty="0" err="1"/>
              <a:t>boundries</a:t>
            </a:r>
            <a:r>
              <a:rPr lang="en-US" sz="4000" dirty="0"/>
              <a:t>.</a:t>
            </a:r>
          </a:p>
        </p:txBody>
      </p:sp>
    </p:spTree>
    <p:extLst>
      <p:ext uri="{BB962C8B-B14F-4D97-AF65-F5344CB8AC3E}">
        <p14:creationId xmlns:p14="http://schemas.microsoft.com/office/powerpoint/2010/main" val="1186270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A44F8D5-AEC4-422A-80E9-72558CD3A716}"/>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68300" y="-469900"/>
            <a:ext cx="13233399" cy="7810500"/>
          </a:xfrm>
          <a:prstGeom prst="rect">
            <a:avLst/>
          </a:prstGeom>
        </p:spPr>
      </p:pic>
      <p:sp>
        <p:nvSpPr>
          <p:cNvPr id="4" name="Title 1">
            <a:extLst>
              <a:ext uri="{FF2B5EF4-FFF2-40B4-BE49-F238E27FC236}">
                <a16:creationId xmlns:a16="http://schemas.microsoft.com/office/drawing/2014/main" id="{DA1A30F1-0DBE-4361-99A3-BB694A32800C}"/>
              </a:ext>
            </a:extLst>
          </p:cNvPr>
          <p:cNvSpPr>
            <a:spLocks noGrp="1"/>
          </p:cNvSpPr>
          <p:nvPr>
            <p:ph type="title"/>
          </p:nvPr>
        </p:nvSpPr>
        <p:spPr>
          <a:xfrm>
            <a:off x="838200" y="365125"/>
            <a:ext cx="10515600" cy="1325563"/>
          </a:xfrm>
        </p:spPr>
        <p:txBody>
          <a:bodyPr>
            <a:normAutofit/>
          </a:bodyPr>
          <a:lstStyle/>
          <a:p>
            <a:pPr algn="ctr"/>
            <a:r>
              <a:rPr lang="en-US" sz="7200" u="sng" dirty="0">
                <a:latin typeface="Algerian" panose="04020705040A02060702" pitchFamily="82" charset="0"/>
              </a:rPr>
              <a:t>TEKS</a:t>
            </a:r>
          </a:p>
        </p:txBody>
      </p:sp>
      <p:sp>
        <p:nvSpPr>
          <p:cNvPr id="5" name="Content Placeholder 2">
            <a:extLst>
              <a:ext uri="{FF2B5EF4-FFF2-40B4-BE49-F238E27FC236}">
                <a16:creationId xmlns:a16="http://schemas.microsoft.com/office/drawing/2014/main" id="{54941C4A-056B-4E19-A0DA-71F796E15A3B}"/>
              </a:ext>
            </a:extLst>
          </p:cNvPr>
          <p:cNvSpPr>
            <a:spLocks noGrp="1"/>
          </p:cNvSpPr>
          <p:nvPr>
            <p:ph idx="1"/>
          </p:nvPr>
        </p:nvSpPr>
        <p:spPr>
          <a:xfrm>
            <a:off x="1054100" y="1404620"/>
            <a:ext cx="5364480" cy="4632643"/>
          </a:xfrm>
        </p:spPr>
        <p:txBody>
          <a:bodyPr>
            <a:normAutofit/>
          </a:bodyPr>
          <a:lstStyle/>
          <a:p>
            <a:pPr marL="0" indent="0" algn="ctr">
              <a:buNone/>
            </a:pPr>
            <a:r>
              <a:rPr lang="en-US" u="sng" dirty="0">
                <a:latin typeface="Arial Black" panose="020B0A04020102020204" pitchFamily="34" charset="0"/>
              </a:rPr>
              <a:t>7</a:t>
            </a:r>
            <a:r>
              <a:rPr lang="en-US" u="sng" baseline="30000" dirty="0">
                <a:latin typeface="Arial Black" panose="020B0A04020102020204" pitchFamily="34" charset="0"/>
              </a:rPr>
              <a:t>th</a:t>
            </a:r>
            <a:r>
              <a:rPr lang="en-US" u="sng" dirty="0">
                <a:latin typeface="Arial Black" panose="020B0A04020102020204" pitchFamily="34" charset="0"/>
              </a:rPr>
              <a:t> Grade</a:t>
            </a:r>
          </a:p>
          <a:p>
            <a:pPr algn="ctr"/>
            <a:r>
              <a:rPr lang="en-US" sz="4000" b="1" dirty="0"/>
              <a:t>7.5 (C)  </a:t>
            </a:r>
          </a:p>
          <a:p>
            <a:pPr marL="0" indent="0" algn="ctr">
              <a:buNone/>
            </a:pPr>
            <a:r>
              <a:rPr lang="en-US" sz="4000" b="1" dirty="0"/>
              <a:t> the flow of energy through living systems, including food chains, food webs, and energy pyramids.</a:t>
            </a:r>
            <a:endParaRPr lang="en-US" sz="4000" dirty="0"/>
          </a:p>
        </p:txBody>
      </p:sp>
      <p:sp>
        <p:nvSpPr>
          <p:cNvPr id="6" name="Content Placeholder 2">
            <a:extLst>
              <a:ext uri="{FF2B5EF4-FFF2-40B4-BE49-F238E27FC236}">
                <a16:creationId xmlns:a16="http://schemas.microsoft.com/office/drawing/2014/main" id="{7D4E08AF-CCE6-42ED-AC79-95BECC7A9F0C}"/>
              </a:ext>
            </a:extLst>
          </p:cNvPr>
          <p:cNvSpPr txBox="1">
            <a:spLocks/>
          </p:cNvSpPr>
          <p:nvPr/>
        </p:nvSpPr>
        <p:spPr>
          <a:xfrm>
            <a:off x="6228080" y="1406208"/>
            <a:ext cx="5690870" cy="46326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u="sng" dirty="0">
                <a:latin typeface="Arial Black" panose="020B0A04020102020204" pitchFamily="34" charset="0"/>
              </a:rPr>
              <a:t>6</a:t>
            </a:r>
            <a:r>
              <a:rPr lang="en-US" u="sng" baseline="30000" dirty="0">
                <a:latin typeface="Arial Black" panose="020B0A04020102020204" pitchFamily="34" charset="0"/>
              </a:rPr>
              <a:t>th</a:t>
            </a:r>
            <a:r>
              <a:rPr lang="en-US" u="sng" dirty="0">
                <a:latin typeface="Arial Black" panose="020B0A04020102020204" pitchFamily="34" charset="0"/>
              </a:rPr>
              <a:t> Grade</a:t>
            </a:r>
          </a:p>
          <a:p>
            <a:pPr marL="0" indent="0" algn="ctr">
              <a:buNone/>
            </a:pPr>
            <a:r>
              <a:rPr lang="en-US" dirty="0">
                <a:latin typeface="Arial Black" panose="020B0A04020102020204" pitchFamily="34" charset="0"/>
              </a:rPr>
              <a:t>6.10(D)  </a:t>
            </a:r>
          </a:p>
          <a:p>
            <a:pPr marL="0" indent="0" algn="ctr">
              <a:buNone/>
            </a:pPr>
            <a:r>
              <a:rPr lang="en-US" dirty="0">
                <a:latin typeface="Arial Black" panose="020B0A04020102020204" pitchFamily="34" charset="0"/>
              </a:rPr>
              <a:t>describe how plate tectonics causes major geological events such as ocean basins, earthquakes, volcanic eruptions, and mountain building  </a:t>
            </a:r>
            <a:endParaRPr lang="en-US" sz="4000" dirty="0">
              <a:latin typeface="Arial Black" panose="020B0A04020102020204" pitchFamily="34" charset="0"/>
            </a:endParaRPr>
          </a:p>
        </p:txBody>
      </p:sp>
    </p:spTree>
    <p:extLst>
      <p:ext uri="{BB962C8B-B14F-4D97-AF65-F5344CB8AC3E}">
        <p14:creationId xmlns:p14="http://schemas.microsoft.com/office/powerpoint/2010/main" val="3213704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34526-6D2A-46D1-9792-15FA69427757}"/>
              </a:ext>
            </a:extLst>
          </p:cNvPr>
          <p:cNvSpPr>
            <a:spLocks noGrp="1"/>
          </p:cNvSpPr>
          <p:nvPr>
            <p:ph type="title"/>
          </p:nvPr>
        </p:nvSpPr>
        <p:spPr>
          <a:xfrm>
            <a:off x="233680" y="-285115"/>
            <a:ext cx="10515600" cy="1325563"/>
          </a:xfrm>
        </p:spPr>
        <p:txBody>
          <a:bodyPr>
            <a:normAutofit/>
          </a:bodyPr>
          <a:lstStyle/>
          <a:p>
            <a:r>
              <a:rPr lang="en-US" sz="3600" b="1" u="sng" dirty="0"/>
              <a:t>6</a:t>
            </a:r>
            <a:r>
              <a:rPr lang="en-US" sz="3600" b="1" u="sng" baseline="30000" dirty="0"/>
              <a:t>th</a:t>
            </a:r>
            <a:r>
              <a:rPr lang="en-US" sz="3600" b="1" u="sng" dirty="0"/>
              <a:t> </a:t>
            </a:r>
            <a:r>
              <a:rPr lang="en-US" sz="3600" b="1" u="sng" dirty="0" err="1"/>
              <a:t>Grd</a:t>
            </a:r>
            <a:r>
              <a:rPr lang="en-US" sz="3600" b="1" u="sng" dirty="0"/>
              <a:t>. / Plate </a:t>
            </a:r>
            <a:r>
              <a:rPr lang="en-US" sz="3600" b="1" u="sng" dirty="0" err="1"/>
              <a:t>Boundry</a:t>
            </a:r>
            <a:r>
              <a:rPr lang="en-US" sz="3600" b="1" u="sng" dirty="0"/>
              <a:t> DOL Quiz 1</a:t>
            </a:r>
          </a:p>
        </p:txBody>
      </p:sp>
      <p:sp>
        <p:nvSpPr>
          <p:cNvPr id="11" name="Rectangle 10">
            <a:extLst>
              <a:ext uri="{FF2B5EF4-FFF2-40B4-BE49-F238E27FC236}">
                <a16:creationId xmlns:a16="http://schemas.microsoft.com/office/drawing/2014/main" id="{68341992-59DA-412C-B6A9-B49BD53F6BAB}"/>
              </a:ext>
            </a:extLst>
          </p:cNvPr>
          <p:cNvSpPr/>
          <p:nvPr/>
        </p:nvSpPr>
        <p:spPr>
          <a:xfrm>
            <a:off x="1879601" y="5950546"/>
            <a:ext cx="2052320" cy="923330"/>
          </a:xfrm>
          <a:prstGeom prst="rect">
            <a:avLst/>
          </a:prstGeom>
          <a:solidFill>
            <a:schemeClr val="bg1"/>
          </a:solidFill>
          <a:ln>
            <a:noFill/>
          </a:ln>
        </p:spPr>
        <p:txBody>
          <a:bodyPr wrap="square" lIns="91440" tIns="45720" rIns="91440" bIns="45720">
            <a:spAutoFit/>
          </a:bodyPr>
          <a:lstStyle/>
          <a:p>
            <a:pPr algn="ctr"/>
            <a:endParaRPr lang="en-US" sz="5400" b="1" cap="none" spc="50" dirty="0">
              <a:ln w="12700" cmpd="sng">
                <a:solidFill>
                  <a:schemeClr val="tx1"/>
                </a:solidFill>
                <a:prstDash val="solid"/>
              </a:ln>
              <a:solidFill>
                <a:schemeClr val="accent1"/>
              </a:solidFill>
              <a:effectLst>
                <a:glow rad="38100">
                  <a:schemeClr val="accent1">
                    <a:alpha val="40000"/>
                  </a:schemeClr>
                </a:glow>
              </a:effectLst>
            </a:endParaRPr>
          </a:p>
        </p:txBody>
      </p:sp>
      <p:sp>
        <p:nvSpPr>
          <p:cNvPr id="12" name="Rectangle 11">
            <a:extLst>
              <a:ext uri="{FF2B5EF4-FFF2-40B4-BE49-F238E27FC236}">
                <a16:creationId xmlns:a16="http://schemas.microsoft.com/office/drawing/2014/main" id="{0E59F8E5-D857-477A-A135-CB68C100AEC7}"/>
              </a:ext>
            </a:extLst>
          </p:cNvPr>
          <p:cNvSpPr/>
          <p:nvPr/>
        </p:nvSpPr>
        <p:spPr>
          <a:xfrm>
            <a:off x="7975601" y="5862321"/>
            <a:ext cx="2052320" cy="923330"/>
          </a:xfrm>
          <a:prstGeom prst="rect">
            <a:avLst/>
          </a:prstGeom>
          <a:solidFill>
            <a:schemeClr val="bg1"/>
          </a:solidFill>
          <a:ln>
            <a:noFill/>
          </a:ln>
        </p:spPr>
        <p:txBody>
          <a:bodyPr wrap="square" lIns="91440" tIns="45720" rIns="91440" bIns="45720">
            <a:spAutoFit/>
          </a:bodyPr>
          <a:lstStyle/>
          <a:p>
            <a:pPr algn="ctr"/>
            <a:endParaRPr lang="en-US" sz="5400" b="1" cap="none" spc="50" dirty="0">
              <a:ln w="12700" cmpd="sng">
                <a:solidFill>
                  <a:schemeClr val="tx1"/>
                </a:solidFill>
                <a:prstDash val="solid"/>
              </a:ln>
              <a:solidFill>
                <a:schemeClr val="accent1"/>
              </a:solidFill>
              <a:effectLst>
                <a:glow rad="38100">
                  <a:schemeClr val="accent1">
                    <a:alpha val="40000"/>
                  </a:schemeClr>
                </a:glow>
              </a:effectLst>
            </a:endParaRPr>
          </a:p>
        </p:txBody>
      </p:sp>
      <p:sp>
        <p:nvSpPr>
          <p:cNvPr id="6" name="Rectangle 5">
            <a:extLst>
              <a:ext uri="{FF2B5EF4-FFF2-40B4-BE49-F238E27FC236}">
                <a16:creationId xmlns:a16="http://schemas.microsoft.com/office/drawing/2014/main" id="{B2796722-588E-411F-8A14-4FEC4607931D}"/>
              </a:ext>
            </a:extLst>
          </p:cNvPr>
          <p:cNvSpPr/>
          <p:nvPr/>
        </p:nvSpPr>
        <p:spPr>
          <a:xfrm>
            <a:off x="233680" y="864008"/>
            <a:ext cx="6096000" cy="5632311"/>
          </a:xfrm>
          <a:prstGeom prst="rect">
            <a:avLst/>
          </a:prstGeom>
        </p:spPr>
        <p:txBody>
          <a:bodyPr>
            <a:spAutoFit/>
          </a:bodyPr>
          <a:lstStyle/>
          <a:p>
            <a:r>
              <a:rPr lang="en-US" dirty="0"/>
              <a:t>1. What is the name of the Mesozoic supercontinent that consisted of all of the present continents?</a:t>
            </a:r>
          </a:p>
          <a:p>
            <a:r>
              <a:rPr lang="en-US" dirty="0"/>
              <a:t>	A: Eurasia </a:t>
            </a:r>
          </a:p>
          <a:p>
            <a:r>
              <a:rPr lang="en-US" dirty="0"/>
              <a:t>	B: Laurasia</a:t>
            </a:r>
          </a:p>
          <a:p>
            <a:r>
              <a:rPr lang="en-US" dirty="0"/>
              <a:t>	C: Pangaea</a:t>
            </a:r>
          </a:p>
          <a:p>
            <a:r>
              <a:rPr lang="en-US" dirty="0"/>
              <a:t>	D: Gondwanaland</a:t>
            </a:r>
          </a:p>
          <a:p>
            <a:endParaRPr lang="en-US" dirty="0"/>
          </a:p>
          <a:p>
            <a:r>
              <a:rPr lang="en-US" dirty="0"/>
              <a:t>2. Explain what makes the tectonic plates on Earth move.</a:t>
            </a:r>
          </a:p>
          <a:p>
            <a:r>
              <a:rPr lang="en-US" dirty="0"/>
              <a:t>	A: volcanoes erupting</a:t>
            </a:r>
          </a:p>
          <a:p>
            <a:r>
              <a:rPr lang="en-US" dirty="0"/>
              <a:t>	</a:t>
            </a:r>
            <a:r>
              <a:rPr lang="en-US" b="1" dirty="0"/>
              <a:t>B: </a:t>
            </a:r>
            <a:r>
              <a:rPr lang="en-US" dirty="0"/>
              <a:t>earthquakes</a:t>
            </a:r>
          </a:p>
          <a:p>
            <a:r>
              <a:rPr lang="en-US" dirty="0"/>
              <a:t>	C: convection in the mantle</a:t>
            </a:r>
          </a:p>
          <a:p>
            <a:r>
              <a:rPr lang="en-US" dirty="0"/>
              <a:t>	D: mountains forming</a:t>
            </a:r>
          </a:p>
          <a:p>
            <a:endParaRPr lang="en-US" dirty="0"/>
          </a:p>
          <a:p>
            <a:r>
              <a:rPr lang="en-US" dirty="0"/>
              <a:t>3. The part of the Indo-Australian plate that holds Australia is moving away from the part of the plate that carries India. As India and Australia move in opposite directions, which type of plate boundary will be created?</a:t>
            </a:r>
          </a:p>
          <a:p>
            <a:r>
              <a:rPr lang="en-US" dirty="0"/>
              <a:t> 	A: transform</a:t>
            </a:r>
          </a:p>
          <a:p>
            <a:r>
              <a:rPr lang="en-US" dirty="0"/>
              <a:t>	B: convergent</a:t>
            </a:r>
          </a:p>
          <a:p>
            <a:r>
              <a:rPr lang="en-US" dirty="0"/>
              <a:t>	C: divergent</a:t>
            </a:r>
          </a:p>
        </p:txBody>
      </p:sp>
      <p:sp>
        <p:nvSpPr>
          <p:cNvPr id="7" name="Rectangle 6">
            <a:extLst>
              <a:ext uri="{FF2B5EF4-FFF2-40B4-BE49-F238E27FC236}">
                <a16:creationId xmlns:a16="http://schemas.microsoft.com/office/drawing/2014/main" id="{3510781D-BE72-410E-A6DD-AF9084781E16}"/>
              </a:ext>
            </a:extLst>
          </p:cNvPr>
          <p:cNvSpPr/>
          <p:nvPr/>
        </p:nvSpPr>
        <p:spPr>
          <a:xfrm>
            <a:off x="6238240" y="864515"/>
            <a:ext cx="5720080" cy="3693319"/>
          </a:xfrm>
          <a:prstGeom prst="rect">
            <a:avLst/>
          </a:prstGeom>
        </p:spPr>
        <p:txBody>
          <a:bodyPr wrap="square">
            <a:spAutoFit/>
          </a:bodyPr>
          <a:lstStyle/>
          <a:p>
            <a:r>
              <a:rPr lang="en-US" dirty="0"/>
              <a:t>4. The Alpine Fault cuts through New Zealand. At this location, two plates are sliding past each other slowly over time. What plate boundary must exist at Alpine Fault?</a:t>
            </a:r>
          </a:p>
          <a:p>
            <a:r>
              <a:rPr lang="en-US" dirty="0"/>
              <a:t> 	A: divergent</a:t>
            </a:r>
          </a:p>
          <a:p>
            <a:r>
              <a:rPr lang="en-US" dirty="0"/>
              <a:t>	B: convergent</a:t>
            </a:r>
          </a:p>
          <a:p>
            <a:r>
              <a:rPr lang="en-US" dirty="0"/>
              <a:t>	C: transform</a:t>
            </a:r>
          </a:p>
          <a:p>
            <a:endParaRPr lang="en-US" dirty="0"/>
          </a:p>
          <a:p>
            <a:r>
              <a:rPr lang="en-US" dirty="0"/>
              <a:t>5. What is the result when two continental plates converge?</a:t>
            </a:r>
          </a:p>
          <a:p>
            <a:r>
              <a:rPr lang="en-US" dirty="0"/>
              <a:t> 	A: mountains</a:t>
            </a:r>
          </a:p>
          <a:p>
            <a:r>
              <a:rPr lang="en-US" dirty="0"/>
              <a:t>	B: earthquakes</a:t>
            </a:r>
          </a:p>
          <a:p>
            <a:r>
              <a:rPr lang="en-US" dirty="0"/>
              <a:t>	C: river</a:t>
            </a:r>
          </a:p>
          <a:p>
            <a:r>
              <a:rPr lang="en-US" dirty="0"/>
              <a:t>	D: tornado</a:t>
            </a:r>
          </a:p>
        </p:txBody>
      </p:sp>
      <p:sp>
        <p:nvSpPr>
          <p:cNvPr id="9" name="TextBox 8">
            <a:extLst>
              <a:ext uri="{FF2B5EF4-FFF2-40B4-BE49-F238E27FC236}">
                <a16:creationId xmlns:a16="http://schemas.microsoft.com/office/drawing/2014/main" id="{6CB43F70-A693-4CA1-B56C-843BBEF41677}"/>
              </a:ext>
            </a:extLst>
          </p:cNvPr>
          <p:cNvSpPr txBox="1"/>
          <p:nvPr/>
        </p:nvSpPr>
        <p:spPr>
          <a:xfrm>
            <a:off x="6959600" y="152400"/>
            <a:ext cx="4998720" cy="369332"/>
          </a:xfrm>
          <a:prstGeom prst="rect">
            <a:avLst/>
          </a:prstGeom>
          <a:noFill/>
        </p:spPr>
        <p:txBody>
          <a:bodyPr wrap="square" rtlCol="0">
            <a:spAutoFit/>
          </a:bodyPr>
          <a:lstStyle/>
          <a:p>
            <a:r>
              <a:rPr lang="en-US" dirty="0"/>
              <a:t>Name: ___ _______________________ Period: ___</a:t>
            </a:r>
          </a:p>
        </p:txBody>
      </p:sp>
      <p:graphicFrame>
        <p:nvGraphicFramePr>
          <p:cNvPr id="13" name="Table 12">
            <a:extLst>
              <a:ext uri="{FF2B5EF4-FFF2-40B4-BE49-F238E27FC236}">
                <a16:creationId xmlns:a16="http://schemas.microsoft.com/office/drawing/2014/main" id="{D5737935-EB6D-472A-9F11-294F537EF7BA}"/>
              </a:ext>
            </a:extLst>
          </p:cNvPr>
          <p:cNvGraphicFramePr>
            <a:graphicFrameLocks noGrp="1"/>
          </p:cNvGraphicFramePr>
          <p:nvPr>
            <p:extLst>
              <p:ext uri="{D42A27DB-BD31-4B8C-83A1-F6EECF244321}">
                <p14:modId xmlns:p14="http://schemas.microsoft.com/office/powerpoint/2010/main" val="3268264155"/>
              </p:ext>
            </p:extLst>
          </p:nvPr>
        </p:nvGraphicFramePr>
        <p:xfrm>
          <a:off x="8798562" y="4429797"/>
          <a:ext cx="2875280" cy="2194560"/>
        </p:xfrm>
        <a:graphic>
          <a:graphicData uri="http://schemas.openxmlformats.org/drawingml/2006/table">
            <a:tbl>
              <a:tblPr firstRow="1" bandRow="1">
                <a:tableStyleId>{5940675A-B579-460E-94D1-54222C63F5DA}</a:tableStyleId>
              </a:tblPr>
              <a:tblGrid>
                <a:gridCol w="355598">
                  <a:extLst>
                    <a:ext uri="{9D8B030D-6E8A-4147-A177-3AD203B41FA5}">
                      <a16:colId xmlns:a16="http://schemas.microsoft.com/office/drawing/2014/main" val="3074164718"/>
                    </a:ext>
                  </a:extLst>
                </a:gridCol>
                <a:gridCol w="2519682">
                  <a:extLst>
                    <a:ext uri="{9D8B030D-6E8A-4147-A177-3AD203B41FA5}">
                      <a16:colId xmlns:a16="http://schemas.microsoft.com/office/drawing/2014/main" val="3853085935"/>
                    </a:ext>
                  </a:extLst>
                </a:gridCol>
              </a:tblGrid>
              <a:tr h="276013">
                <a:tc>
                  <a:txBody>
                    <a:bodyPr/>
                    <a:lstStyle/>
                    <a:p>
                      <a:r>
                        <a:rPr lang="en-US" dirty="0"/>
                        <a:t>#</a:t>
                      </a:r>
                    </a:p>
                  </a:txBody>
                  <a:tcPr/>
                </a:tc>
                <a:tc>
                  <a:txBody>
                    <a:bodyPr/>
                    <a:lstStyle/>
                    <a:p>
                      <a:r>
                        <a:rPr lang="en-US" dirty="0"/>
                        <a:t>Answer</a:t>
                      </a:r>
                    </a:p>
                  </a:txBody>
                  <a:tcPr/>
                </a:tc>
                <a:extLst>
                  <a:ext uri="{0D108BD9-81ED-4DB2-BD59-A6C34878D82A}">
                    <a16:rowId xmlns:a16="http://schemas.microsoft.com/office/drawing/2014/main" val="2439219470"/>
                  </a:ext>
                </a:extLst>
              </a:tr>
              <a:tr h="276013">
                <a:tc>
                  <a:txBody>
                    <a:bodyPr/>
                    <a:lstStyle/>
                    <a:p>
                      <a:r>
                        <a:rPr lang="en-US" dirty="0"/>
                        <a:t>1</a:t>
                      </a:r>
                    </a:p>
                  </a:txBody>
                  <a:tcPr/>
                </a:tc>
                <a:tc>
                  <a:txBody>
                    <a:bodyPr/>
                    <a:lstStyle/>
                    <a:p>
                      <a:endParaRPr lang="en-US" dirty="0"/>
                    </a:p>
                  </a:txBody>
                  <a:tcPr/>
                </a:tc>
                <a:extLst>
                  <a:ext uri="{0D108BD9-81ED-4DB2-BD59-A6C34878D82A}">
                    <a16:rowId xmlns:a16="http://schemas.microsoft.com/office/drawing/2014/main" val="335014712"/>
                  </a:ext>
                </a:extLst>
              </a:tr>
              <a:tr h="276013">
                <a:tc>
                  <a:txBody>
                    <a:bodyPr/>
                    <a:lstStyle/>
                    <a:p>
                      <a:r>
                        <a:rPr lang="en-US" dirty="0"/>
                        <a:t>2</a:t>
                      </a:r>
                    </a:p>
                  </a:txBody>
                  <a:tcPr/>
                </a:tc>
                <a:tc>
                  <a:txBody>
                    <a:bodyPr/>
                    <a:lstStyle/>
                    <a:p>
                      <a:endParaRPr lang="en-US"/>
                    </a:p>
                  </a:txBody>
                  <a:tcPr/>
                </a:tc>
                <a:extLst>
                  <a:ext uri="{0D108BD9-81ED-4DB2-BD59-A6C34878D82A}">
                    <a16:rowId xmlns:a16="http://schemas.microsoft.com/office/drawing/2014/main" val="1235323439"/>
                  </a:ext>
                </a:extLst>
              </a:tr>
              <a:tr h="276013">
                <a:tc>
                  <a:txBody>
                    <a:bodyPr/>
                    <a:lstStyle/>
                    <a:p>
                      <a:r>
                        <a:rPr lang="en-US" dirty="0"/>
                        <a:t>3</a:t>
                      </a:r>
                    </a:p>
                  </a:txBody>
                  <a:tcPr/>
                </a:tc>
                <a:tc>
                  <a:txBody>
                    <a:bodyPr/>
                    <a:lstStyle/>
                    <a:p>
                      <a:endParaRPr lang="en-US"/>
                    </a:p>
                  </a:txBody>
                  <a:tcPr/>
                </a:tc>
                <a:extLst>
                  <a:ext uri="{0D108BD9-81ED-4DB2-BD59-A6C34878D82A}">
                    <a16:rowId xmlns:a16="http://schemas.microsoft.com/office/drawing/2014/main" val="2039735202"/>
                  </a:ext>
                </a:extLst>
              </a:tr>
              <a:tr h="276013">
                <a:tc>
                  <a:txBody>
                    <a:bodyPr/>
                    <a:lstStyle/>
                    <a:p>
                      <a:r>
                        <a:rPr lang="en-US" dirty="0"/>
                        <a:t>4</a:t>
                      </a:r>
                    </a:p>
                  </a:txBody>
                  <a:tcPr/>
                </a:tc>
                <a:tc>
                  <a:txBody>
                    <a:bodyPr/>
                    <a:lstStyle/>
                    <a:p>
                      <a:endParaRPr lang="en-US"/>
                    </a:p>
                  </a:txBody>
                  <a:tcPr/>
                </a:tc>
                <a:extLst>
                  <a:ext uri="{0D108BD9-81ED-4DB2-BD59-A6C34878D82A}">
                    <a16:rowId xmlns:a16="http://schemas.microsoft.com/office/drawing/2014/main" val="2628688164"/>
                  </a:ext>
                </a:extLst>
              </a:tr>
              <a:tr h="276013">
                <a:tc>
                  <a:txBody>
                    <a:bodyPr/>
                    <a:lstStyle/>
                    <a:p>
                      <a:r>
                        <a:rPr lang="en-US" dirty="0"/>
                        <a:t>5</a:t>
                      </a:r>
                    </a:p>
                  </a:txBody>
                  <a:tcPr/>
                </a:tc>
                <a:tc>
                  <a:txBody>
                    <a:bodyPr/>
                    <a:lstStyle/>
                    <a:p>
                      <a:endParaRPr lang="en-US" dirty="0"/>
                    </a:p>
                  </a:txBody>
                  <a:tcPr/>
                </a:tc>
                <a:extLst>
                  <a:ext uri="{0D108BD9-81ED-4DB2-BD59-A6C34878D82A}">
                    <a16:rowId xmlns:a16="http://schemas.microsoft.com/office/drawing/2014/main" val="1492024914"/>
                  </a:ext>
                </a:extLst>
              </a:tr>
            </a:tbl>
          </a:graphicData>
        </a:graphic>
      </p:graphicFrame>
    </p:spTree>
    <p:extLst>
      <p:ext uri="{BB962C8B-B14F-4D97-AF65-F5344CB8AC3E}">
        <p14:creationId xmlns:p14="http://schemas.microsoft.com/office/powerpoint/2010/main" val="1394647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5EC2D42-5C35-43D0-B842-227660B5A8FC}"/>
              </a:ext>
            </a:extLst>
          </p:cNvPr>
          <p:cNvSpPr>
            <a:spLocks noGrp="1"/>
          </p:cNvSpPr>
          <p:nvPr>
            <p:ph type="title"/>
          </p:nvPr>
        </p:nvSpPr>
        <p:spPr>
          <a:xfrm>
            <a:off x="233680" y="-285115"/>
            <a:ext cx="10515600" cy="1325563"/>
          </a:xfrm>
        </p:spPr>
        <p:txBody>
          <a:bodyPr>
            <a:normAutofit/>
          </a:bodyPr>
          <a:lstStyle/>
          <a:p>
            <a:r>
              <a:rPr lang="en-US" sz="3600" b="1" u="sng" dirty="0"/>
              <a:t>6</a:t>
            </a:r>
            <a:r>
              <a:rPr lang="en-US" sz="3600" b="1" u="sng" baseline="30000" dirty="0"/>
              <a:t>th</a:t>
            </a:r>
            <a:r>
              <a:rPr lang="en-US" sz="3600" b="1" u="sng" dirty="0"/>
              <a:t> </a:t>
            </a:r>
            <a:r>
              <a:rPr lang="en-US" sz="3600" b="1" u="sng" dirty="0" err="1"/>
              <a:t>Grd</a:t>
            </a:r>
            <a:r>
              <a:rPr lang="en-US" sz="3600" b="1" u="sng" dirty="0"/>
              <a:t>. / Plate </a:t>
            </a:r>
            <a:r>
              <a:rPr lang="en-US" sz="3600" b="1" u="sng" dirty="0" err="1"/>
              <a:t>Boundry</a:t>
            </a:r>
            <a:r>
              <a:rPr lang="en-US" sz="3600" b="1" u="sng" dirty="0"/>
              <a:t> DOL Quiz 1</a:t>
            </a:r>
          </a:p>
        </p:txBody>
      </p:sp>
      <p:sp>
        <p:nvSpPr>
          <p:cNvPr id="5" name="Rectangle 4">
            <a:extLst>
              <a:ext uri="{FF2B5EF4-FFF2-40B4-BE49-F238E27FC236}">
                <a16:creationId xmlns:a16="http://schemas.microsoft.com/office/drawing/2014/main" id="{E6BDBFDD-7964-4F11-9BBF-4AB4F8D5D9B6}"/>
              </a:ext>
            </a:extLst>
          </p:cNvPr>
          <p:cNvSpPr/>
          <p:nvPr/>
        </p:nvSpPr>
        <p:spPr>
          <a:xfrm>
            <a:off x="1879601" y="5950546"/>
            <a:ext cx="2052320" cy="923330"/>
          </a:xfrm>
          <a:prstGeom prst="rect">
            <a:avLst/>
          </a:prstGeom>
          <a:solidFill>
            <a:schemeClr val="bg1"/>
          </a:solidFill>
          <a:ln>
            <a:noFill/>
          </a:ln>
        </p:spPr>
        <p:txBody>
          <a:bodyPr wrap="square" lIns="91440" tIns="45720" rIns="91440" bIns="45720">
            <a:spAutoFit/>
          </a:bodyPr>
          <a:lstStyle/>
          <a:p>
            <a:pPr algn="ctr"/>
            <a:endParaRPr lang="en-US" sz="5400" b="1" cap="none" spc="50" dirty="0">
              <a:ln w="12700" cmpd="sng">
                <a:solidFill>
                  <a:schemeClr val="tx1"/>
                </a:solidFill>
                <a:prstDash val="solid"/>
              </a:ln>
              <a:solidFill>
                <a:schemeClr val="accent1"/>
              </a:solidFill>
              <a:effectLst>
                <a:glow rad="38100">
                  <a:schemeClr val="accent1">
                    <a:alpha val="40000"/>
                  </a:schemeClr>
                </a:glow>
              </a:effectLst>
            </a:endParaRPr>
          </a:p>
        </p:txBody>
      </p:sp>
      <p:sp>
        <p:nvSpPr>
          <p:cNvPr id="6" name="Rectangle 5">
            <a:extLst>
              <a:ext uri="{FF2B5EF4-FFF2-40B4-BE49-F238E27FC236}">
                <a16:creationId xmlns:a16="http://schemas.microsoft.com/office/drawing/2014/main" id="{A8987BC6-D454-4FC5-8050-A195A22122FC}"/>
              </a:ext>
            </a:extLst>
          </p:cNvPr>
          <p:cNvSpPr/>
          <p:nvPr/>
        </p:nvSpPr>
        <p:spPr>
          <a:xfrm>
            <a:off x="7975601" y="5862321"/>
            <a:ext cx="2052320" cy="923330"/>
          </a:xfrm>
          <a:prstGeom prst="rect">
            <a:avLst/>
          </a:prstGeom>
          <a:solidFill>
            <a:schemeClr val="bg1"/>
          </a:solidFill>
          <a:ln>
            <a:noFill/>
          </a:ln>
        </p:spPr>
        <p:txBody>
          <a:bodyPr wrap="square" lIns="91440" tIns="45720" rIns="91440" bIns="45720">
            <a:spAutoFit/>
          </a:bodyPr>
          <a:lstStyle/>
          <a:p>
            <a:pPr algn="ctr"/>
            <a:endParaRPr lang="en-US" sz="5400" b="1" cap="none" spc="50" dirty="0">
              <a:ln w="12700" cmpd="sng">
                <a:solidFill>
                  <a:schemeClr val="tx1"/>
                </a:solidFill>
                <a:prstDash val="solid"/>
              </a:ln>
              <a:solidFill>
                <a:schemeClr val="accent1"/>
              </a:solidFill>
              <a:effectLst>
                <a:glow rad="38100">
                  <a:schemeClr val="accent1">
                    <a:alpha val="40000"/>
                  </a:schemeClr>
                </a:glow>
              </a:effectLst>
            </a:endParaRPr>
          </a:p>
        </p:txBody>
      </p:sp>
      <p:sp>
        <p:nvSpPr>
          <p:cNvPr id="7" name="Rectangle 6">
            <a:extLst>
              <a:ext uri="{FF2B5EF4-FFF2-40B4-BE49-F238E27FC236}">
                <a16:creationId xmlns:a16="http://schemas.microsoft.com/office/drawing/2014/main" id="{CD5CECDC-7D33-462E-8C40-9630A987F6CB}"/>
              </a:ext>
            </a:extLst>
          </p:cNvPr>
          <p:cNvSpPr/>
          <p:nvPr/>
        </p:nvSpPr>
        <p:spPr>
          <a:xfrm>
            <a:off x="233680" y="864008"/>
            <a:ext cx="6096000" cy="5632311"/>
          </a:xfrm>
          <a:prstGeom prst="rect">
            <a:avLst/>
          </a:prstGeom>
        </p:spPr>
        <p:txBody>
          <a:bodyPr>
            <a:spAutoFit/>
          </a:bodyPr>
          <a:lstStyle/>
          <a:p>
            <a:r>
              <a:rPr lang="en-US" dirty="0"/>
              <a:t>1. What is the name of the Mesozoic supercontinent that consisted of all of the present continents?</a:t>
            </a:r>
          </a:p>
          <a:p>
            <a:r>
              <a:rPr lang="en-US" dirty="0"/>
              <a:t>	A: Eurasia </a:t>
            </a:r>
          </a:p>
          <a:p>
            <a:r>
              <a:rPr lang="en-US" dirty="0"/>
              <a:t>	B: Laurasia</a:t>
            </a:r>
          </a:p>
          <a:p>
            <a:r>
              <a:rPr lang="en-US" dirty="0"/>
              <a:t>	C: Pangaea</a:t>
            </a:r>
          </a:p>
          <a:p>
            <a:r>
              <a:rPr lang="en-US" dirty="0"/>
              <a:t>	D: Gondwanaland</a:t>
            </a:r>
          </a:p>
          <a:p>
            <a:endParaRPr lang="en-US" dirty="0"/>
          </a:p>
          <a:p>
            <a:r>
              <a:rPr lang="en-US" dirty="0"/>
              <a:t>2. Explain what makes the tectonic plates on Earth move.</a:t>
            </a:r>
          </a:p>
          <a:p>
            <a:r>
              <a:rPr lang="en-US" dirty="0"/>
              <a:t>	A: volcanoes erupting</a:t>
            </a:r>
          </a:p>
          <a:p>
            <a:r>
              <a:rPr lang="en-US" dirty="0"/>
              <a:t>	</a:t>
            </a:r>
            <a:r>
              <a:rPr lang="en-US" b="1" dirty="0"/>
              <a:t>B: </a:t>
            </a:r>
            <a:r>
              <a:rPr lang="en-US" dirty="0"/>
              <a:t>earthquakes</a:t>
            </a:r>
          </a:p>
          <a:p>
            <a:r>
              <a:rPr lang="en-US" dirty="0"/>
              <a:t>	C: convection in the mantle</a:t>
            </a:r>
          </a:p>
          <a:p>
            <a:r>
              <a:rPr lang="en-US" dirty="0"/>
              <a:t>	D: mountains forming</a:t>
            </a:r>
          </a:p>
          <a:p>
            <a:endParaRPr lang="en-US" dirty="0"/>
          </a:p>
          <a:p>
            <a:r>
              <a:rPr lang="en-US" dirty="0"/>
              <a:t>3. The part of the Indo-Australian plate that holds Australia is moving away from the part of the plate that carries India. As India and Australia move in opposite directions, which type of plate boundary will be created?</a:t>
            </a:r>
          </a:p>
          <a:p>
            <a:r>
              <a:rPr lang="en-US" dirty="0"/>
              <a:t> 	A: transform</a:t>
            </a:r>
          </a:p>
          <a:p>
            <a:r>
              <a:rPr lang="en-US" dirty="0"/>
              <a:t>	B: convergent</a:t>
            </a:r>
          </a:p>
          <a:p>
            <a:r>
              <a:rPr lang="en-US" dirty="0"/>
              <a:t>	C: divergent</a:t>
            </a:r>
          </a:p>
        </p:txBody>
      </p:sp>
      <p:sp>
        <p:nvSpPr>
          <p:cNvPr id="8" name="Rectangle 7">
            <a:extLst>
              <a:ext uri="{FF2B5EF4-FFF2-40B4-BE49-F238E27FC236}">
                <a16:creationId xmlns:a16="http://schemas.microsoft.com/office/drawing/2014/main" id="{44418069-E4B6-45B4-A0C4-C9050812C290}"/>
              </a:ext>
            </a:extLst>
          </p:cNvPr>
          <p:cNvSpPr/>
          <p:nvPr/>
        </p:nvSpPr>
        <p:spPr>
          <a:xfrm>
            <a:off x="6238240" y="864515"/>
            <a:ext cx="5720080" cy="3693319"/>
          </a:xfrm>
          <a:prstGeom prst="rect">
            <a:avLst/>
          </a:prstGeom>
        </p:spPr>
        <p:txBody>
          <a:bodyPr wrap="square">
            <a:spAutoFit/>
          </a:bodyPr>
          <a:lstStyle/>
          <a:p>
            <a:r>
              <a:rPr lang="en-US" dirty="0"/>
              <a:t>4. The Alpine Fault cuts through New Zealand. At this location, two plates are sliding past each other slowly over time. What plate boundary must exist at Alpine Fault?</a:t>
            </a:r>
          </a:p>
          <a:p>
            <a:r>
              <a:rPr lang="en-US" dirty="0"/>
              <a:t> 	A: divergent</a:t>
            </a:r>
          </a:p>
          <a:p>
            <a:r>
              <a:rPr lang="en-US" dirty="0"/>
              <a:t>	B: convergent</a:t>
            </a:r>
          </a:p>
          <a:p>
            <a:r>
              <a:rPr lang="en-US" dirty="0"/>
              <a:t>	C: transform</a:t>
            </a:r>
          </a:p>
          <a:p>
            <a:endParaRPr lang="en-US" dirty="0"/>
          </a:p>
          <a:p>
            <a:r>
              <a:rPr lang="en-US" dirty="0"/>
              <a:t>5. What is the result when two continental plates converge?</a:t>
            </a:r>
          </a:p>
          <a:p>
            <a:r>
              <a:rPr lang="en-US" dirty="0"/>
              <a:t> 	A: mountains</a:t>
            </a:r>
          </a:p>
          <a:p>
            <a:r>
              <a:rPr lang="en-US" dirty="0"/>
              <a:t>	B: earthquakes</a:t>
            </a:r>
          </a:p>
          <a:p>
            <a:r>
              <a:rPr lang="en-US" dirty="0"/>
              <a:t>	C: river</a:t>
            </a:r>
          </a:p>
          <a:p>
            <a:r>
              <a:rPr lang="en-US" dirty="0"/>
              <a:t>	D: tornado</a:t>
            </a:r>
          </a:p>
        </p:txBody>
      </p:sp>
      <p:sp>
        <p:nvSpPr>
          <p:cNvPr id="9" name="TextBox 8">
            <a:extLst>
              <a:ext uri="{FF2B5EF4-FFF2-40B4-BE49-F238E27FC236}">
                <a16:creationId xmlns:a16="http://schemas.microsoft.com/office/drawing/2014/main" id="{840F6F08-4244-4143-ACEB-AE9CA841552C}"/>
              </a:ext>
            </a:extLst>
          </p:cNvPr>
          <p:cNvSpPr txBox="1"/>
          <p:nvPr/>
        </p:nvSpPr>
        <p:spPr>
          <a:xfrm>
            <a:off x="6959600" y="152400"/>
            <a:ext cx="4998720" cy="369332"/>
          </a:xfrm>
          <a:prstGeom prst="rect">
            <a:avLst/>
          </a:prstGeom>
          <a:noFill/>
        </p:spPr>
        <p:txBody>
          <a:bodyPr wrap="square" rtlCol="0">
            <a:spAutoFit/>
          </a:bodyPr>
          <a:lstStyle/>
          <a:p>
            <a:r>
              <a:rPr lang="en-US" dirty="0"/>
              <a:t>Name: ___ _______________________ Period: ___</a:t>
            </a:r>
          </a:p>
        </p:txBody>
      </p:sp>
      <p:graphicFrame>
        <p:nvGraphicFramePr>
          <p:cNvPr id="10" name="Table 9">
            <a:extLst>
              <a:ext uri="{FF2B5EF4-FFF2-40B4-BE49-F238E27FC236}">
                <a16:creationId xmlns:a16="http://schemas.microsoft.com/office/drawing/2014/main" id="{D036BD45-D3D0-4B06-88BD-141F61365CB1}"/>
              </a:ext>
            </a:extLst>
          </p:cNvPr>
          <p:cNvGraphicFramePr>
            <a:graphicFrameLocks noGrp="1"/>
          </p:cNvGraphicFramePr>
          <p:nvPr>
            <p:extLst>
              <p:ext uri="{D42A27DB-BD31-4B8C-83A1-F6EECF244321}">
                <p14:modId xmlns:p14="http://schemas.microsoft.com/office/powerpoint/2010/main" val="993496377"/>
              </p:ext>
            </p:extLst>
          </p:nvPr>
        </p:nvGraphicFramePr>
        <p:xfrm>
          <a:off x="8798562" y="4429797"/>
          <a:ext cx="2875280" cy="2194560"/>
        </p:xfrm>
        <a:graphic>
          <a:graphicData uri="http://schemas.openxmlformats.org/drawingml/2006/table">
            <a:tbl>
              <a:tblPr firstRow="1" bandRow="1">
                <a:tableStyleId>{5940675A-B579-460E-94D1-54222C63F5DA}</a:tableStyleId>
              </a:tblPr>
              <a:tblGrid>
                <a:gridCol w="355598">
                  <a:extLst>
                    <a:ext uri="{9D8B030D-6E8A-4147-A177-3AD203B41FA5}">
                      <a16:colId xmlns:a16="http://schemas.microsoft.com/office/drawing/2014/main" val="3074164718"/>
                    </a:ext>
                  </a:extLst>
                </a:gridCol>
                <a:gridCol w="2519682">
                  <a:extLst>
                    <a:ext uri="{9D8B030D-6E8A-4147-A177-3AD203B41FA5}">
                      <a16:colId xmlns:a16="http://schemas.microsoft.com/office/drawing/2014/main" val="3853085935"/>
                    </a:ext>
                  </a:extLst>
                </a:gridCol>
              </a:tblGrid>
              <a:tr h="276013">
                <a:tc>
                  <a:txBody>
                    <a:bodyPr/>
                    <a:lstStyle/>
                    <a:p>
                      <a:r>
                        <a:rPr lang="en-US" dirty="0"/>
                        <a:t>#</a:t>
                      </a:r>
                    </a:p>
                  </a:txBody>
                  <a:tcPr/>
                </a:tc>
                <a:tc>
                  <a:txBody>
                    <a:bodyPr/>
                    <a:lstStyle/>
                    <a:p>
                      <a:r>
                        <a:rPr lang="en-US" dirty="0"/>
                        <a:t>Answer</a:t>
                      </a:r>
                    </a:p>
                  </a:txBody>
                  <a:tcPr/>
                </a:tc>
                <a:extLst>
                  <a:ext uri="{0D108BD9-81ED-4DB2-BD59-A6C34878D82A}">
                    <a16:rowId xmlns:a16="http://schemas.microsoft.com/office/drawing/2014/main" val="2439219470"/>
                  </a:ext>
                </a:extLst>
              </a:tr>
              <a:tr h="276013">
                <a:tc>
                  <a:txBody>
                    <a:bodyPr/>
                    <a:lstStyle/>
                    <a:p>
                      <a:r>
                        <a:rPr lang="en-US" dirty="0"/>
                        <a:t>1</a:t>
                      </a:r>
                    </a:p>
                  </a:txBody>
                  <a:tcPr/>
                </a:tc>
                <a:tc>
                  <a:txBody>
                    <a:bodyPr/>
                    <a:lstStyle/>
                    <a:p>
                      <a:endParaRPr lang="en-US" dirty="0"/>
                    </a:p>
                  </a:txBody>
                  <a:tcPr/>
                </a:tc>
                <a:extLst>
                  <a:ext uri="{0D108BD9-81ED-4DB2-BD59-A6C34878D82A}">
                    <a16:rowId xmlns:a16="http://schemas.microsoft.com/office/drawing/2014/main" val="335014712"/>
                  </a:ext>
                </a:extLst>
              </a:tr>
              <a:tr h="276013">
                <a:tc>
                  <a:txBody>
                    <a:bodyPr/>
                    <a:lstStyle/>
                    <a:p>
                      <a:r>
                        <a:rPr lang="en-US" dirty="0"/>
                        <a:t>2</a:t>
                      </a:r>
                    </a:p>
                  </a:txBody>
                  <a:tcPr/>
                </a:tc>
                <a:tc>
                  <a:txBody>
                    <a:bodyPr/>
                    <a:lstStyle/>
                    <a:p>
                      <a:endParaRPr lang="en-US"/>
                    </a:p>
                  </a:txBody>
                  <a:tcPr/>
                </a:tc>
                <a:extLst>
                  <a:ext uri="{0D108BD9-81ED-4DB2-BD59-A6C34878D82A}">
                    <a16:rowId xmlns:a16="http://schemas.microsoft.com/office/drawing/2014/main" val="1235323439"/>
                  </a:ext>
                </a:extLst>
              </a:tr>
              <a:tr h="276013">
                <a:tc>
                  <a:txBody>
                    <a:bodyPr/>
                    <a:lstStyle/>
                    <a:p>
                      <a:r>
                        <a:rPr lang="en-US" dirty="0"/>
                        <a:t>3</a:t>
                      </a:r>
                    </a:p>
                  </a:txBody>
                  <a:tcPr/>
                </a:tc>
                <a:tc>
                  <a:txBody>
                    <a:bodyPr/>
                    <a:lstStyle/>
                    <a:p>
                      <a:endParaRPr lang="en-US"/>
                    </a:p>
                  </a:txBody>
                  <a:tcPr/>
                </a:tc>
                <a:extLst>
                  <a:ext uri="{0D108BD9-81ED-4DB2-BD59-A6C34878D82A}">
                    <a16:rowId xmlns:a16="http://schemas.microsoft.com/office/drawing/2014/main" val="2039735202"/>
                  </a:ext>
                </a:extLst>
              </a:tr>
              <a:tr h="276013">
                <a:tc>
                  <a:txBody>
                    <a:bodyPr/>
                    <a:lstStyle/>
                    <a:p>
                      <a:r>
                        <a:rPr lang="en-US" dirty="0"/>
                        <a:t>4</a:t>
                      </a:r>
                    </a:p>
                  </a:txBody>
                  <a:tcPr/>
                </a:tc>
                <a:tc>
                  <a:txBody>
                    <a:bodyPr/>
                    <a:lstStyle/>
                    <a:p>
                      <a:endParaRPr lang="en-US"/>
                    </a:p>
                  </a:txBody>
                  <a:tcPr/>
                </a:tc>
                <a:extLst>
                  <a:ext uri="{0D108BD9-81ED-4DB2-BD59-A6C34878D82A}">
                    <a16:rowId xmlns:a16="http://schemas.microsoft.com/office/drawing/2014/main" val="2628688164"/>
                  </a:ext>
                </a:extLst>
              </a:tr>
              <a:tr h="276013">
                <a:tc>
                  <a:txBody>
                    <a:bodyPr/>
                    <a:lstStyle/>
                    <a:p>
                      <a:r>
                        <a:rPr lang="en-US" dirty="0"/>
                        <a:t>5</a:t>
                      </a:r>
                    </a:p>
                  </a:txBody>
                  <a:tcPr/>
                </a:tc>
                <a:tc>
                  <a:txBody>
                    <a:bodyPr/>
                    <a:lstStyle/>
                    <a:p>
                      <a:endParaRPr lang="en-US" dirty="0"/>
                    </a:p>
                  </a:txBody>
                  <a:tcPr/>
                </a:tc>
                <a:extLst>
                  <a:ext uri="{0D108BD9-81ED-4DB2-BD59-A6C34878D82A}">
                    <a16:rowId xmlns:a16="http://schemas.microsoft.com/office/drawing/2014/main" val="1492024914"/>
                  </a:ext>
                </a:extLst>
              </a:tr>
            </a:tbl>
          </a:graphicData>
        </a:graphic>
      </p:graphicFrame>
    </p:spTree>
    <p:extLst>
      <p:ext uri="{BB962C8B-B14F-4D97-AF65-F5344CB8AC3E}">
        <p14:creationId xmlns:p14="http://schemas.microsoft.com/office/powerpoint/2010/main" val="287238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97135-9A9F-4107-A177-6043E3CCBA68}"/>
              </a:ext>
            </a:extLst>
          </p:cNvPr>
          <p:cNvSpPr>
            <a:spLocks noGrp="1"/>
          </p:cNvSpPr>
          <p:nvPr>
            <p:ph type="title"/>
          </p:nvPr>
        </p:nvSpPr>
        <p:spPr>
          <a:xfrm>
            <a:off x="81280" y="365124"/>
            <a:ext cx="12039600" cy="2042795"/>
          </a:xfrm>
        </p:spPr>
        <p:txBody>
          <a:bodyPr>
            <a:noAutofit/>
          </a:bodyPr>
          <a:lstStyle/>
          <a:p>
            <a:pPr algn="ctr"/>
            <a:r>
              <a:rPr lang="en-US" sz="5400" dirty="0"/>
              <a:t>Question to Ponder:  </a:t>
            </a:r>
            <a:br>
              <a:rPr lang="en-US" sz="5400" dirty="0"/>
            </a:br>
            <a:r>
              <a:rPr lang="en-US" sz="5400" dirty="0"/>
              <a:t>When the plates move how do different types of landforms form?</a:t>
            </a:r>
          </a:p>
        </p:txBody>
      </p:sp>
      <p:sp>
        <p:nvSpPr>
          <p:cNvPr id="3" name="Content Placeholder 2">
            <a:extLst>
              <a:ext uri="{FF2B5EF4-FFF2-40B4-BE49-F238E27FC236}">
                <a16:creationId xmlns:a16="http://schemas.microsoft.com/office/drawing/2014/main" id="{7BB5B3AA-E585-4E8D-A010-C305529AC5F5}"/>
              </a:ext>
            </a:extLst>
          </p:cNvPr>
          <p:cNvSpPr>
            <a:spLocks noGrp="1"/>
          </p:cNvSpPr>
          <p:nvPr>
            <p:ph idx="1"/>
          </p:nvPr>
        </p:nvSpPr>
        <p:spPr>
          <a:xfrm>
            <a:off x="838200" y="2506662"/>
            <a:ext cx="10515600" cy="4351338"/>
          </a:xfrm>
        </p:spPr>
        <p:txBody>
          <a:bodyPr/>
          <a:lstStyle/>
          <a:p>
            <a:r>
              <a:rPr lang="en-US" sz="3600" dirty="0"/>
              <a:t>Take out Journal to record notes from video, teacher will stop and ask you to write down information needed for lab.</a:t>
            </a:r>
          </a:p>
          <a:p>
            <a:endParaRPr lang="en-US" dirty="0"/>
          </a:p>
          <a:p>
            <a:r>
              <a:rPr lang="en-US" dirty="0"/>
              <a:t>Study.com </a:t>
            </a:r>
            <a:r>
              <a:rPr lang="en-US" dirty="0">
                <a:hlinkClick r:id="rId2"/>
              </a:rPr>
              <a:t>https://study.com/academy/lesson/plate-boundaries-convergent-divergent-and-transform-boundaries.html</a:t>
            </a:r>
            <a:endParaRPr lang="en-US" dirty="0"/>
          </a:p>
          <a:p>
            <a:r>
              <a:rPr lang="en-US" dirty="0"/>
              <a:t>Brain Pop: </a:t>
            </a:r>
            <a:r>
              <a:rPr lang="en-US" dirty="0">
                <a:hlinkClick r:id="rId3"/>
              </a:rPr>
              <a:t>https://www.youtube.com/watch?v=RA2-Vc4PIOY</a:t>
            </a:r>
            <a:endParaRPr lang="en-US" dirty="0"/>
          </a:p>
          <a:p>
            <a:endParaRPr lang="en-US" dirty="0"/>
          </a:p>
          <a:p>
            <a:endParaRPr lang="en-US" dirty="0"/>
          </a:p>
        </p:txBody>
      </p:sp>
    </p:spTree>
    <p:extLst>
      <p:ext uri="{BB962C8B-B14F-4D97-AF65-F5344CB8AC3E}">
        <p14:creationId xmlns:p14="http://schemas.microsoft.com/office/powerpoint/2010/main" val="1960656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08EBF-4F5E-4AF1-B3CA-D3E0FFD9B9AA}"/>
              </a:ext>
            </a:extLst>
          </p:cNvPr>
          <p:cNvSpPr>
            <a:spLocks noGrp="1"/>
          </p:cNvSpPr>
          <p:nvPr>
            <p:ph type="title"/>
          </p:nvPr>
        </p:nvSpPr>
        <p:spPr/>
        <p:txBody>
          <a:bodyPr/>
          <a:lstStyle/>
          <a:p>
            <a:pPr algn="ctr"/>
            <a:r>
              <a:rPr lang="en-US" u="sng" dirty="0"/>
              <a:t>Plate Tectonic </a:t>
            </a:r>
            <a:r>
              <a:rPr lang="en-US" u="sng" dirty="0" err="1"/>
              <a:t>Boundry</a:t>
            </a:r>
            <a:r>
              <a:rPr lang="en-US" u="sng" dirty="0"/>
              <a:t> Clay Lab</a:t>
            </a:r>
            <a:br>
              <a:rPr lang="en-US" u="sng" dirty="0"/>
            </a:br>
            <a:r>
              <a:rPr lang="en-US" i="1" dirty="0"/>
              <a:t>(if behavior allows)</a:t>
            </a:r>
          </a:p>
        </p:txBody>
      </p:sp>
      <p:sp>
        <p:nvSpPr>
          <p:cNvPr id="3" name="Content Placeholder 2">
            <a:extLst>
              <a:ext uri="{FF2B5EF4-FFF2-40B4-BE49-F238E27FC236}">
                <a16:creationId xmlns:a16="http://schemas.microsoft.com/office/drawing/2014/main" id="{D84325B5-0E52-4BD5-809D-9DC39F8EBC75}"/>
              </a:ext>
            </a:extLst>
          </p:cNvPr>
          <p:cNvSpPr>
            <a:spLocks noGrp="1"/>
          </p:cNvSpPr>
          <p:nvPr>
            <p:ph idx="1"/>
          </p:nvPr>
        </p:nvSpPr>
        <p:spPr/>
        <p:txBody>
          <a:bodyPr/>
          <a:lstStyle/>
          <a:p>
            <a:r>
              <a:rPr lang="en-US" dirty="0"/>
              <a:t>Teacher will explain expectations and procedures for lab</a:t>
            </a:r>
          </a:p>
          <a:p>
            <a:r>
              <a:rPr lang="en-US" dirty="0"/>
              <a:t>Students will complete lab and record data on lab log sheet</a:t>
            </a:r>
          </a:p>
        </p:txBody>
      </p:sp>
    </p:spTree>
    <p:extLst>
      <p:ext uri="{BB962C8B-B14F-4D97-AF65-F5344CB8AC3E}">
        <p14:creationId xmlns:p14="http://schemas.microsoft.com/office/powerpoint/2010/main" val="25380976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TotalTime>
  <Words>794</Words>
  <Application>Microsoft Office PowerPoint</Application>
  <PresentationFormat>Widescreen</PresentationFormat>
  <Paragraphs>211</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Algerian</vt:lpstr>
      <vt:lpstr>Arial</vt:lpstr>
      <vt:lpstr>Arial Black</vt:lpstr>
      <vt:lpstr>Calibri</vt:lpstr>
      <vt:lpstr>Calibri Light</vt:lpstr>
      <vt:lpstr>Office Theme</vt:lpstr>
      <vt:lpstr>Jan. 31, 2017</vt:lpstr>
      <vt:lpstr>Agenda</vt:lpstr>
      <vt:lpstr>LO’S</vt:lpstr>
      <vt:lpstr>DOL’s</vt:lpstr>
      <vt:lpstr>TEKS</vt:lpstr>
      <vt:lpstr>6th Grd. / Plate Boundry DOL Quiz 1</vt:lpstr>
      <vt:lpstr>6th Grd. / Plate Boundry DOL Quiz 1</vt:lpstr>
      <vt:lpstr>Question to Ponder:   When the plates move how do different types of landforms form?</vt:lpstr>
      <vt:lpstr>Plate Tectonic Boundry Clay Lab (if behavior allows)</vt:lpstr>
      <vt:lpstr>7th Grd. Food Chain DOL Quiz</vt:lpstr>
      <vt:lpstr>PowerPoint Presentation</vt:lpstr>
      <vt:lpstr>Question to Ponder: In a food chain what would our guinie pigs be considered?</vt:lpstr>
      <vt:lpstr>Real Live Food Chain Lab Questions    Name: _____________  Period: __</vt:lpstr>
      <vt:lpstr>Real Live Food Chain Lab Questions    Name: _____________  Period: __</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 22, 2017</dc:title>
  <dc:creator>Katherine Pease</dc:creator>
  <cp:lastModifiedBy>Katherine Pease</cp:lastModifiedBy>
  <cp:revision>30</cp:revision>
  <cp:lastPrinted>2018-01-31T01:14:55Z</cp:lastPrinted>
  <dcterms:created xsi:type="dcterms:W3CDTF">2018-01-21T16:29:57Z</dcterms:created>
  <dcterms:modified xsi:type="dcterms:W3CDTF">2018-01-31T01:22:34Z</dcterms:modified>
</cp:coreProperties>
</file>