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275" r:id="rId3"/>
    <p:sldId id="276" r:id="rId4"/>
    <p:sldId id="277" r:id="rId5"/>
    <p:sldId id="278" r:id="rId6"/>
    <p:sldId id="269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9" r:id="rId17"/>
    <p:sldId id="288" r:id="rId18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5294" autoAdjust="0"/>
  </p:normalViewPr>
  <p:slideViewPr>
    <p:cSldViewPr snapToGrid="0">
      <p:cViewPr>
        <p:scale>
          <a:sx n="64" d="100"/>
          <a:sy n="64" d="100"/>
        </p:scale>
        <p:origin x="752" y="3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1/28/2018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1/28/2018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</a:t>
            </a:r>
            <a:r>
              <a:rPr dirty="0"/>
              <a:t>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tudyjams.scholastic.com/studyjams/jams/science/rocks-minerals-landforms/earthquakes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0017" y="0"/>
            <a:ext cx="4846320" cy="102805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/>
              <a:t>Jan. 29,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1028050"/>
            <a:ext cx="4846320" cy="4801900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US" sz="5200" dirty="0"/>
              <a:t>Collect PDN </a:t>
            </a:r>
          </a:p>
          <a:p>
            <a:pPr marL="342900" indent="-342900">
              <a:buAutoNum type="arabicPeriod"/>
            </a:pPr>
            <a:r>
              <a:rPr lang="en-US" sz="5200" dirty="0"/>
              <a:t>Sharpen Pencil</a:t>
            </a:r>
          </a:p>
          <a:p>
            <a:pPr marL="342900" indent="-342900">
              <a:buAutoNum type="arabicPeriod"/>
            </a:pPr>
            <a:r>
              <a:rPr lang="en-US" sz="5200" dirty="0"/>
              <a:t>Sit in Assigned Seat</a:t>
            </a:r>
          </a:p>
          <a:p>
            <a:pPr marL="342900" indent="-342900">
              <a:buAutoNum type="arabicPeriod"/>
            </a:pPr>
            <a:r>
              <a:rPr lang="en-US" sz="5200" dirty="0"/>
              <a:t>Complete PDN on Own</a:t>
            </a:r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63C063D-CE03-461C-BA60-3976E3AFD3F0}"/>
              </a:ext>
            </a:extLst>
          </p:cNvPr>
          <p:cNvSpPr/>
          <p:nvPr/>
        </p:nvSpPr>
        <p:spPr>
          <a:xfrm>
            <a:off x="3058368" y="0"/>
            <a:ext cx="5777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r>
              <a:rPr lang="en-US" sz="5400" b="0" u="sng" cap="none" spc="0" baseline="30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</a:t>
            </a:r>
            <a:r>
              <a:rPr lang="en-US" sz="54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Grade Video Clip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C65495-8135-4197-8E5E-D0FF01F8C459}"/>
              </a:ext>
            </a:extLst>
          </p:cNvPr>
          <p:cNvSpPr txBox="1"/>
          <p:nvPr/>
        </p:nvSpPr>
        <p:spPr>
          <a:xfrm>
            <a:off x="248478" y="923330"/>
            <a:ext cx="1168841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 Add new information learned from video on PDN Graphic Organizer</a:t>
            </a:r>
          </a:p>
          <a:p>
            <a:r>
              <a:rPr lang="en-US" sz="2800" dirty="0"/>
              <a:t>2.Create 1 possible question that could be used on a quiz over plate </a:t>
            </a:r>
            <a:r>
              <a:rPr lang="en-US" sz="2800" dirty="0" err="1"/>
              <a:t>boundrys</a:t>
            </a:r>
            <a:endParaRPr lang="en-US" sz="2800" dirty="0"/>
          </a:p>
          <a:p>
            <a:endParaRPr 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DF1D5D8-AE76-4BB9-9A87-38ED276570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828210"/>
              </p:ext>
            </p:extLst>
          </p:nvPr>
        </p:nvGraphicFramePr>
        <p:xfrm>
          <a:off x="205200" y="2016582"/>
          <a:ext cx="11688417" cy="2686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1667">
                  <a:extLst>
                    <a:ext uri="{9D8B030D-6E8A-4147-A177-3AD203B41FA5}">
                      <a16:colId xmlns:a16="http://schemas.microsoft.com/office/drawing/2014/main" val="2917558274"/>
                    </a:ext>
                  </a:extLst>
                </a:gridCol>
                <a:gridCol w="3503375">
                  <a:extLst>
                    <a:ext uri="{9D8B030D-6E8A-4147-A177-3AD203B41FA5}">
                      <a16:colId xmlns:a16="http://schemas.microsoft.com/office/drawing/2014/main" val="3785779572"/>
                    </a:ext>
                  </a:extLst>
                </a:gridCol>
                <a:gridCol w="3503375">
                  <a:extLst>
                    <a:ext uri="{9D8B030D-6E8A-4147-A177-3AD203B41FA5}">
                      <a16:colId xmlns:a16="http://schemas.microsoft.com/office/drawing/2014/main" val="1739850272"/>
                    </a:ext>
                  </a:extLst>
                </a:gridCol>
              </a:tblGrid>
              <a:tr h="5267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Convergent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Divergent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Transform Boundary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696391"/>
                  </a:ext>
                </a:extLst>
              </a:tr>
              <a:tr h="216020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17389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21A6A10-782C-4E21-BD24-43C86B504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658506"/>
              </p:ext>
            </p:extLst>
          </p:nvPr>
        </p:nvGraphicFramePr>
        <p:xfrm>
          <a:off x="205199" y="5133800"/>
          <a:ext cx="11688418" cy="1367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5749">
                  <a:extLst>
                    <a:ext uri="{9D8B030D-6E8A-4147-A177-3AD203B41FA5}">
                      <a16:colId xmlns:a16="http://schemas.microsoft.com/office/drawing/2014/main" val="1972881152"/>
                    </a:ext>
                  </a:extLst>
                </a:gridCol>
                <a:gridCol w="8782669">
                  <a:extLst>
                    <a:ext uri="{9D8B030D-6E8A-4147-A177-3AD203B41FA5}">
                      <a16:colId xmlns:a16="http://schemas.microsoft.com/office/drawing/2014/main" val="343755275"/>
                    </a:ext>
                  </a:extLst>
                </a:gridCol>
              </a:tblGrid>
              <a:tr h="7120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Possible Quiz</a:t>
                      </a:r>
                    </a:p>
                    <a:p>
                      <a:pPr algn="ctr"/>
                      <a:r>
                        <a:rPr lang="en-US" sz="2000" dirty="0"/>
                        <a:t>Question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540449"/>
                  </a:ext>
                </a:extLst>
              </a:tr>
              <a:tr h="65550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Answer to Quiz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9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19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623192"/>
            <a:ext cx="10609457" cy="2532888"/>
          </a:xfrm>
        </p:spPr>
        <p:txBody>
          <a:bodyPr/>
          <a:lstStyle/>
          <a:p>
            <a:pPr algn="ctr"/>
            <a:r>
              <a:rPr lang="en-US" u="sng" dirty="0"/>
              <a:t>Plate </a:t>
            </a:r>
            <a:r>
              <a:rPr lang="en-US" u="sng" dirty="0" err="1"/>
              <a:t>Boundry</a:t>
            </a:r>
            <a:r>
              <a:rPr lang="en-US" u="sng" dirty="0"/>
              <a:t> Power Point / Note Outline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0402" y="1172818"/>
            <a:ext cx="11496676" cy="4808882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sz="4400" dirty="0"/>
              <a:t>Teacher will pass out note outline</a:t>
            </a:r>
          </a:p>
          <a:p>
            <a:pPr marL="342900" indent="-342900">
              <a:buAutoNum type="arabicPeriod"/>
            </a:pPr>
            <a:r>
              <a:rPr lang="en-US" sz="4400" dirty="0"/>
              <a:t>Student Take out journal , turn to next empty page</a:t>
            </a:r>
          </a:p>
          <a:p>
            <a:pPr marL="342900" indent="-342900">
              <a:buAutoNum type="arabicPeriod"/>
            </a:pPr>
            <a:r>
              <a:rPr lang="en-US" sz="4400" dirty="0"/>
              <a:t>Follow along with class / power point to complete note outline</a:t>
            </a:r>
          </a:p>
          <a:p>
            <a:pPr marL="342900" indent="-342900">
              <a:buAutoNum type="arabicPeriod"/>
            </a:pPr>
            <a:r>
              <a:rPr lang="en-US" sz="4400" dirty="0"/>
              <a:t>Teacher will come around and glue note outline into journal</a:t>
            </a:r>
          </a:p>
        </p:txBody>
      </p:sp>
    </p:spTree>
    <p:extLst>
      <p:ext uri="{BB962C8B-B14F-4D97-AF65-F5344CB8AC3E}">
        <p14:creationId xmlns:p14="http://schemas.microsoft.com/office/powerpoint/2010/main" val="144566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48CB6-9ACA-4A59-B583-E96C508E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287" y="-223384"/>
            <a:ext cx="5956878" cy="1396201"/>
          </a:xfrm>
        </p:spPr>
        <p:txBody>
          <a:bodyPr>
            <a:normAutofit/>
          </a:bodyPr>
          <a:lstStyle/>
          <a:p>
            <a:r>
              <a:rPr lang="en-US" sz="6000" u="sng" dirty="0"/>
              <a:t>6</a:t>
            </a:r>
            <a:r>
              <a:rPr lang="en-US" sz="6000" u="sng" baseline="30000" dirty="0"/>
              <a:t>th</a:t>
            </a:r>
            <a:r>
              <a:rPr lang="en-US" sz="6000" u="sng" dirty="0"/>
              <a:t> Grade Exit Slip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5FE3C2-8566-4DD0-A686-90066F252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8478" y="1013791"/>
            <a:ext cx="11698357" cy="5615609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sz="4000" dirty="0"/>
              <a:t>Teacher will pass out post-it note to each student</a:t>
            </a:r>
          </a:p>
          <a:p>
            <a:pPr marL="342900" indent="-342900">
              <a:buAutoNum type="arabicPeriod"/>
            </a:pPr>
            <a:r>
              <a:rPr lang="en-US" sz="4000" dirty="0"/>
              <a:t>Student writes Name / Class Period on back of post-it</a:t>
            </a:r>
          </a:p>
          <a:p>
            <a:pPr marL="342900" indent="-342900">
              <a:buAutoNum type="arabicPeriod"/>
            </a:pPr>
            <a:r>
              <a:rPr lang="en-US" sz="4000" dirty="0"/>
              <a:t>Answer question below on the front side of the post-it</a:t>
            </a:r>
          </a:p>
          <a:p>
            <a:endParaRPr lang="en-US" dirty="0"/>
          </a:p>
          <a:p>
            <a:pPr algn="ctr"/>
            <a:r>
              <a:rPr lang="en-US" sz="7200" dirty="0"/>
              <a:t>What type of landform forms at a convergent </a:t>
            </a:r>
            <a:r>
              <a:rPr lang="en-US" sz="7200" dirty="0" err="1"/>
              <a:t>boundry</a:t>
            </a:r>
            <a:r>
              <a:rPr lang="en-US" sz="7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7058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8F9928D-51D9-4930-AC97-15886CE9F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017"/>
            <a:ext cx="12523304" cy="65995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6189BD-2717-4E62-A3FB-43389126B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030817" cy="640827"/>
          </a:xfrm>
        </p:spPr>
        <p:txBody>
          <a:bodyPr/>
          <a:lstStyle/>
          <a:p>
            <a:r>
              <a:rPr lang="en-US" b="1" u="sng" dirty="0"/>
              <a:t>7</a:t>
            </a:r>
            <a:r>
              <a:rPr lang="en-US" b="1" u="sng" baseline="30000" dirty="0"/>
              <a:t>th</a:t>
            </a:r>
            <a:r>
              <a:rPr lang="en-US" b="1" u="sng" dirty="0"/>
              <a:t> Grade Graphic Organizer / Flow of Energy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EB5300-79EF-4B09-8C36-B13BA4B05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32643" y="234541"/>
            <a:ext cx="4308049" cy="640828"/>
          </a:xfrm>
        </p:spPr>
        <p:txBody>
          <a:bodyPr/>
          <a:lstStyle/>
          <a:p>
            <a:r>
              <a:rPr lang="en-US" dirty="0"/>
              <a:t>Name: ____________________ Period: ___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A27840-0029-4912-AC63-476B9281E436}"/>
              </a:ext>
            </a:extLst>
          </p:cNvPr>
          <p:cNvSpPr/>
          <p:nvPr/>
        </p:nvSpPr>
        <p:spPr>
          <a:xfrm>
            <a:off x="4454106" y="3017031"/>
            <a:ext cx="36150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Flow of Energy in</a:t>
            </a:r>
          </a:p>
          <a:p>
            <a:pPr algn="ctr"/>
            <a:r>
              <a:rPr lang="en-US" sz="3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 Ecosystem</a:t>
            </a:r>
          </a:p>
        </p:txBody>
      </p:sp>
    </p:spTree>
    <p:extLst>
      <p:ext uri="{BB962C8B-B14F-4D97-AF65-F5344CB8AC3E}">
        <p14:creationId xmlns:p14="http://schemas.microsoft.com/office/powerpoint/2010/main" val="38572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3B838E4-C97E-44C8-9E24-EE31BE0C66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017"/>
            <a:ext cx="12523304" cy="6599583"/>
          </a:xfrm>
          <a:prstGeom prst="rect">
            <a:avLst/>
          </a:prstGeom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0D870EC-A3FC-4392-A572-48B4E3424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32643" y="234541"/>
            <a:ext cx="4308049" cy="640828"/>
          </a:xfrm>
        </p:spPr>
        <p:txBody>
          <a:bodyPr/>
          <a:lstStyle/>
          <a:p>
            <a:r>
              <a:rPr lang="en-US" dirty="0"/>
              <a:t>Name: ____________________ Period: ___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3BC5E7-21C7-4513-9D97-601DF7C09EC0}"/>
              </a:ext>
            </a:extLst>
          </p:cNvPr>
          <p:cNvSpPr/>
          <p:nvPr/>
        </p:nvSpPr>
        <p:spPr>
          <a:xfrm>
            <a:off x="4454106" y="3017031"/>
            <a:ext cx="36150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Flow of Energy in</a:t>
            </a:r>
          </a:p>
          <a:p>
            <a:pPr algn="ctr"/>
            <a:r>
              <a:rPr lang="en-US" sz="3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 Ecosystem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96B614B-3D24-4102-B962-9EB4A75E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030817" cy="640827"/>
          </a:xfrm>
        </p:spPr>
        <p:txBody>
          <a:bodyPr/>
          <a:lstStyle/>
          <a:p>
            <a:r>
              <a:rPr lang="en-US" b="1" u="sng" dirty="0"/>
              <a:t>7</a:t>
            </a:r>
            <a:r>
              <a:rPr lang="en-US" b="1" u="sng" baseline="30000" dirty="0"/>
              <a:t>th</a:t>
            </a:r>
            <a:r>
              <a:rPr lang="en-US" b="1" u="sng" dirty="0"/>
              <a:t> Grade Graphic Organizer / Flow of Energy</a:t>
            </a:r>
          </a:p>
        </p:txBody>
      </p:sp>
    </p:spTree>
    <p:extLst>
      <p:ext uri="{BB962C8B-B14F-4D97-AF65-F5344CB8AC3E}">
        <p14:creationId xmlns:p14="http://schemas.microsoft.com/office/powerpoint/2010/main" val="406056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F78463D-5E8A-4DBE-882C-ACCEA59C2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7643"/>
            <a:ext cx="12334461" cy="33097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68C29C5-EB42-4542-B8DB-D4A87791F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748" y="262474"/>
            <a:ext cx="11106413" cy="819732"/>
          </a:xfrm>
        </p:spPr>
        <p:txBody>
          <a:bodyPr>
            <a:noAutofit/>
          </a:bodyPr>
          <a:lstStyle/>
          <a:p>
            <a:r>
              <a:rPr lang="en-US" sz="3600" u="sng" dirty="0"/>
              <a:t>7</a:t>
            </a:r>
            <a:r>
              <a:rPr lang="en-US" sz="3600" u="sng" baseline="30000" dirty="0"/>
              <a:t>th</a:t>
            </a:r>
            <a:r>
              <a:rPr lang="en-US" sz="3600" u="sng" dirty="0"/>
              <a:t> Grade Video Clip https://www.youtube.com/watch?v=o_RBHfjZsUQ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5F86E0-D051-4D4D-A8F1-B45D68351B06}"/>
              </a:ext>
            </a:extLst>
          </p:cNvPr>
          <p:cNvSpPr txBox="1"/>
          <p:nvPr/>
        </p:nvSpPr>
        <p:spPr>
          <a:xfrm>
            <a:off x="76745" y="980124"/>
            <a:ext cx="1168841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 Add new information learned from video on PDN Graphic Organizer</a:t>
            </a:r>
          </a:p>
          <a:p>
            <a:r>
              <a:rPr lang="en-US" sz="2800" dirty="0"/>
              <a:t>2.Create 1 possible question that could be used on a quiz over flow of energy in an  ecosystem.</a:t>
            </a:r>
          </a:p>
          <a:p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E10D3F3-8D8F-43EA-A8D2-33B2E65C3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722281"/>
              </p:ext>
            </p:extLst>
          </p:nvPr>
        </p:nvGraphicFramePr>
        <p:xfrm>
          <a:off x="205199" y="5133800"/>
          <a:ext cx="11688418" cy="1367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5749">
                  <a:extLst>
                    <a:ext uri="{9D8B030D-6E8A-4147-A177-3AD203B41FA5}">
                      <a16:colId xmlns:a16="http://schemas.microsoft.com/office/drawing/2014/main" val="1972881152"/>
                    </a:ext>
                  </a:extLst>
                </a:gridCol>
                <a:gridCol w="8782669">
                  <a:extLst>
                    <a:ext uri="{9D8B030D-6E8A-4147-A177-3AD203B41FA5}">
                      <a16:colId xmlns:a16="http://schemas.microsoft.com/office/drawing/2014/main" val="343755275"/>
                    </a:ext>
                  </a:extLst>
                </a:gridCol>
              </a:tblGrid>
              <a:tr h="7120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Possible Quiz</a:t>
                      </a:r>
                    </a:p>
                    <a:p>
                      <a:pPr algn="ctr"/>
                      <a:r>
                        <a:rPr lang="en-US" sz="2000" dirty="0"/>
                        <a:t>Question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540449"/>
                  </a:ext>
                </a:extLst>
              </a:tr>
              <a:tr h="65550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Answer to Quiz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9079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5D0F9FB2-3532-4BC8-B60C-B2FE5488F4A2}"/>
              </a:ext>
            </a:extLst>
          </p:cNvPr>
          <p:cNvSpPr/>
          <p:nvPr/>
        </p:nvSpPr>
        <p:spPr>
          <a:xfrm>
            <a:off x="4835620" y="3109836"/>
            <a:ext cx="285206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Flow of Energy in</a:t>
            </a:r>
          </a:p>
          <a:p>
            <a:pPr algn="ctr"/>
            <a:r>
              <a:rPr lang="en-US" sz="2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 Ecosystem</a:t>
            </a:r>
          </a:p>
        </p:txBody>
      </p:sp>
    </p:spTree>
    <p:extLst>
      <p:ext uri="{BB962C8B-B14F-4D97-AF65-F5344CB8AC3E}">
        <p14:creationId xmlns:p14="http://schemas.microsoft.com/office/powerpoint/2010/main" val="142620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E002DAD-20FE-466B-B3F5-85107535A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7643"/>
            <a:ext cx="12264887" cy="330973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6D0C566-B589-49A6-8E53-BAC6FA62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530" y="213938"/>
            <a:ext cx="10539883" cy="819732"/>
          </a:xfrm>
        </p:spPr>
        <p:txBody>
          <a:bodyPr>
            <a:noAutofit/>
          </a:bodyPr>
          <a:lstStyle/>
          <a:p>
            <a:pPr algn="ctr"/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 Video Clip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9ECF71-E23C-436E-B0F1-E2B9E77BB46B}"/>
              </a:ext>
            </a:extLst>
          </p:cNvPr>
          <p:cNvSpPr txBox="1"/>
          <p:nvPr/>
        </p:nvSpPr>
        <p:spPr>
          <a:xfrm>
            <a:off x="248478" y="923330"/>
            <a:ext cx="1168841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 Add new information learned from video on PDN Graphic Organizer</a:t>
            </a:r>
          </a:p>
          <a:p>
            <a:r>
              <a:rPr lang="en-US" sz="2800" dirty="0"/>
              <a:t>2.Create 1 possible question that could be used on a quiz over flow of energy in an  ecosystem.</a:t>
            </a:r>
          </a:p>
          <a:p>
            <a:endParaRPr lang="en-US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785E90F-26B1-4CD3-B0AE-6C7B1E1D9E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215294"/>
              </p:ext>
            </p:extLst>
          </p:nvPr>
        </p:nvGraphicFramePr>
        <p:xfrm>
          <a:off x="205199" y="5133800"/>
          <a:ext cx="11688418" cy="1367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5749">
                  <a:extLst>
                    <a:ext uri="{9D8B030D-6E8A-4147-A177-3AD203B41FA5}">
                      <a16:colId xmlns:a16="http://schemas.microsoft.com/office/drawing/2014/main" val="1972881152"/>
                    </a:ext>
                  </a:extLst>
                </a:gridCol>
                <a:gridCol w="8782669">
                  <a:extLst>
                    <a:ext uri="{9D8B030D-6E8A-4147-A177-3AD203B41FA5}">
                      <a16:colId xmlns:a16="http://schemas.microsoft.com/office/drawing/2014/main" val="343755275"/>
                    </a:ext>
                  </a:extLst>
                </a:gridCol>
              </a:tblGrid>
              <a:tr h="7120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Possible Quiz</a:t>
                      </a:r>
                    </a:p>
                    <a:p>
                      <a:pPr algn="ctr"/>
                      <a:r>
                        <a:rPr lang="en-US" sz="2000" dirty="0"/>
                        <a:t>Question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540449"/>
                  </a:ext>
                </a:extLst>
              </a:tr>
              <a:tr h="65550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Answer to Quiz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9079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D37C3D70-49DD-487F-A00A-A24921E9329C}"/>
              </a:ext>
            </a:extLst>
          </p:cNvPr>
          <p:cNvSpPr/>
          <p:nvPr/>
        </p:nvSpPr>
        <p:spPr>
          <a:xfrm>
            <a:off x="4835620" y="3109836"/>
            <a:ext cx="285206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Flow of Energy in</a:t>
            </a:r>
          </a:p>
          <a:p>
            <a:pPr algn="ctr"/>
            <a:r>
              <a:rPr lang="en-US" sz="2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an Ecosystem</a:t>
            </a:r>
          </a:p>
        </p:txBody>
      </p:sp>
    </p:spTree>
    <p:extLst>
      <p:ext uri="{BB962C8B-B14F-4D97-AF65-F5344CB8AC3E}">
        <p14:creationId xmlns:p14="http://schemas.microsoft.com/office/powerpoint/2010/main" val="88528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A015B9F-7CF7-4C5E-B2D0-9C1E6BD1A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287" y="-223384"/>
            <a:ext cx="5956878" cy="1396201"/>
          </a:xfrm>
        </p:spPr>
        <p:txBody>
          <a:bodyPr>
            <a:normAutofit/>
          </a:bodyPr>
          <a:lstStyle/>
          <a:p>
            <a:r>
              <a:rPr lang="en-US" sz="6000" u="sng" dirty="0"/>
              <a:t>7</a:t>
            </a:r>
            <a:r>
              <a:rPr lang="en-US" sz="6000" u="sng" baseline="30000" dirty="0"/>
              <a:t>th</a:t>
            </a:r>
            <a:r>
              <a:rPr lang="en-US" sz="6000" u="sng" dirty="0"/>
              <a:t> Grade Exit Slip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2A150A81-9F09-4593-B155-2F0BAE392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8478" y="1013791"/>
            <a:ext cx="11698357" cy="5615609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en-US" sz="4000" dirty="0"/>
              <a:t>Teacher will pass out post-it note to each student</a:t>
            </a:r>
          </a:p>
          <a:p>
            <a:pPr marL="342900" indent="-342900">
              <a:buAutoNum type="arabicPeriod"/>
            </a:pPr>
            <a:r>
              <a:rPr lang="en-US" sz="4000" dirty="0"/>
              <a:t>Student writes Name / Class Period on back of post-it</a:t>
            </a:r>
          </a:p>
          <a:p>
            <a:pPr marL="342900" indent="-342900">
              <a:buAutoNum type="arabicPeriod"/>
            </a:pPr>
            <a:r>
              <a:rPr lang="en-US" sz="4000" dirty="0"/>
              <a:t>Answer question below on the front side of the post-it</a:t>
            </a:r>
          </a:p>
          <a:p>
            <a:endParaRPr lang="en-US" dirty="0"/>
          </a:p>
          <a:p>
            <a:pPr algn="ctr"/>
            <a:r>
              <a:rPr lang="en-US" sz="7200" dirty="0"/>
              <a:t>What is a chart that shows who eats who in an ecosystem called?</a:t>
            </a:r>
          </a:p>
        </p:txBody>
      </p:sp>
    </p:spTree>
    <p:extLst>
      <p:ext uri="{BB962C8B-B14F-4D97-AF65-F5344CB8AC3E}">
        <p14:creationId xmlns:p14="http://schemas.microsoft.com/office/powerpoint/2010/main" val="381141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7" y="-231913"/>
            <a:ext cx="9371949" cy="1183566"/>
          </a:xfrm>
        </p:spPr>
        <p:txBody>
          <a:bodyPr>
            <a:normAutofit/>
          </a:bodyPr>
          <a:lstStyle/>
          <a:p>
            <a:pPr algn="ctr"/>
            <a:r>
              <a:rPr lang="fr-FR" sz="6000" b="1" u="sng" dirty="0">
                <a:latin typeface="Harlow Solid Italic" panose="04030604020F02020D02" pitchFamily="82" charset="0"/>
              </a:rPr>
              <a:t>Agenda</a:t>
            </a:r>
            <a:endParaRPr lang="en-US" sz="6000" b="1" u="sng" dirty="0">
              <a:latin typeface="Harlow Solid Italic" panose="04030604020F02020D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481" y="951653"/>
            <a:ext cx="5232400" cy="52350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457200" indent="-457200">
              <a:buAutoNum type="arabicPeriod"/>
            </a:pPr>
            <a:r>
              <a:rPr lang="en-US" sz="4400" dirty="0"/>
              <a:t>PDN</a:t>
            </a:r>
          </a:p>
          <a:p>
            <a:pPr marL="457200" indent="-457200">
              <a:buAutoNum type="arabicPeriod"/>
            </a:pPr>
            <a:r>
              <a:rPr lang="en-US" sz="4400" dirty="0"/>
              <a:t>Graphic Organizer</a:t>
            </a:r>
          </a:p>
          <a:p>
            <a:pPr marL="457200" indent="-457200">
              <a:buAutoNum type="arabicPeriod"/>
            </a:pPr>
            <a:r>
              <a:rPr lang="en-US" sz="4400" dirty="0"/>
              <a:t>Flow of Energy Power Point</a:t>
            </a:r>
          </a:p>
          <a:p>
            <a:pPr marL="457200" indent="-457200">
              <a:buAutoNum type="arabicPeriod"/>
            </a:pPr>
            <a:r>
              <a:rPr lang="en-US" sz="4400" dirty="0"/>
              <a:t>DOL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E44D54-070E-484F-93BB-60A76BEBA730}"/>
              </a:ext>
            </a:extLst>
          </p:cNvPr>
          <p:cNvSpPr txBox="1">
            <a:spLocks/>
          </p:cNvSpPr>
          <p:nvPr/>
        </p:nvSpPr>
        <p:spPr>
          <a:xfrm>
            <a:off x="6289041" y="951653"/>
            <a:ext cx="5232400" cy="523503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4400" dirty="0"/>
              <a:t>Plate Boundary Video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4400" dirty="0"/>
              <a:t>Class Graphic Organizer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4400" dirty="0"/>
              <a:t>Plate Boundary Lab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4400" dirty="0"/>
              <a:t>Exit Slip</a:t>
            </a:r>
          </a:p>
        </p:txBody>
      </p:sp>
    </p:spTree>
    <p:extLst>
      <p:ext uri="{BB962C8B-B14F-4D97-AF65-F5344CB8AC3E}">
        <p14:creationId xmlns:p14="http://schemas.microsoft.com/office/powerpoint/2010/main" val="162761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5E19F9D-FA58-4BE9-A4F2-86889343A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481" y="951653"/>
            <a:ext cx="5232400" cy="52350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>
              <a:buNone/>
            </a:pPr>
            <a:r>
              <a:rPr lang="en-US" sz="4400" dirty="0"/>
              <a:t>We will compare/contrast how energy flows through an ecosystem through a vocabulary activity.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DD23104-4A75-4D59-B759-AEE549FAE70A}"/>
              </a:ext>
            </a:extLst>
          </p:cNvPr>
          <p:cNvSpPr txBox="1">
            <a:spLocks/>
          </p:cNvSpPr>
          <p:nvPr/>
        </p:nvSpPr>
        <p:spPr>
          <a:xfrm>
            <a:off x="6289041" y="951653"/>
            <a:ext cx="5232400" cy="5235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400" dirty="0"/>
              <a:t>We will compare/contrast the three main types of foundries for tectonic plates.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B69A6C8-B275-45C5-8B54-B2B0E8509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027" y="-231913"/>
            <a:ext cx="9371949" cy="1183566"/>
          </a:xfrm>
        </p:spPr>
        <p:txBody>
          <a:bodyPr>
            <a:normAutofit/>
          </a:bodyPr>
          <a:lstStyle/>
          <a:p>
            <a:pPr algn="ctr"/>
            <a:r>
              <a:rPr lang="fr-FR" sz="6000" b="1" u="sng" dirty="0">
                <a:latin typeface="Harlow Solid Italic" panose="04030604020F02020D02" pitchFamily="82" charset="0"/>
              </a:rPr>
              <a:t>LO’S</a:t>
            </a:r>
            <a:endParaRPr lang="en-US" sz="6000" b="1" u="sng" dirty="0">
              <a:latin typeface="Harlow Solid Italic" panose="04030604020F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69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051BA7C8-3A93-4AB2-B87E-D998F62C4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/>
          <a:lstStyle/>
          <a:p>
            <a:fld id="{9CD8D479-8942-46E8-A226-A4E01F7A105C}" type="slidenum">
              <a:rPr lang="en-US" smtClean="0"/>
              <a:t>4</a:t>
            </a:fld>
            <a:endParaRPr lang="en-US" dirty="0"/>
          </a:p>
        </p:txBody>
      </p:sp>
      <p:sp>
        <p:nvSpPr>
          <p:cNvPr id="15" name="Date Placeholder 4">
            <a:extLst>
              <a:ext uri="{FF2B5EF4-FFF2-40B4-BE49-F238E27FC236}">
                <a16:creationId xmlns:a16="http://schemas.microsoft.com/office/drawing/2014/main" id="{8F218B6F-F3DF-4F78-A397-F4CA1468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3403" y="6629400"/>
            <a:ext cx="1000662" cy="228600"/>
          </a:xfrm>
        </p:spPr>
        <p:txBody>
          <a:bodyPr/>
          <a:lstStyle/>
          <a:p>
            <a:fld id="{6DD1B487-36FD-4CED-B07A-1A81FC6540B1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9B358D98-DF23-49B9-8893-FFEB31589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7716" y="6629400"/>
            <a:ext cx="9144259" cy="2286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E52E8DD-4909-4226-A8F5-1ED8E0EBE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481" y="951653"/>
            <a:ext cx="5232400" cy="52350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>
              <a:buNone/>
            </a:pPr>
            <a:r>
              <a:rPr lang="en-US" sz="4400" dirty="0"/>
              <a:t>I will complete 5/5 questions over the flow of energy in an ecosystem.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EBDB2FE-0760-4207-8692-594BAB00B786}"/>
              </a:ext>
            </a:extLst>
          </p:cNvPr>
          <p:cNvSpPr txBox="1">
            <a:spLocks/>
          </p:cNvSpPr>
          <p:nvPr/>
        </p:nvSpPr>
        <p:spPr>
          <a:xfrm>
            <a:off x="6289041" y="951653"/>
            <a:ext cx="5232400" cy="5235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400" dirty="0"/>
              <a:t>I will complete an exit slip to explain what a convergent boundary is.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8C914332-FCA1-4DB4-BDBC-9A2FCE56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027" y="-231913"/>
            <a:ext cx="9371949" cy="1183566"/>
          </a:xfrm>
        </p:spPr>
        <p:txBody>
          <a:bodyPr>
            <a:normAutofit/>
          </a:bodyPr>
          <a:lstStyle/>
          <a:p>
            <a:pPr algn="ctr"/>
            <a:r>
              <a:rPr lang="fr-FR" sz="6000" b="1" u="sng" dirty="0">
                <a:latin typeface="Harlow Solid Italic" panose="04030604020F02020D02" pitchFamily="82" charset="0"/>
              </a:rPr>
              <a:t>DOL’S</a:t>
            </a:r>
            <a:endParaRPr lang="en-US" sz="6000" b="1" u="sng" dirty="0">
              <a:latin typeface="Harlow Solid Italic" panose="04030604020F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59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64AAF0F3-7A73-4598-8189-61D163712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/>
          <a:lstStyle/>
          <a:p>
            <a:fld id="{9CD8D479-8942-46E8-A226-A4E01F7A105C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6AC39EEC-EAC5-467C-BA8C-FCFAB3E0CF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3403" y="6629400"/>
            <a:ext cx="1000662" cy="228600"/>
          </a:xfrm>
        </p:spPr>
        <p:txBody>
          <a:bodyPr/>
          <a:lstStyle/>
          <a:p>
            <a:fld id="{6DD1B487-36FD-4CED-B07A-1A81FC6540B1}" type="datetime1">
              <a:rPr lang="en-US" smtClean="0"/>
              <a:pPr/>
              <a:t>1/28/2018</a:t>
            </a:fld>
            <a:endParaRPr lang="en-US" dirty="0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0FB7BE1B-0A50-49C0-A0AE-2B255D4BF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7716" y="6629400"/>
            <a:ext cx="9144259" cy="2286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12424C3-6EA7-4F5C-BEF1-0B584DC1E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481" y="951653"/>
            <a:ext cx="5232400" cy="56777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>
              <a:buNone/>
            </a:pPr>
            <a:r>
              <a:rPr lang="en-US" sz="4400" dirty="0"/>
              <a:t>7.5C</a:t>
            </a:r>
          </a:p>
          <a:p>
            <a:pPr marL="0" indent="0">
              <a:buNone/>
            </a:pPr>
            <a:r>
              <a:rPr lang="en-US" sz="4400" dirty="0"/>
              <a:t>Diagram the flow of energy through living systems, including food chains, food webs, and energy pyramid.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A9F1F5C-503B-494B-BE8B-2C3268905CD8}"/>
              </a:ext>
            </a:extLst>
          </p:cNvPr>
          <p:cNvSpPr txBox="1">
            <a:spLocks/>
          </p:cNvSpPr>
          <p:nvPr/>
        </p:nvSpPr>
        <p:spPr>
          <a:xfrm>
            <a:off x="6289041" y="951652"/>
            <a:ext cx="5232400" cy="56777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400" dirty="0"/>
              <a:t>6.10D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400" dirty="0"/>
              <a:t>Describe how plate tectonics causes major geological events such as ocean basins, earthquakes, volcanic eruptions, and mountain buildings.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DD5EF61-F216-4D5F-97CA-15359758B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027" y="-231913"/>
            <a:ext cx="9371949" cy="1183566"/>
          </a:xfrm>
        </p:spPr>
        <p:txBody>
          <a:bodyPr>
            <a:normAutofit/>
          </a:bodyPr>
          <a:lstStyle/>
          <a:p>
            <a:pPr algn="ctr"/>
            <a:r>
              <a:rPr lang="fr-FR" sz="6000" b="1" u="sng" dirty="0">
                <a:latin typeface="Harlow Solid Italic" panose="04030604020F02020D02" pitchFamily="82" charset="0"/>
              </a:rPr>
              <a:t>TEK’S</a:t>
            </a:r>
            <a:endParaRPr lang="en-US" sz="6000" b="1" u="sng" dirty="0">
              <a:latin typeface="Harlow Solid Italic" panose="04030604020F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7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6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66" y="60607"/>
            <a:ext cx="9371949" cy="496073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6</a:t>
            </a:r>
            <a:r>
              <a:rPr lang="en-US" u="sng" baseline="30000" dirty="0"/>
              <a:t>th</a:t>
            </a:r>
            <a:r>
              <a:rPr lang="en-US" u="sng" dirty="0"/>
              <a:t> Grade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0752" y="60607"/>
            <a:ext cx="4608576" cy="386080"/>
          </a:xfrm>
        </p:spPr>
        <p:txBody>
          <a:bodyPr>
            <a:normAutofit lnSpcReduction="10000"/>
          </a:bodyPr>
          <a:lstStyle/>
          <a:p>
            <a:r>
              <a:rPr lang="en-US" u="sng" dirty="0"/>
              <a:t>Graphic Organizer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42D5EC-13D8-4B3B-8B7C-B9EFADD3D915}"/>
              </a:ext>
            </a:extLst>
          </p:cNvPr>
          <p:cNvSpPr txBox="1"/>
          <p:nvPr/>
        </p:nvSpPr>
        <p:spPr>
          <a:xfrm>
            <a:off x="5338216" y="60607"/>
            <a:ext cx="5443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Name: ______________________________  Period: ___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A2447D6-6C59-4EFD-B62A-73C199FE6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451158"/>
              </p:ext>
            </p:extLst>
          </p:nvPr>
        </p:nvGraphicFramePr>
        <p:xfrm>
          <a:off x="288235" y="719663"/>
          <a:ext cx="11741204" cy="5817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8069">
                  <a:extLst>
                    <a:ext uri="{9D8B030D-6E8A-4147-A177-3AD203B41FA5}">
                      <a16:colId xmlns:a16="http://schemas.microsoft.com/office/drawing/2014/main" val="741813421"/>
                    </a:ext>
                  </a:extLst>
                </a:gridCol>
                <a:gridCol w="3922533">
                  <a:extLst>
                    <a:ext uri="{9D8B030D-6E8A-4147-A177-3AD203B41FA5}">
                      <a16:colId xmlns:a16="http://schemas.microsoft.com/office/drawing/2014/main" val="2917558274"/>
                    </a:ext>
                  </a:extLst>
                </a:gridCol>
                <a:gridCol w="2935301">
                  <a:extLst>
                    <a:ext uri="{9D8B030D-6E8A-4147-A177-3AD203B41FA5}">
                      <a16:colId xmlns:a16="http://schemas.microsoft.com/office/drawing/2014/main" val="3785779572"/>
                    </a:ext>
                  </a:extLst>
                </a:gridCol>
                <a:gridCol w="2935301">
                  <a:extLst>
                    <a:ext uri="{9D8B030D-6E8A-4147-A177-3AD203B41FA5}">
                      <a16:colId xmlns:a16="http://schemas.microsoft.com/office/drawing/2014/main" val="1739850272"/>
                    </a:ext>
                  </a:extLst>
                </a:gridCol>
              </a:tblGrid>
              <a:tr h="623397">
                <a:tc>
                  <a:txBody>
                    <a:bodyPr/>
                    <a:lstStyle/>
                    <a:p>
                      <a:r>
                        <a:rPr lang="en-US" dirty="0"/>
                        <a:t>Name  of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Convergent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Divergent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Transform Boundary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696391"/>
                  </a:ext>
                </a:extLst>
              </a:tr>
              <a:tr h="1725670">
                <a:tc>
                  <a:txBody>
                    <a:bodyPr/>
                    <a:lstStyle/>
                    <a:p>
                      <a:r>
                        <a:rPr lang="en-US" dirty="0"/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173899"/>
                  </a:ext>
                </a:extLst>
              </a:tr>
              <a:tr h="1725670">
                <a:tc>
                  <a:txBody>
                    <a:bodyPr/>
                    <a:lstStyle/>
                    <a:p>
                      <a:r>
                        <a:rPr lang="en-US" dirty="0"/>
                        <a:t>Draw arrows to show the direction the boundary moves.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320801"/>
                  </a:ext>
                </a:extLst>
              </a:tr>
              <a:tr h="1725670">
                <a:tc>
                  <a:txBody>
                    <a:bodyPr/>
                    <a:lstStyle/>
                    <a:p>
                      <a:r>
                        <a:rPr lang="en-US" dirty="0"/>
                        <a:t>Landforms Created where boundary is located.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687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3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0A69375-CA0F-49AA-9DC6-C99850B44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66" y="60607"/>
            <a:ext cx="9371949" cy="496073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6</a:t>
            </a:r>
            <a:r>
              <a:rPr lang="en-US" u="sng" baseline="30000" dirty="0"/>
              <a:t>th</a:t>
            </a:r>
            <a:r>
              <a:rPr lang="en-US" u="sng" dirty="0"/>
              <a:t> Grade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53D5596-37A5-49DA-AA92-8F505DD44E7D}"/>
              </a:ext>
            </a:extLst>
          </p:cNvPr>
          <p:cNvSpPr txBox="1">
            <a:spLocks/>
          </p:cNvSpPr>
          <p:nvPr/>
        </p:nvSpPr>
        <p:spPr>
          <a:xfrm>
            <a:off x="2460752" y="60607"/>
            <a:ext cx="4608576" cy="38608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/>
              <a:t>Graphic Organizer</a:t>
            </a:r>
            <a:endParaRPr lang="en-US" u="sng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FD8E62-F33C-4342-A656-977D68233D27}"/>
              </a:ext>
            </a:extLst>
          </p:cNvPr>
          <p:cNvSpPr txBox="1"/>
          <p:nvPr/>
        </p:nvSpPr>
        <p:spPr>
          <a:xfrm>
            <a:off x="5338216" y="60607"/>
            <a:ext cx="5443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Name: ______________________________  Period: ___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A296705-0BD5-476D-B6DC-45E03883B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400786"/>
              </p:ext>
            </p:extLst>
          </p:nvPr>
        </p:nvGraphicFramePr>
        <p:xfrm>
          <a:off x="278296" y="719663"/>
          <a:ext cx="11751143" cy="5879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9718">
                  <a:extLst>
                    <a:ext uri="{9D8B030D-6E8A-4147-A177-3AD203B41FA5}">
                      <a16:colId xmlns:a16="http://schemas.microsoft.com/office/drawing/2014/main" val="741813421"/>
                    </a:ext>
                  </a:extLst>
                </a:gridCol>
                <a:gridCol w="3925853">
                  <a:extLst>
                    <a:ext uri="{9D8B030D-6E8A-4147-A177-3AD203B41FA5}">
                      <a16:colId xmlns:a16="http://schemas.microsoft.com/office/drawing/2014/main" val="2917558274"/>
                    </a:ext>
                  </a:extLst>
                </a:gridCol>
                <a:gridCol w="2937786">
                  <a:extLst>
                    <a:ext uri="{9D8B030D-6E8A-4147-A177-3AD203B41FA5}">
                      <a16:colId xmlns:a16="http://schemas.microsoft.com/office/drawing/2014/main" val="3785779572"/>
                    </a:ext>
                  </a:extLst>
                </a:gridCol>
                <a:gridCol w="2937786">
                  <a:extLst>
                    <a:ext uri="{9D8B030D-6E8A-4147-A177-3AD203B41FA5}">
                      <a16:colId xmlns:a16="http://schemas.microsoft.com/office/drawing/2014/main" val="1739850272"/>
                    </a:ext>
                  </a:extLst>
                </a:gridCol>
              </a:tblGrid>
              <a:tr h="648726">
                <a:tc>
                  <a:txBody>
                    <a:bodyPr/>
                    <a:lstStyle/>
                    <a:p>
                      <a:r>
                        <a:rPr lang="en-US" dirty="0"/>
                        <a:t>Name  of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Convergent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Divergent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Transform Boundary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696391"/>
                  </a:ext>
                </a:extLst>
              </a:tr>
              <a:tr h="1743731">
                <a:tc>
                  <a:txBody>
                    <a:bodyPr/>
                    <a:lstStyle/>
                    <a:p>
                      <a:r>
                        <a:rPr lang="en-US" dirty="0"/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173899"/>
                  </a:ext>
                </a:extLst>
              </a:tr>
              <a:tr h="1743731">
                <a:tc>
                  <a:txBody>
                    <a:bodyPr/>
                    <a:lstStyle/>
                    <a:p>
                      <a:r>
                        <a:rPr lang="en-US" dirty="0"/>
                        <a:t>Draw arrows to show the direction the boundary moves.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320801"/>
                  </a:ext>
                </a:extLst>
              </a:tr>
              <a:tr h="1743731">
                <a:tc>
                  <a:txBody>
                    <a:bodyPr/>
                    <a:lstStyle/>
                    <a:p>
                      <a:r>
                        <a:rPr lang="en-US" dirty="0"/>
                        <a:t>Landforms Created where boundary is located.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687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29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2693E3-B22B-4AB9-A782-DAB7461F44D5}"/>
              </a:ext>
            </a:extLst>
          </p:cNvPr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r>
              <a:rPr lang="en-US" sz="3600" b="0" u="sng" cap="none" spc="0" baseline="30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</a:t>
            </a:r>
            <a:r>
              <a:rPr lang="en-US" sz="36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Grade </a:t>
            </a:r>
            <a:r>
              <a:rPr lang="en-US" sz="36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Video Clip  </a:t>
            </a:r>
            <a:r>
              <a:rPr lang="en-US" sz="1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/>
              </a:rPr>
              <a:t>http://studyjams.scholastic.com/studyjams/jams/science/rocks-minerals-landforms/earthquakes.htm</a:t>
            </a:r>
            <a:endParaRPr lang="en-US" sz="14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sz="3600" b="0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770B6-F740-4B35-BA14-97BDEE9C41C4}"/>
              </a:ext>
            </a:extLst>
          </p:cNvPr>
          <p:cNvSpPr txBox="1"/>
          <p:nvPr/>
        </p:nvSpPr>
        <p:spPr>
          <a:xfrm>
            <a:off x="205199" y="639871"/>
            <a:ext cx="1168841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 Add new information learned from video on PDN Graphic Organizer</a:t>
            </a:r>
          </a:p>
          <a:p>
            <a:r>
              <a:rPr lang="en-US" sz="2800" dirty="0"/>
              <a:t>2.Create 1 possible question that could be used on a quiz over plate </a:t>
            </a:r>
            <a:r>
              <a:rPr lang="en-US" sz="2800" dirty="0" err="1"/>
              <a:t>boundrys</a:t>
            </a:r>
            <a:endParaRPr lang="en-US" sz="2800" dirty="0"/>
          </a:p>
          <a:p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39C3E57-9530-42E8-AAFD-C6A15FA1E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888093"/>
              </p:ext>
            </p:extLst>
          </p:nvPr>
        </p:nvGraphicFramePr>
        <p:xfrm>
          <a:off x="205200" y="1590262"/>
          <a:ext cx="11688417" cy="3113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1667">
                  <a:extLst>
                    <a:ext uri="{9D8B030D-6E8A-4147-A177-3AD203B41FA5}">
                      <a16:colId xmlns:a16="http://schemas.microsoft.com/office/drawing/2014/main" val="2917558274"/>
                    </a:ext>
                  </a:extLst>
                </a:gridCol>
                <a:gridCol w="3503375">
                  <a:extLst>
                    <a:ext uri="{9D8B030D-6E8A-4147-A177-3AD203B41FA5}">
                      <a16:colId xmlns:a16="http://schemas.microsoft.com/office/drawing/2014/main" val="3785779572"/>
                    </a:ext>
                  </a:extLst>
                </a:gridCol>
                <a:gridCol w="3503375">
                  <a:extLst>
                    <a:ext uri="{9D8B030D-6E8A-4147-A177-3AD203B41FA5}">
                      <a16:colId xmlns:a16="http://schemas.microsoft.com/office/drawing/2014/main" val="1739850272"/>
                    </a:ext>
                  </a:extLst>
                </a:gridCol>
              </a:tblGrid>
              <a:tr h="61035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Convergent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Divergent Boundary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Transform Boundary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696391"/>
                  </a:ext>
                </a:extLst>
              </a:tr>
              <a:tr h="250295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17389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55792B5-C7FC-4374-A551-595A3185BB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797739"/>
              </p:ext>
            </p:extLst>
          </p:nvPr>
        </p:nvGraphicFramePr>
        <p:xfrm>
          <a:off x="205199" y="5133800"/>
          <a:ext cx="11688418" cy="1367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5749">
                  <a:extLst>
                    <a:ext uri="{9D8B030D-6E8A-4147-A177-3AD203B41FA5}">
                      <a16:colId xmlns:a16="http://schemas.microsoft.com/office/drawing/2014/main" val="1972881152"/>
                    </a:ext>
                  </a:extLst>
                </a:gridCol>
                <a:gridCol w="8782669">
                  <a:extLst>
                    <a:ext uri="{9D8B030D-6E8A-4147-A177-3AD203B41FA5}">
                      <a16:colId xmlns:a16="http://schemas.microsoft.com/office/drawing/2014/main" val="343755275"/>
                    </a:ext>
                  </a:extLst>
                </a:gridCol>
              </a:tblGrid>
              <a:tr h="7120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Possible Quiz</a:t>
                      </a:r>
                    </a:p>
                    <a:p>
                      <a:pPr algn="ctr"/>
                      <a:r>
                        <a:rPr lang="en-US" sz="2000" dirty="0"/>
                        <a:t>Question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540449"/>
                  </a:ext>
                </a:extLst>
              </a:tr>
              <a:tr h="65550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Answer to Quiz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9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6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73</TotalTime>
  <Words>660</Words>
  <Application>Microsoft Office PowerPoint</Application>
  <PresentationFormat>Widescreen</PresentationFormat>
  <Paragraphs>127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Corbel</vt:lpstr>
      <vt:lpstr>Harlow Solid Italic</vt:lpstr>
      <vt:lpstr>Ecology 16x9</vt:lpstr>
      <vt:lpstr>Jan. 29, 2018</vt:lpstr>
      <vt:lpstr>Agenda</vt:lpstr>
      <vt:lpstr>LO’S</vt:lpstr>
      <vt:lpstr>DOL’S</vt:lpstr>
      <vt:lpstr>TEK’S</vt:lpstr>
      <vt:lpstr>Add a Slide Title - 1</vt:lpstr>
      <vt:lpstr>6th Grade</vt:lpstr>
      <vt:lpstr>6th Grade</vt:lpstr>
      <vt:lpstr>PowerPoint Presentation</vt:lpstr>
      <vt:lpstr>PowerPoint Presentation</vt:lpstr>
      <vt:lpstr>Plate Boundry Power Point / Note Outline</vt:lpstr>
      <vt:lpstr>6th Grade Exit Slip</vt:lpstr>
      <vt:lpstr>7th Grade Graphic Organizer / Flow of Energy</vt:lpstr>
      <vt:lpstr>7th Grade Graphic Organizer / Flow of Energy</vt:lpstr>
      <vt:lpstr>7th Grade Video Clip https://www.youtube.com/watch?v=o_RBHfjZsUQ</vt:lpstr>
      <vt:lpstr>7th Grade Video Clip</vt:lpstr>
      <vt:lpstr>7th Grade Exit Slip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29, 2018</dc:title>
  <dc:creator>Katherine Pease</dc:creator>
  <cp:lastModifiedBy>Katherine Pease</cp:lastModifiedBy>
  <cp:revision>14</cp:revision>
  <cp:lastPrinted>2018-01-28T17:12:25Z</cp:lastPrinted>
  <dcterms:created xsi:type="dcterms:W3CDTF">2018-01-28T16:15:36Z</dcterms:created>
  <dcterms:modified xsi:type="dcterms:W3CDTF">2018-01-28T17:29:36Z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