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3" r:id="rId8"/>
    <p:sldId id="261" r:id="rId9"/>
    <p:sldId id="262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84" d="100"/>
          <a:sy n="84" d="100"/>
        </p:scale>
        <p:origin x="17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E8931-6363-4B04-8687-AF937C72AA8A}" type="datetimeFigureOut">
              <a:rPr lang="en-US" smtClean="0"/>
              <a:t>1/24/2017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97708-FA99-4955-8B1F-A19D88ABB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063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E8931-6363-4B04-8687-AF937C72AA8A}" type="datetimeFigureOut">
              <a:rPr lang="en-US" smtClean="0"/>
              <a:t>1/24/2017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97708-FA99-4955-8B1F-A19D88ABB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280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E8931-6363-4B04-8687-AF937C72AA8A}" type="datetimeFigureOut">
              <a:rPr lang="en-US" smtClean="0"/>
              <a:t>1/24/2017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97708-FA99-4955-8B1F-A19D88ABB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791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E8931-6363-4B04-8687-AF937C72AA8A}" type="datetimeFigureOut">
              <a:rPr lang="en-US" smtClean="0"/>
              <a:t>1/24/2017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97708-FA99-4955-8B1F-A19D88ABB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258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E8931-6363-4B04-8687-AF937C72AA8A}" type="datetimeFigureOut">
              <a:rPr lang="en-US" smtClean="0"/>
              <a:t>1/24/2017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97708-FA99-4955-8B1F-A19D88ABB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912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E8931-6363-4B04-8687-AF937C72AA8A}" type="datetimeFigureOut">
              <a:rPr lang="en-US" smtClean="0"/>
              <a:t>1/24/2017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97708-FA99-4955-8B1F-A19D88ABB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115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E8931-6363-4B04-8687-AF937C72AA8A}" type="datetimeFigureOut">
              <a:rPr lang="en-US" smtClean="0"/>
              <a:t>1/24/2017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97708-FA99-4955-8B1F-A19D88ABB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855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E8931-6363-4B04-8687-AF937C72AA8A}" type="datetimeFigureOut">
              <a:rPr lang="en-US" smtClean="0"/>
              <a:t>1/24/2017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97708-FA99-4955-8B1F-A19D88ABB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988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E8931-6363-4B04-8687-AF937C72AA8A}" type="datetimeFigureOut">
              <a:rPr lang="en-US" smtClean="0"/>
              <a:t>1/24/2017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97708-FA99-4955-8B1F-A19D88ABB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167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E8931-6363-4B04-8687-AF937C72AA8A}" type="datetimeFigureOut">
              <a:rPr lang="en-US" smtClean="0"/>
              <a:t>1/24/2017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97708-FA99-4955-8B1F-A19D88ABB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723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E8931-6363-4B04-8687-AF937C72AA8A}" type="datetimeFigureOut">
              <a:rPr lang="en-US" smtClean="0"/>
              <a:t>1/24/2017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97708-FA99-4955-8B1F-A19D88ABB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820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E8931-6363-4B04-8687-AF937C72AA8A}" type="datetimeFigureOut">
              <a:rPr lang="en-US" smtClean="0"/>
              <a:t>1/24/2017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97708-FA99-4955-8B1F-A19D88ABB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472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oMFqEp4Sf40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coachpease.com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Qhj7_LfiJdA" TargetMode="External"/><Relationship Id="rId7" Type="http://schemas.openxmlformats.org/officeDocument/2006/relationships/hyperlink" Target="http://www.coachpease.com/" TargetMode="External"/><Relationship Id="rId2" Type="http://schemas.openxmlformats.org/officeDocument/2006/relationships/hyperlink" Target="https://www.youtube.com/watch?v=8IlzKri08kk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H7ProajUfMk" TargetMode="External"/><Relationship Id="rId5" Type="http://schemas.openxmlformats.org/officeDocument/2006/relationships/hyperlink" Target="https://www.youtube.com/watch?v=sL7bE_PA_SE" TargetMode="External"/><Relationship Id="rId4" Type="http://schemas.openxmlformats.org/officeDocument/2006/relationships/hyperlink" Target="https://www.youtube.com/watch?v=Pfu1DE9PK2w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943350" cy="71437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61074" y="93663"/>
            <a:ext cx="8930926" cy="1049337"/>
          </a:xfrm>
        </p:spPr>
        <p:txBody>
          <a:bodyPr/>
          <a:lstStyle/>
          <a:p>
            <a:r>
              <a:rPr lang="en-US" u="sng" dirty="0"/>
              <a:t>Jan. 25, 2017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21020" y="1143000"/>
            <a:ext cx="9191909" cy="4114800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sz="4400" dirty="0"/>
              <a:t>Sharpen Pencil</a:t>
            </a:r>
          </a:p>
          <a:p>
            <a:pPr marL="457200" indent="-457200">
              <a:buAutoNum type="arabicPeriod"/>
            </a:pPr>
            <a:r>
              <a:rPr lang="en-US" sz="4400" dirty="0"/>
              <a:t>Collect DOL Quiz from PDN basket, clicker</a:t>
            </a:r>
          </a:p>
          <a:p>
            <a:pPr marL="457200" indent="-457200">
              <a:buAutoNum type="arabicPeriod"/>
            </a:pPr>
            <a:r>
              <a:rPr lang="en-US" sz="4400" dirty="0"/>
              <a:t>Sit in assigned seat</a:t>
            </a:r>
          </a:p>
          <a:p>
            <a:pPr marL="457200" indent="-457200">
              <a:buAutoNum type="arabicPeriod"/>
            </a:pPr>
            <a:r>
              <a:rPr lang="en-US" sz="4400" dirty="0"/>
              <a:t>Complete DOL Quiz on own, no textbook, no notes, no partner help</a:t>
            </a:r>
          </a:p>
        </p:txBody>
      </p:sp>
    </p:spTree>
    <p:extLst>
      <p:ext uri="{BB962C8B-B14F-4D97-AF65-F5344CB8AC3E}">
        <p14:creationId xmlns:p14="http://schemas.microsoft.com/office/powerpoint/2010/main" val="37169081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lum bright="70000" contrast="-70000"/>
          </a:blip>
          <a:stretch>
            <a:fillRect/>
          </a:stretch>
        </p:blipFill>
        <p:spPr>
          <a:xfrm>
            <a:off x="0" y="0"/>
            <a:ext cx="1992922" cy="685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992922" y="1321356"/>
            <a:ext cx="1019907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https://www.youtube.com/watch?v=oMFqEp4Sf40</a:t>
            </a:r>
            <a:r>
              <a:rPr lang="en-US" dirty="0"/>
              <a:t>  Video over Classification of the 6 kingdoms (9mins)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2842846" y="256838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u="sng" dirty="0">
                <a:latin typeface="Areson" panose="03000600000000000000" pitchFamily="66" charset="0"/>
              </a:rPr>
              <a:t>6</a:t>
            </a:r>
            <a:r>
              <a:rPr lang="en-US" u="sng" baseline="30000" dirty="0">
                <a:latin typeface="Areson" panose="03000600000000000000" pitchFamily="66" charset="0"/>
              </a:rPr>
              <a:t>th</a:t>
            </a:r>
            <a:r>
              <a:rPr lang="en-US" u="sng" dirty="0">
                <a:latin typeface="Areson" panose="03000600000000000000" pitchFamily="66" charset="0"/>
              </a:rPr>
              <a:t> Grade 6 Kingdoms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074985" y="1783021"/>
            <a:ext cx="974187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Once Note Outline is complete students work at own pace.</a:t>
            </a:r>
          </a:p>
          <a:p>
            <a:r>
              <a:rPr lang="en-US" dirty="0"/>
              <a:t>Do 1 page at a time, make sure you write your name/class period at top of paper before turning it in for a grade</a:t>
            </a:r>
          </a:p>
          <a:p>
            <a:endParaRPr lang="en-US" dirty="0"/>
          </a:p>
          <a:p>
            <a:r>
              <a:rPr lang="en-US" dirty="0"/>
              <a:t>Pg. 2/3 are due at end of class on Wednesday, 1/25/17</a:t>
            </a:r>
          </a:p>
          <a:p>
            <a:r>
              <a:rPr lang="en-US" dirty="0"/>
              <a:t>If you finish </a:t>
            </a:r>
            <a:r>
              <a:rPr lang="en-US" dirty="0" err="1"/>
              <a:t>pg</a:t>
            </a:r>
            <a:r>
              <a:rPr lang="en-US" dirty="0"/>
              <a:t> 2/3 before end of class, continue onto </a:t>
            </a:r>
            <a:r>
              <a:rPr lang="en-US" dirty="0" err="1"/>
              <a:t>pg</a:t>
            </a:r>
            <a:r>
              <a:rPr lang="en-US" dirty="0"/>
              <a:t> 4/5 and so on</a:t>
            </a:r>
          </a:p>
          <a:p>
            <a:endParaRPr lang="en-US" dirty="0"/>
          </a:p>
          <a:p>
            <a:r>
              <a:rPr lang="en-US" dirty="0"/>
              <a:t>May use note outline, </a:t>
            </a:r>
            <a:r>
              <a:rPr lang="en-US" dirty="0">
                <a:hlinkClick r:id="rId4"/>
              </a:rPr>
              <a:t>www.coachpease.com</a:t>
            </a:r>
            <a:r>
              <a:rPr lang="en-US" dirty="0"/>
              <a:t> (4</a:t>
            </a:r>
            <a:r>
              <a:rPr lang="en-US" baseline="30000" dirty="0"/>
              <a:t>th</a:t>
            </a:r>
            <a:r>
              <a:rPr lang="en-US" dirty="0"/>
              <a:t> 6 Weeks, Links), textbook for additional information.</a:t>
            </a:r>
          </a:p>
        </p:txBody>
      </p:sp>
    </p:spTree>
    <p:extLst>
      <p:ext uri="{BB962C8B-B14F-4D97-AF65-F5344CB8AC3E}">
        <p14:creationId xmlns:p14="http://schemas.microsoft.com/office/powerpoint/2010/main" val="1454118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u="sng" dirty="0">
                <a:latin typeface="Areson" panose="03000600000000000000" pitchFamily="66" charset="0"/>
              </a:rPr>
              <a:t>7</a:t>
            </a:r>
            <a:r>
              <a:rPr lang="en-US" sz="6000" u="sng" baseline="30000" dirty="0">
                <a:latin typeface="Areson" panose="03000600000000000000" pitchFamily="66" charset="0"/>
              </a:rPr>
              <a:t>th</a:t>
            </a:r>
            <a:r>
              <a:rPr lang="en-US" sz="6000" u="sng" dirty="0">
                <a:latin typeface="Areson" panose="03000600000000000000" pitchFamily="66" charset="0"/>
              </a:rPr>
              <a:t> Grade TEK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50" y="1825624"/>
            <a:ext cx="11635740" cy="4929505"/>
          </a:xfrm>
        </p:spPr>
        <p:txBody>
          <a:bodyPr>
            <a:noAutofit/>
          </a:bodyPr>
          <a:lstStyle/>
          <a:p>
            <a:r>
              <a:rPr lang="en-US" sz="4800" dirty="0">
                <a:latin typeface="Arial Black" panose="020B0A04020102020204" pitchFamily="34" charset="0"/>
              </a:rPr>
              <a:t>TEK: 7.12(D) differentiate between structure and function in plant and animal cell organelles, including cell membrane, cell wall, nucleus, cytoplasm, mitochondrion, chloroplast, and vacuole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0"/>
            <a:ext cx="12447270" cy="155733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59289" y="-291272"/>
            <a:ext cx="11034716" cy="2139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5300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lum bright="70000" contrast="-70000"/>
          </a:blip>
          <a:stretch>
            <a:fillRect/>
          </a:stretch>
        </p:blipFill>
        <p:spPr>
          <a:xfrm>
            <a:off x="0" y="0"/>
            <a:ext cx="238125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000" u="sng" dirty="0">
                <a:latin typeface="Areson" panose="03000600000000000000" pitchFamily="66" charset="0"/>
              </a:rPr>
              <a:t>6</a:t>
            </a:r>
            <a:r>
              <a:rPr lang="en-US" sz="6000" u="sng" baseline="30000" dirty="0">
                <a:latin typeface="Areson" panose="03000600000000000000" pitchFamily="66" charset="0"/>
              </a:rPr>
              <a:t>th</a:t>
            </a:r>
            <a:r>
              <a:rPr lang="en-US" sz="6000" u="sng" dirty="0">
                <a:latin typeface="Areson" panose="03000600000000000000" pitchFamily="66" charset="0"/>
              </a:rPr>
              <a:t> Grade TEK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4986" y="1108709"/>
            <a:ext cx="10139383" cy="5949315"/>
          </a:xfrm>
        </p:spPr>
        <p:txBody>
          <a:bodyPr>
            <a:noAutofit/>
          </a:bodyPr>
          <a:lstStyle/>
          <a:p>
            <a:r>
              <a:rPr lang="en-US" sz="4400" dirty="0">
                <a:latin typeface="Arial Black" panose="020B0A04020102020204" pitchFamily="34" charset="0"/>
              </a:rPr>
              <a:t>TEK: 6.12 (D)  identify the basic characteristics of organisms, including prokaryotic or eukaryotic, unicellular or multicellular, autotrophic or heterotrophic, and mode of reproduction, that further classify them in the currently recognized Kingdoms</a:t>
            </a:r>
          </a:p>
        </p:txBody>
      </p:sp>
    </p:spTree>
    <p:extLst>
      <p:ext uri="{BB962C8B-B14F-4D97-AF65-F5344CB8AC3E}">
        <p14:creationId xmlns:p14="http://schemas.microsoft.com/office/powerpoint/2010/main" val="4719503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0"/>
            <a:ext cx="12447270" cy="15573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4686" y="115887"/>
            <a:ext cx="10515600" cy="1325563"/>
          </a:xfrm>
        </p:spPr>
        <p:txBody>
          <a:bodyPr>
            <a:normAutofit/>
          </a:bodyPr>
          <a:lstStyle/>
          <a:p>
            <a:r>
              <a:rPr lang="en-US" sz="8000" u="sng" dirty="0">
                <a:latin typeface="Britannic Bold" panose="020B0903060703020204" pitchFamily="34" charset="0"/>
              </a:rPr>
              <a:t>7</a:t>
            </a:r>
            <a:r>
              <a:rPr lang="en-US" sz="8000" u="sng" baseline="30000" dirty="0">
                <a:latin typeface="Britannic Bold" panose="020B0903060703020204" pitchFamily="34" charset="0"/>
              </a:rPr>
              <a:t>th</a:t>
            </a:r>
            <a:r>
              <a:rPr lang="en-US" sz="8000" u="sng" dirty="0">
                <a:latin typeface="Britannic Bold" panose="020B0903060703020204" pitchFamily="34" charset="0"/>
              </a:rPr>
              <a:t> Grade LO</a:t>
            </a:r>
            <a:endParaRPr lang="en-US" sz="8000" dirty="0">
              <a:latin typeface="Britannic Bold" panose="020B09030607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37310"/>
            <a:ext cx="12104370" cy="5520689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Arial Black" panose="020B0A04020102020204" pitchFamily="34" charset="0"/>
              </a:rPr>
              <a:t>LO: We will compare/contrast the cell organelles structure and function through completion of an inter-active Cell Book.</a:t>
            </a:r>
          </a:p>
          <a:p>
            <a:pPr lvl="1"/>
            <a:r>
              <a:rPr lang="en-US" sz="3600" dirty="0">
                <a:latin typeface="Arial Black" panose="020B0A04020102020204" pitchFamily="34" charset="0"/>
              </a:rPr>
              <a:t>TEK: 7.12(D) differentiate between structure and function in plant and animal cell organelles, including cell membrane, cell wall, nucleus, cytoplasm, mitochondrion, chloroplast, and vacuole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337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latin typeface="Arial Black" panose="020B0A04020102020204" pitchFamily="34" charset="0"/>
              </a:rPr>
              <a:t>DOL: I will complete written STAAR type assessment questions over cell organelle structure and functions.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94399" y="216535"/>
            <a:ext cx="5961888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u="sng" dirty="0">
                <a:latin typeface="Areson" panose="03000600000000000000" pitchFamily="66" charset="0"/>
              </a:rPr>
              <a:t>7</a:t>
            </a:r>
            <a:r>
              <a:rPr lang="en-US" sz="6000" u="sng" baseline="30000" dirty="0">
                <a:latin typeface="Areson" panose="03000600000000000000" pitchFamily="66" charset="0"/>
              </a:rPr>
              <a:t>th</a:t>
            </a:r>
            <a:r>
              <a:rPr lang="en-US" sz="6000" u="sng" dirty="0">
                <a:latin typeface="Areson" panose="03000600000000000000" pitchFamily="66" charset="0"/>
              </a:rPr>
              <a:t> Grade DOL</a:t>
            </a:r>
            <a:endParaRPr lang="en-US" sz="6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0"/>
            <a:ext cx="12447270" cy="1557338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537461" y="115887"/>
            <a:ext cx="10515600" cy="1325563"/>
          </a:xfrm>
        </p:spPr>
        <p:txBody>
          <a:bodyPr>
            <a:normAutofit/>
          </a:bodyPr>
          <a:lstStyle/>
          <a:p>
            <a:r>
              <a:rPr lang="en-US" sz="8000" u="sng" dirty="0">
                <a:latin typeface="Britannic Bold" panose="020B0903060703020204" pitchFamily="34" charset="0"/>
              </a:rPr>
              <a:t>7</a:t>
            </a:r>
            <a:r>
              <a:rPr lang="en-US" sz="8000" u="sng" baseline="30000" dirty="0">
                <a:latin typeface="Britannic Bold" panose="020B0903060703020204" pitchFamily="34" charset="0"/>
              </a:rPr>
              <a:t>th</a:t>
            </a:r>
            <a:r>
              <a:rPr lang="en-US" sz="8000" u="sng" dirty="0">
                <a:latin typeface="Britannic Bold" panose="020B0903060703020204" pitchFamily="34" charset="0"/>
              </a:rPr>
              <a:t> Grade DOL</a:t>
            </a:r>
            <a:endParaRPr lang="en-US" sz="8000" dirty="0">
              <a:latin typeface="Britannic Bold" panose="020B09030607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6274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Cell Organelles: </a:t>
            </a:r>
            <a:r>
              <a:rPr lang="en-US" dirty="0">
                <a:hlinkClick r:id="rId2"/>
              </a:rPr>
              <a:t>https://www.youtube.com/watch?v=8IlzKri08kk</a:t>
            </a:r>
            <a:endParaRPr lang="en-US" dirty="0"/>
          </a:p>
          <a:p>
            <a:r>
              <a:rPr lang="en-US" dirty="0"/>
              <a:t>Cytoplasm: </a:t>
            </a:r>
            <a:r>
              <a:rPr lang="en-US" dirty="0">
                <a:hlinkClick r:id="rId3"/>
              </a:rPr>
              <a:t>https://www.youtube.com/watch?v=Qhj7_LfiJdA</a:t>
            </a:r>
            <a:endParaRPr lang="en-US" dirty="0"/>
          </a:p>
          <a:p>
            <a:r>
              <a:rPr lang="en-US" dirty="0"/>
              <a:t>Cell Membrane: </a:t>
            </a:r>
            <a:r>
              <a:rPr lang="en-US" dirty="0">
                <a:hlinkClick r:id="rId4"/>
              </a:rPr>
              <a:t>https://www.youtube.com/watch?v=Pfu1DE9PK2w</a:t>
            </a:r>
            <a:endParaRPr lang="en-US" dirty="0"/>
          </a:p>
          <a:p>
            <a:r>
              <a:rPr lang="en-US" dirty="0"/>
              <a:t>Nucleus: </a:t>
            </a:r>
            <a:r>
              <a:rPr lang="en-US" dirty="0">
                <a:hlinkClick r:id="rId5"/>
              </a:rPr>
              <a:t>https://www.youtube.com/watch?v=sL7bE_PA_SE</a:t>
            </a:r>
            <a:endParaRPr lang="en-US" dirty="0"/>
          </a:p>
          <a:p>
            <a:r>
              <a:rPr lang="en-US" dirty="0"/>
              <a:t>Mitochondria: </a:t>
            </a:r>
            <a:r>
              <a:rPr lang="en-US" dirty="0">
                <a:hlinkClick r:id="rId6"/>
              </a:rPr>
              <a:t>https://www.youtube.com/watch?v=H7ProajUfMk</a:t>
            </a:r>
            <a:endParaRPr lang="en-US" dirty="0"/>
          </a:p>
          <a:p>
            <a:endParaRPr lang="en-US" dirty="0"/>
          </a:p>
          <a:p>
            <a:r>
              <a:rPr lang="en-US" dirty="0"/>
              <a:t>Additional information can be found at: </a:t>
            </a:r>
            <a:r>
              <a:rPr lang="en-US" dirty="0">
                <a:hlinkClick r:id="rId7"/>
              </a:rPr>
              <a:t>www.coachpease.com</a:t>
            </a:r>
            <a:r>
              <a:rPr lang="en-US" dirty="0"/>
              <a:t> under “Links”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>
                <a:latin typeface="Areson" panose="03000600000000000000" pitchFamily="66" charset="0"/>
              </a:rPr>
              <a:t>7</a:t>
            </a:r>
            <a:r>
              <a:rPr lang="en-US" u="sng" baseline="30000" dirty="0">
                <a:latin typeface="Areson" panose="03000600000000000000" pitchFamily="66" charset="0"/>
              </a:rPr>
              <a:t>th</a:t>
            </a:r>
            <a:r>
              <a:rPr lang="en-US" u="sng" dirty="0">
                <a:latin typeface="Areson" panose="03000600000000000000" pitchFamily="66" charset="0"/>
              </a:rPr>
              <a:t> Grade Cell Organelle Video Clip</a:t>
            </a:r>
          </a:p>
        </p:txBody>
      </p:sp>
    </p:spTree>
    <p:extLst>
      <p:ext uri="{BB962C8B-B14F-4D97-AF65-F5344CB8AC3E}">
        <p14:creationId xmlns:p14="http://schemas.microsoft.com/office/powerpoint/2010/main" val="20791441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2970" y="-127244"/>
            <a:ext cx="10515600" cy="1325563"/>
          </a:xfrm>
        </p:spPr>
        <p:txBody>
          <a:bodyPr/>
          <a:lstStyle/>
          <a:p>
            <a:r>
              <a:rPr lang="en-US" u="sng" dirty="0">
                <a:latin typeface="Areson" panose="03000600000000000000" pitchFamily="66" charset="0"/>
              </a:rPr>
              <a:t>7</a:t>
            </a:r>
            <a:r>
              <a:rPr lang="en-US" u="sng" baseline="30000" dirty="0">
                <a:latin typeface="Areson" panose="03000600000000000000" pitchFamily="66" charset="0"/>
              </a:rPr>
              <a:t>th</a:t>
            </a:r>
            <a:r>
              <a:rPr lang="en-US" u="sng" dirty="0">
                <a:latin typeface="Areson" panose="03000600000000000000" pitchFamily="66" charset="0"/>
              </a:rPr>
              <a:t> Grade Cell Organelle Book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508" y="820615"/>
            <a:ext cx="11987432" cy="6119447"/>
          </a:xfrm>
        </p:spPr>
        <p:txBody>
          <a:bodyPr>
            <a:normAutofit/>
          </a:bodyPr>
          <a:lstStyle/>
          <a:p>
            <a:r>
              <a:rPr lang="en-US" sz="4000" dirty="0"/>
              <a:t>Each page represents 1 organelle with-in a cell</a:t>
            </a:r>
          </a:p>
          <a:p>
            <a:r>
              <a:rPr lang="en-US" sz="4000" dirty="0"/>
              <a:t>Draw/Color organelle listed into cell outline</a:t>
            </a:r>
          </a:p>
          <a:p>
            <a:r>
              <a:rPr lang="en-US" sz="4000" dirty="0"/>
              <a:t>Explain the definition/function of the cell organelle at the bottom of the page</a:t>
            </a:r>
          </a:p>
          <a:p>
            <a:endParaRPr lang="en-US" sz="4000" dirty="0"/>
          </a:p>
          <a:p>
            <a:r>
              <a:rPr lang="en-US" sz="4000" dirty="0"/>
              <a:t>Due at end of class period Pg. 2/3</a:t>
            </a:r>
          </a:p>
          <a:p>
            <a:r>
              <a:rPr lang="en-US" sz="4000" dirty="0"/>
              <a:t>If finish </a:t>
            </a:r>
            <a:r>
              <a:rPr lang="en-US" sz="4000" dirty="0" err="1"/>
              <a:t>pg</a:t>
            </a:r>
            <a:r>
              <a:rPr lang="en-US" sz="4000" dirty="0"/>
              <a:t> 2/3 go onto to </a:t>
            </a:r>
            <a:r>
              <a:rPr lang="en-US" sz="4000" dirty="0" err="1"/>
              <a:t>pg</a:t>
            </a:r>
            <a:r>
              <a:rPr lang="en-US" sz="4000" dirty="0"/>
              <a:t> 4/5 and so forth</a:t>
            </a:r>
          </a:p>
          <a:p>
            <a:r>
              <a:rPr lang="en-US" sz="4000" dirty="0"/>
              <a:t>Make sure you put your name/class period at top of each sheet before turning into milk crate for grade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286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lum bright="70000" contrast="-70000"/>
          </a:blip>
          <a:stretch>
            <a:fillRect/>
          </a:stretch>
        </p:blipFill>
        <p:spPr>
          <a:xfrm>
            <a:off x="0" y="0"/>
            <a:ext cx="238125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1250" y="-45403"/>
            <a:ext cx="10515600" cy="1325563"/>
          </a:xfrm>
        </p:spPr>
        <p:txBody>
          <a:bodyPr/>
          <a:lstStyle/>
          <a:p>
            <a:r>
              <a:rPr lang="en-US" u="sng" dirty="0">
                <a:latin typeface="Areson" panose="03000600000000000000" pitchFamily="66" charset="0"/>
              </a:rPr>
              <a:t>6</a:t>
            </a:r>
            <a:r>
              <a:rPr lang="en-US" u="sng" baseline="30000" dirty="0">
                <a:latin typeface="Areson" panose="03000600000000000000" pitchFamily="66" charset="0"/>
              </a:rPr>
              <a:t>th</a:t>
            </a:r>
            <a:r>
              <a:rPr lang="en-US" u="sng" dirty="0">
                <a:latin typeface="Areson" panose="03000600000000000000" pitchFamily="66" charset="0"/>
              </a:rPr>
              <a:t> Grade 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3070" y="879231"/>
            <a:ext cx="10389870" cy="5898759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Arial Black" panose="020B0A04020102020204" pitchFamily="34" charset="0"/>
              </a:rPr>
              <a:t>Lo: We will compare/contrast the 6 kingdoms of organisms through completion of an inter-active book.</a:t>
            </a:r>
          </a:p>
          <a:p>
            <a:pPr lvl="1"/>
            <a:r>
              <a:rPr lang="en-US" sz="3600" dirty="0">
                <a:latin typeface="Arial Black" panose="020B0A04020102020204" pitchFamily="34" charset="0"/>
              </a:rPr>
              <a:t>TEK: 6.12 (D)  identify the basic characteristics of organisms, including prokaryotic or eukaryotic, unicellular or multicellular, autotrophic or heterotrophic, and mode of reproduction, that further classify them in the currently recognized Kingdoms;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5200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lum bright="70000" contrast="-70000"/>
          </a:blip>
          <a:stretch>
            <a:fillRect/>
          </a:stretch>
        </p:blipFill>
        <p:spPr>
          <a:xfrm>
            <a:off x="0" y="0"/>
            <a:ext cx="238125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95550" y="90805"/>
            <a:ext cx="10515600" cy="1325563"/>
          </a:xfrm>
        </p:spPr>
        <p:txBody>
          <a:bodyPr/>
          <a:lstStyle/>
          <a:p>
            <a:r>
              <a:rPr lang="en-US" u="sng" dirty="0">
                <a:latin typeface="Areson" panose="03000600000000000000" pitchFamily="66" charset="0"/>
              </a:rPr>
              <a:t>6</a:t>
            </a:r>
            <a:r>
              <a:rPr lang="en-US" u="sng" baseline="30000" dirty="0">
                <a:latin typeface="Areson" panose="03000600000000000000" pitchFamily="66" charset="0"/>
              </a:rPr>
              <a:t>th</a:t>
            </a:r>
            <a:r>
              <a:rPr lang="en-US" u="sng" dirty="0">
                <a:latin typeface="Areson" panose="03000600000000000000" pitchFamily="66" charset="0"/>
              </a:rPr>
              <a:t> Grade DOL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00" y="1825625"/>
            <a:ext cx="8953500" cy="4351338"/>
          </a:xfrm>
        </p:spPr>
        <p:txBody>
          <a:bodyPr>
            <a:normAutofit/>
          </a:bodyPr>
          <a:lstStyle/>
          <a:p>
            <a:r>
              <a:rPr lang="en-US" sz="6000" dirty="0">
                <a:latin typeface="Arial Black" panose="020B0A04020102020204" pitchFamily="34" charset="0"/>
              </a:rPr>
              <a:t>DOL: I will complete written </a:t>
            </a:r>
            <a:r>
              <a:rPr lang="en-US" sz="6000" dirty="0" err="1">
                <a:latin typeface="Arial Black" panose="020B0A04020102020204" pitchFamily="34" charset="0"/>
              </a:rPr>
              <a:t>staar</a:t>
            </a:r>
            <a:r>
              <a:rPr lang="en-US" sz="6000" dirty="0">
                <a:latin typeface="Arial Black" panose="020B0A04020102020204" pitchFamily="34" charset="0"/>
              </a:rPr>
              <a:t> type questions over the 6 kingdoms of </a:t>
            </a:r>
            <a:r>
              <a:rPr lang="en-US" sz="6000" dirty="0" err="1">
                <a:latin typeface="Arial Black" panose="020B0A04020102020204" pitchFamily="34" charset="0"/>
              </a:rPr>
              <a:t>organsims</a:t>
            </a:r>
            <a:r>
              <a:rPr lang="en-US" sz="6000" dirty="0">
                <a:latin typeface="Arial Black" panose="020B0A040201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577354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579</Words>
  <Application>Microsoft Office PowerPoint</Application>
  <PresentationFormat>Widescreen</PresentationFormat>
  <Paragraphs>45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Areson</vt:lpstr>
      <vt:lpstr>Arial</vt:lpstr>
      <vt:lpstr>Arial Black</vt:lpstr>
      <vt:lpstr>Britannic Bold</vt:lpstr>
      <vt:lpstr>Calibri</vt:lpstr>
      <vt:lpstr>Calibri Light</vt:lpstr>
      <vt:lpstr>Office Theme</vt:lpstr>
      <vt:lpstr>Jan. 25, 2017</vt:lpstr>
      <vt:lpstr>7th Grade TEK</vt:lpstr>
      <vt:lpstr>6th Grade TEK</vt:lpstr>
      <vt:lpstr>7th Grade LO</vt:lpstr>
      <vt:lpstr>7th Grade DOL</vt:lpstr>
      <vt:lpstr>7th Grade Cell Organelle Video Clip</vt:lpstr>
      <vt:lpstr>7th Grade Cell Organelle Book</vt:lpstr>
      <vt:lpstr>6th Grade LO</vt:lpstr>
      <vt:lpstr>6th Grade DOL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Jan. 23, 2017</dc:title>
  <dc:creator>Katherine Pease</dc:creator>
  <cp:lastModifiedBy>Katherine Pease</cp:lastModifiedBy>
  <cp:revision>13</cp:revision>
  <dcterms:created xsi:type="dcterms:W3CDTF">2017-01-23T00:24:16Z</dcterms:created>
  <dcterms:modified xsi:type="dcterms:W3CDTF">2017-01-25T03:16:10Z</dcterms:modified>
</cp:coreProperties>
</file>