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1" r:id="rId8"/>
    <p:sldId id="262"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6" d="100"/>
          <a:sy n="86" d="100"/>
        </p:scale>
        <p:origin x="562"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7B43F-CC79-458B-9A90-8F4EDE7C075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80754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7B43F-CC79-458B-9A90-8F4EDE7C075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42747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7B43F-CC79-458B-9A90-8F4EDE7C075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248150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7B43F-CC79-458B-9A90-8F4EDE7C075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157899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7B43F-CC79-458B-9A90-8F4EDE7C075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1935175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7B43F-CC79-458B-9A90-8F4EDE7C075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35800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7B43F-CC79-458B-9A90-8F4EDE7C075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1297078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7B43F-CC79-458B-9A90-8F4EDE7C075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48081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7B43F-CC79-458B-9A90-8F4EDE7C075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399504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7B43F-CC79-458B-9A90-8F4EDE7C075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71789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7B43F-CC79-458B-9A90-8F4EDE7C075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49D29-645F-40D2-AD6B-23D1F0BD0879}" type="slidenum">
              <a:rPr lang="en-US" smtClean="0"/>
              <a:t>‹#›</a:t>
            </a:fld>
            <a:endParaRPr lang="en-US"/>
          </a:p>
        </p:txBody>
      </p:sp>
    </p:spTree>
    <p:extLst>
      <p:ext uri="{BB962C8B-B14F-4D97-AF65-F5344CB8AC3E}">
        <p14:creationId xmlns:p14="http://schemas.microsoft.com/office/powerpoint/2010/main" val="194180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7B43F-CC79-458B-9A90-8F4EDE7C075D}" type="datetimeFigureOut">
              <a:rPr lang="en-US" smtClean="0"/>
              <a:t>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49D29-645F-40D2-AD6B-23D1F0BD0879}" type="slidenum">
              <a:rPr lang="en-US" smtClean="0"/>
              <a:t>‹#›</a:t>
            </a:fld>
            <a:endParaRPr lang="en-US"/>
          </a:p>
        </p:txBody>
      </p:sp>
    </p:spTree>
    <p:extLst>
      <p:ext uri="{BB962C8B-B14F-4D97-AF65-F5344CB8AC3E}">
        <p14:creationId xmlns:p14="http://schemas.microsoft.com/office/powerpoint/2010/main" val="157721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8251" y="-600806"/>
            <a:ext cx="13168501" cy="8059611"/>
          </a:xfrm>
          <a:prstGeom prst="rect">
            <a:avLst/>
          </a:prstGeom>
        </p:spPr>
      </p:pic>
      <p:sp>
        <p:nvSpPr>
          <p:cNvPr id="2" name="Title 1"/>
          <p:cNvSpPr>
            <a:spLocks noGrp="1"/>
          </p:cNvSpPr>
          <p:nvPr>
            <p:ph type="ctrTitle"/>
          </p:nvPr>
        </p:nvSpPr>
        <p:spPr>
          <a:xfrm>
            <a:off x="1647637" y="-1328525"/>
            <a:ext cx="9144000" cy="2387600"/>
          </a:xfrm>
        </p:spPr>
        <p:txBody>
          <a:bodyPr/>
          <a:lstStyle/>
          <a:p>
            <a:r>
              <a:rPr lang="en-US" u="sng" dirty="0" smtClean="0">
                <a:latin typeface="Harlow Solid Italic" panose="04030604020F02020D02" pitchFamily="82" charset="0"/>
              </a:rPr>
              <a:t>Jan. 19, 2017</a:t>
            </a:r>
            <a:endParaRPr lang="en-US" u="sng" dirty="0">
              <a:latin typeface="Harlow Solid Italic" panose="04030604020F02020D02" pitchFamily="82" charset="0"/>
            </a:endParaRPr>
          </a:p>
        </p:txBody>
      </p:sp>
      <p:sp>
        <p:nvSpPr>
          <p:cNvPr id="3" name="Subtitle 2"/>
          <p:cNvSpPr>
            <a:spLocks noGrp="1"/>
          </p:cNvSpPr>
          <p:nvPr>
            <p:ph type="subTitle" idx="1"/>
          </p:nvPr>
        </p:nvSpPr>
        <p:spPr>
          <a:xfrm>
            <a:off x="585926" y="1162975"/>
            <a:ext cx="11606074" cy="5695025"/>
          </a:xfrm>
        </p:spPr>
        <p:txBody>
          <a:bodyPr>
            <a:noAutofit/>
          </a:bodyPr>
          <a:lstStyle/>
          <a:p>
            <a:pPr marL="457200" indent="-457200" algn="l">
              <a:buAutoNum type="arabicPeriod"/>
            </a:pPr>
            <a:r>
              <a:rPr lang="en-US" sz="4400" dirty="0" smtClean="0">
                <a:latin typeface="Goudy Stout" panose="0202090407030B020401" pitchFamily="18" charset="0"/>
              </a:rPr>
              <a:t>Sharpen Pencil</a:t>
            </a:r>
          </a:p>
          <a:p>
            <a:pPr marL="457200" indent="-457200" algn="l">
              <a:buAutoNum type="arabicPeriod"/>
            </a:pPr>
            <a:r>
              <a:rPr lang="en-US" sz="4400" dirty="0" smtClean="0">
                <a:latin typeface="Goudy Stout" panose="0202090407030B020401" pitchFamily="18" charset="0"/>
              </a:rPr>
              <a:t>Collect Textbook, PDN</a:t>
            </a:r>
          </a:p>
          <a:p>
            <a:pPr marL="457200" indent="-457200" algn="l">
              <a:buAutoNum type="arabicPeriod"/>
            </a:pPr>
            <a:r>
              <a:rPr lang="en-US" sz="4400" dirty="0" smtClean="0">
                <a:latin typeface="Goudy Stout" panose="0202090407030B020401" pitchFamily="18" charset="0"/>
              </a:rPr>
              <a:t>Sit in assigned seat silently</a:t>
            </a:r>
          </a:p>
          <a:p>
            <a:pPr marL="457200" indent="-457200" algn="l">
              <a:buAutoNum type="arabicPeriod"/>
            </a:pPr>
            <a:r>
              <a:rPr lang="en-US" sz="4400" dirty="0" smtClean="0">
                <a:latin typeface="Goudy Stout" panose="0202090407030B020401" pitchFamily="18" charset="0"/>
              </a:rPr>
              <a:t>Read and FOLLOW directions on PDN</a:t>
            </a:r>
            <a:endParaRPr lang="en-US" sz="4400" dirty="0">
              <a:latin typeface="Goudy Stout" panose="0202090407030B020401" pitchFamily="18" charset="0"/>
            </a:endParaRPr>
          </a:p>
        </p:txBody>
      </p:sp>
    </p:spTree>
    <p:extLst>
      <p:ext uri="{BB962C8B-B14F-4D97-AF65-F5344CB8AC3E}">
        <p14:creationId xmlns:p14="http://schemas.microsoft.com/office/powerpoint/2010/main" val="2949694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838200" y="-123147"/>
            <a:ext cx="10515600" cy="1325563"/>
          </a:xfrm>
        </p:spPr>
        <p:txBody>
          <a:bodyPr>
            <a:normAutofit/>
          </a:bodyPr>
          <a:lstStyle/>
          <a:p>
            <a:pPr algn="ctr"/>
            <a:r>
              <a:rPr lang="en-US" sz="6000" u="sng" dirty="0" smtClean="0">
                <a:latin typeface="Harlow Solid Italic" panose="04030604020F02020D02" pitchFamily="82" charset="0"/>
              </a:rPr>
              <a:t>6</a:t>
            </a:r>
            <a:r>
              <a:rPr lang="en-US" sz="6000" u="sng" baseline="30000" dirty="0" smtClean="0">
                <a:latin typeface="Harlow Solid Italic" panose="04030604020F02020D02" pitchFamily="82" charset="0"/>
              </a:rPr>
              <a:t>th</a:t>
            </a:r>
            <a:r>
              <a:rPr lang="en-US" sz="6000" u="sng" dirty="0" smtClean="0">
                <a:latin typeface="Harlow Solid Italic" panose="04030604020F02020D02" pitchFamily="82" charset="0"/>
              </a:rPr>
              <a:t> Grade DOL</a:t>
            </a:r>
            <a:endParaRPr lang="en-US" sz="6000" u="sng" dirty="0">
              <a:latin typeface="Harlow Solid Italic" panose="04030604020F02020D02" pitchFamily="82" charset="0"/>
            </a:endParaRPr>
          </a:p>
        </p:txBody>
      </p:sp>
      <p:sp>
        <p:nvSpPr>
          <p:cNvPr id="3" name="Content Placeholder 2"/>
          <p:cNvSpPr>
            <a:spLocks noGrp="1"/>
          </p:cNvSpPr>
          <p:nvPr>
            <p:ph idx="1"/>
          </p:nvPr>
        </p:nvSpPr>
        <p:spPr/>
        <p:txBody>
          <a:bodyPr>
            <a:normAutofit/>
          </a:bodyPr>
          <a:lstStyle/>
          <a:p>
            <a:pPr algn="ctr"/>
            <a:r>
              <a:rPr lang="en-US" sz="6000" dirty="0" smtClean="0">
                <a:latin typeface="Adobe Gothic Std B" panose="020B0800000000000000" pitchFamily="34" charset="-128"/>
                <a:ea typeface="Adobe Gothic Std B" panose="020B0800000000000000" pitchFamily="34" charset="-128"/>
              </a:rPr>
              <a:t>DOL: I will complete written STARR type questions over prokaryotic and eukaryotic cells.</a:t>
            </a:r>
            <a:endParaRPr lang="en-US" sz="60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098234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966"/>
            <a:ext cx="10515600" cy="1325563"/>
          </a:xfrm>
        </p:spPr>
        <p:txBody>
          <a:bodyPr/>
          <a:lstStyle/>
          <a:p>
            <a:r>
              <a:rPr lang="en-US" u="sng" dirty="0" smtClean="0">
                <a:latin typeface="Harlow Solid Italic" panose="04030604020F02020D02" pitchFamily="82" charset="0"/>
              </a:rPr>
              <a:t>6</a:t>
            </a:r>
            <a:r>
              <a:rPr lang="en-US" u="sng" baseline="30000" dirty="0" smtClean="0">
                <a:latin typeface="Harlow Solid Italic" panose="04030604020F02020D02" pitchFamily="82" charset="0"/>
              </a:rPr>
              <a:t>th</a:t>
            </a:r>
            <a:r>
              <a:rPr lang="en-US" u="sng" dirty="0" smtClean="0">
                <a:latin typeface="Harlow Solid Italic" panose="04030604020F02020D02" pitchFamily="82" charset="0"/>
              </a:rPr>
              <a:t> Grade PDN</a:t>
            </a:r>
            <a:endParaRPr lang="en-US" u="sng" dirty="0">
              <a:latin typeface="Harlow Solid Italic" panose="04030604020F02020D02" pitchFamily="82" charset="0"/>
            </a:endParaRPr>
          </a:p>
        </p:txBody>
      </p:sp>
      <p:sp>
        <p:nvSpPr>
          <p:cNvPr id="4" name="Title 1"/>
          <p:cNvSpPr txBox="1">
            <a:spLocks/>
          </p:cNvSpPr>
          <p:nvPr/>
        </p:nvSpPr>
        <p:spPr>
          <a:xfrm>
            <a:off x="3048000" y="0"/>
            <a:ext cx="9144000" cy="878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u="sng" smtClean="0"/>
              <a:t>PDN 6</a:t>
            </a:r>
            <a:r>
              <a:rPr lang="en-US" sz="4000" u="sng" baseline="30000" smtClean="0"/>
              <a:t>th</a:t>
            </a:r>
            <a:r>
              <a:rPr lang="en-US" sz="4000" u="sng" smtClean="0"/>
              <a:t> Grd: Cell pg. 598-599</a:t>
            </a:r>
            <a:endParaRPr lang="en-US" sz="4000" u="sng" dirty="0"/>
          </a:p>
        </p:txBody>
      </p:sp>
      <p:sp>
        <p:nvSpPr>
          <p:cNvPr id="5" name="Subtitle 2"/>
          <p:cNvSpPr txBox="1">
            <a:spLocks/>
          </p:cNvSpPr>
          <p:nvPr/>
        </p:nvSpPr>
        <p:spPr>
          <a:xfrm>
            <a:off x="0" y="781200"/>
            <a:ext cx="12192000" cy="1142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t>Directions: Collect Textbook, open to page 598, READ the pages listed to complete the chart below.  Use the word bank to write in the correct answers.  If a letter has a number, don’t forget to write the correct number also.</a:t>
            </a:r>
          </a:p>
          <a:p>
            <a:r>
              <a:rPr lang="en-US" sz="1600" dirty="0" smtClean="0"/>
              <a:t>You have 10 minutes to complete this before we click it into “all in learning”</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3815814256"/>
              </p:ext>
            </p:extLst>
          </p:nvPr>
        </p:nvGraphicFramePr>
        <p:xfrm>
          <a:off x="2311880" y="1613140"/>
          <a:ext cx="9418127" cy="5090160"/>
        </p:xfrm>
        <a:graphic>
          <a:graphicData uri="http://schemas.openxmlformats.org/drawingml/2006/table">
            <a:tbl>
              <a:tblPr firstRow="1" bandRow="1">
                <a:tableStyleId>{5940675A-B579-460E-94D1-54222C63F5DA}</a:tableStyleId>
              </a:tblPr>
              <a:tblGrid>
                <a:gridCol w="370873"/>
                <a:gridCol w="7970870"/>
                <a:gridCol w="1076384"/>
              </a:tblGrid>
              <a:tr h="370840">
                <a:tc>
                  <a:txBody>
                    <a:bodyPr/>
                    <a:lstStyle/>
                    <a:p>
                      <a:r>
                        <a:rPr lang="en-US" dirty="0" smtClean="0"/>
                        <a:t>#</a:t>
                      </a:r>
                      <a:endParaRPr lang="en-US" dirty="0"/>
                    </a:p>
                  </a:txBody>
                  <a:tcPr/>
                </a:tc>
                <a:tc>
                  <a:txBody>
                    <a:bodyPr/>
                    <a:lstStyle/>
                    <a:p>
                      <a:r>
                        <a:rPr lang="en-US" dirty="0" smtClean="0"/>
                        <a:t>Question or Statement</a:t>
                      </a:r>
                      <a:endParaRPr lang="en-US" dirty="0"/>
                    </a:p>
                  </a:txBody>
                  <a:tcPr/>
                </a:tc>
                <a:tc>
                  <a:txBody>
                    <a:bodyPr/>
                    <a:lstStyle/>
                    <a:p>
                      <a:r>
                        <a:rPr lang="en-US" dirty="0" smtClean="0"/>
                        <a:t>Answer Choice</a:t>
                      </a:r>
                      <a:endParaRPr lang="en-US" dirty="0"/>
                    </a:p>
                  </a:txBody>
                  <a:tcPr/>
                </a:tc>
              </a:tr>
              <a:tr h="370840">
                <a:tc>
                  <a:txBody>
                    <a:bodyPr/>
                    <a:lstStyle/>
                    <a:p>
                      <a:r>
                        <a:rPr lang="en-US" dirty="0" smtClean="0"/>
                        <a:t>1</a:t>
                      </a:r>
                      <a:endParaRPr lang="en-US" dirty="0"/>
                    </a:p>
                  </a:txBody>
                  <a:tcPr/>
                </a:tc>
                <a:tc>
                  <a:txBody>
                    <a:bodyPr/>
                    <a:lstStyle/>
                    <a:p>
                      <a:r>
                        <a:rPr lang="en-US" dirty="0" smtClean="0"/>
                        <a:t>Cell membranes. Cytoplasm, organelles, and DNA can be</a:t>
                      </a:r>
                      <a:r>
                        <a:rPr lang="en-US" baseline="0" dirty="0" smtClean="0"/>
                        <a:t> found in every type of ____________.</a:t>
                      </a:r>
                      <a:endParaRPr lang="en-US" dirty="0"/>
                    </a:p>
                  </a:txBody>
                  <a:tcPr/>
                </a:tc>
                <a:tc>
                  <a:txBody>
                    <a:bodyPr/>
                    <a:lstStyle/>
                    <a:p>
                      <a:pPr algn="ctr"/>
                      <a:r>
                        <a:rPr lang="en-US" sz="2000" b="1" dirty="0" smtClean="0"/>
                        <a:t>E1</a:t>
                      </a:r>
                      <a:endParaRPr lang="en-US" sz="2000" b="1" dirty="0"/>
                    </a:p>
                  </a:txBody>
                  <a:tcPr/>
                </a:tc>
              </a:tr>
              <a:tr h="370840">
                <a:tc>
                  <a:txBody>
                    <a:bodyPr/>
                    <a:lstStyle/>
                    <a:p>
                      <a:r>
                        <a:rPr lang="en-US" dirty="0" smtClean="0"/>
                        <a:t>2</a:t>
                      </a:r>
                      <a:endParaRPr lang="en-US" dirty="0"/>
                    </a:p>
                  </a:txBody>
                  <a:tcPr/>
                </a:tc>
                <a:tc>
                  <a:txBody>
                    <a:bodyPr/>
                    <a:lstStyle/>
                    <a:p>
                      <a:r>
                        <a:rPr lang="en-US" dirty="0" smtClean="0"/>
                        <a:t>What is the protective layer that covers a cell’s surface</a:t>
                      </a:r>
                      <a:r>
                        <a:rPr lang="en-US" baseline="0" dirty="0" smtClean="0"/>
                        <a:t> and acts a barrier that controls what gets in and what gets out called?</a:t>
                      </a:r>
                      <a:endParaRPr lang="en-US" dirty="0"/>
                    </a:p>
                  </a:txBody>
                  <a:tcPr/>
                </a:tc>
                <a:tc>
                  <a:txBody>
                    <a:bodyPr/>
                    <a:lstStyle/>
                    <a:p>
                      <a:pPr algn="ctr"/>
                      <a:r>
                        <a:rPr lang="en-US" sz="2000" b="1" dirty="0" smtClean="0"/>
                        <a:t>A1</a:t>
                      </a:r>
                      <a:endParaRPr lang="en-US" sz="2000" b="1" dirty="0"/>
                    </a:p>
                  </a:txBody>
                  <a:tcPr/>
                </a:tc>
              </a:tr>
              <a:tr h="370840">
                <a:tc>
                  <a:txBody>
                    <a:bodyPr/>
                    <a:lstStyle/>
                    <a:p>
                      <a:r>
                        <a:rPr lang="en-US" dirty="0" smtClean="0"/>
                        <a:t>3</a:t>
                      </a:r>
                      <a:endParaRPr lang="en-US" dirty="0"/>
                    </a:p>
                  </a:txBody>
                  <a:tcPr/>
                </a:tc>
                <a:tc>
                  <a:txBody>
                    <a:bodyPr/>
                    <a:lstStyle/>
                    <a:p>
                      <a:r>
                        <a:rPr lang="en-US" dirty="0" smtClean="0"/>
                        <a:t>What is the fluid</a:t>
                      </a:r>
                      <a:r>
                        <a:rPr lang="en-US" baseline="0" dirty="0" smtClean="0"/>
                        <a:t> that all the cell organelles are contained in called?</a:t>
                      </a:r>
                      <a:endParaRPr lang="en-US" dirty="0"/>
                    </a:p>
                  </a:txBody>
                  <a:tcPr/>
                </a:tc>
                <a:tc>
                  <a:txBody>
                    <a:bodyPr/>
                    <a:lstStyle/>
                    <a:p>
                      <a:pPr algn="ctr"/>
                      <a:r>
                        <a:rPr lang="en-US" sz="2000" b="1" dirty="0" smtClean="0"/>
                        <a:t>C1</a:t>
                      </a:r>
                      <a:endParaRPr lang="en-US" sz="2000" b="1" dirty="0"/>
                    </a:p>
                  </a:txBody>
                  <a:tcPr/>
                </a:tc>
              </a:tr>
              <a:tr h="370840">
                <a:tc>
                  <a:txBody>
                    <a:bodyPr/>
                    <a:lstStyle/>
                    <a:p>
                      <a:r>
                        <a:rPr lang="en-US" dirty="0" smtClean="0"/>
                        <a:t>4</a:t>
                      </a:r>
                      <a:endParaRPr lang="en-US" dirty="0"/>
                    </a:p>
                  </a:txBody>
                  <a:tcPr/>
                </a:tc>
                <a:tc>
                  <a:txBody>
                    <a:bodyPr/>
                    <a:lstStyle/>
                    <a:p>
                      <a:r>
                        <a:rPr lang="en-US" dirty="0" smtClean="0"/>
                        <a:t>What is a small</a:t>
                      </a:r>
                      <a:r>
                        <a:rPr lang="en-US" baseline="0" dirty="0" smtClean="0"/>
                        <a:t> body in a cell’s cytoplasm that perform special functions called?</a:t>
                      </a:r>
                      <a:endParaRPr lang="en-US" dirty="0"/>
                    </a:p>
                  </a:txBody>
                  <a:tcPr/>
                </a:tc>
                <a:tc>
                  <a:txBody>
                    <a:bodyPr/>
                    <a:lstStyle/>
                    <a:p>
                      <a:pPr algn="ctr"/>
                      <a:r>
                        <a:rPr lang="en-US" sz="2000" b="1" dirty="0" smtClean="0"/>
                        <a:t>B1</a:t>
                      </a:r>
                      <a:endParaRPr lang="en-US" sz="2000" b="1" dirty="0"/>
                    </a:p>
                  </a:txBody>
                  <a:tcPr/>
                </a:tc>
              </a:tr>
              <a:tr h="370840">
                <a:tc>
                  <a:txBody>
                    <a:bodyPr/>
                    <a:lstStyle/>
                    <a:p>
                      <a:r>
                        <a:rPr lang="en-US" dirty="0" smtClean="0"/>
                        <a:t>5</a:t>
                      </a:r>
                      <a:endParaRPr lang="en-US" dirty="0"/>
                    </a:p>
                  </a:txBody>
                  <a:tcPr/>
                </a:tc>
                <a:tc>
                  <a:txBody>
                    <a:bodyPr/>
                    <a:lstStyle/>
                    <a:p>
                      <a:r>
                        <a:rPr lang="en-US" dirty="0" smtClean="0"/>
                        <a:t>What is found in the</a:t>
                      </a:r>
                      <a:r>
                        <a:rPr lang="en-US" baseline="0" dirty="0" smtClean="0"/>
                        <a:t> nucleus of the cell and controls our genetic material called?</a:t>
                      </a:r>
                      <a:endParaRPr lang="en-US" dirty="0"/>
                    </a:p>
                  </a:txBody>
                  <a:tcPr/>
                </a:tc>
                <a:tc>
                  <a:txBody>
                    <a:bodyPr/>
                    <a:lstStyle/>
                    <a:p>
                      <a:pPr algn="ctr"/>
                      <a:r>
                        <a:rPr lang="en-US" sz="2000" b="1" dirty="0" smtClean="0"/>
                        <a:t>D1</a:t>
                      </a:r>
                      <a:endParaRPr lang="en-US" sz="2000" b="1" dirty="0"/>
                    </a:p>
                  </a:txBody>
                  <a:tcPr/>
                </a:tc>
              </a:tr>
              <a:tr h="370840">
                <a:tc>
                  <a:txBody>
                    <a:bodyPr/>
                    <a:lstStyle/>
                    <a:p>
                      <a:r>
                        <a:rPr lang="en-US" dirty="0" smtClean="0"/>
                        <a:t>6</a:t>
                      </a:r>
                      <a:endParaRPr lang="en-US" dirty="0"/>
                    </a:p>
                  </a:txBody>
                  <a:tcPr/>
                </a:tc>
                <a:tc>
                  <a:txBody>
                    <a:bodyPr/>
                    <a:lstStyle/>
                    <a:p>
                      <a:r>
                        <a:rPr lang="en-US" dirty="0" smtClean="0"/>
                        <a:t>The way</a:t>
                      </a:r>
                      <a:r>
                        <a:rPr lang="en-US" baseline="0" dirty="0" smtClean="0"/>
                        <a:t> cells store their DNA is the main ___________ between two cell types.</a:t>
                      </a:r>
                      <a:endParaRPr lang="en-US" dirty="0"/>
                    </a:p>
                  </a:txBody>
                  <a:tcPr/>
                </a:tc>
                <a:tc>
                  <a:txBody>
                    <a:bodyPr/>
                    <a:lstStyle/>
                    <a:p>
                      <a:pPr algn="ctr"/>
                      <a:r>
                        <a:rPr lang="en-US" sz="2000" b="1" dirty="0" smtClean="0"/>
                        <a:t>D2</a:t>
                      </a:r>
                      <a:endParaRPr lang="en-US" sz="2000" b="1" dirty="0"/>
                    </a:p>
                  </a:txBody>
                  <a:tcPr/>
                </a:tc>
              </a:tr>
              <a:tr h="370840">
                <a:tc>
                  <a:txBody>
                    <a:bodyPr/>
                    <a:lstStyle/>
                    <a:p>
                      <a:r>
                        <a:rPr lang="en-US" dirty="0" smtClean="0"/>
                        <a:t>7</a:t>
                      </a:r>
                      <a:endParaRPr lang="en-US" dirty="0"/>
                    </a:p>
                  </a:txBody>
                  <a:tcPr/>
                </a:tc>
                <a:tc>
                  <a:txBody>
                    <a:bodyPr/>
                    <a:lstStyle/>
                    <a:p>
                      <a:r>
                        <a:rPr lang="en-US" dirty="0" smtClean="0"/>
                        <a:t>What is a single celled organism</a:t>
                      </a:r>
                      <a:r>
                        <a:rPr lang="en-US" baseline="0" dirty="0" smtClean="0"/>
                        <a:t> that does not have a nucleus called?</a:t>
                      </a:r>
                      <a:endParaRPr lang="en-US" dirty="0"/>
                    </a:p>
                  </a:txBody>
                  <a:tcPr/>
                </a:tc>
                <a:tc>
                  <a:txBody>
                    <a:bodyPr/>
                    <a:lstStyle/>
                    <a:p>
                      <a:pPr algn="ctr"/>
                      <a:r>
                        <a:rPr lang="en-US" sz="2000" b="1" dirty="0" smtClean="0"/>
                        <a:t>B2</a:t>
                      </a:r>
                      <a:endParaRPr lang="en-US" sz="2000" b="1" dirty="0"/>
                    </a:p>
                  </a:txBody>
                  <a:tcPr/>
                </a:tc>
              </a:tr>
              <a:tr h="370840">
                <a:tc>
                  <a:txBody>
                    <a:bodyPr/>
                    <a:lstStyle/>
                    <a:p>
                      <a:r>
                        <a:rPr lang="en-US" dirty="0" smtClean="0"/>
                        <a:t>8</a:t>
                      </a:r>
                      <a:endParaRPr lang="en-US" dirty="0"/>
                    </a:p>
                  </a:txBody>
                  <a:tcPr/>
                </a:tc>
                <a:tc>
                  <a:txBody>
                    <a:bodyPr/>
                    <a:lstStyle/>
                    <a:p>
                      <a:r>
                        <a:rPr lang="en-US" dirty="0" smtClean="0"/>
                        <a:t>Prokaryotic cells do not have  ______________ __________ organelles.</a:t>
                      </a:r>
                      <a:endParaRPr lang="en-US" dirty="0"/>
                    </a:p>
                  </a:txBody>
                  <a:tcPr/>
                </a:tc>
                <a:tc>
                  <a:txBody>
                    <a:bodyPr/>
                    <a:lstStyle/>
                    <a:p>
                      <a:pPr algn="ctr"/>
                      <a:r>
                        <a:rPr lang="en-US" sz="2000" b="1" dirty="0" smtClean="0"/>
                        <a:t>A2</a:t>
                      </a:r>
                      <a:endParaRPr lang="en-US" sz="2000" b="1" dirty="0"/>
                    </a:p>
                  </a:txBody>
                  <a:tcPr/>
                </a:tc>
              </a:tr>
              <a:tr h="370840">
                <a:tc>
                  <a:txBody>
                    <a:bodyPr/>
                    <a:lstStyle/>
                    <a:p>
                      <a:r>
                        <a:rPr lang="en-US" dirty="0" smtClean="0"/>
                        <a:t>9</a:t>
                      </a:r>
                      <a:endParaRPr lang="en-US" dirty="0"/>
                    </a:p>
                  </a:txBody>
                  <a:tcPr/>
                </a:tc>
                <a:tc>
                  <a:txBody>
                    <a:bodyPr/>
                    <a:lstStyle/>
                    <a:p>
                      <a:r>
                        <a:rPr lang="en-US" dirty="0" smtClean="0"/>
                        <a:t>What type of cells have a nucleus</a:t>
                      </a:r>
                      <a:r>
                        <a:rPr lang="en-US" baseline="0" dirty="0" smtClean="0"/>
                        <a:t> where their DNA is stored?</a:t>
                      </a:r>
                      <a:endParaRPr lang="en-US" dirty="0"/>
                    </a:p>
                  </a:txBody>
                  <a:tcPr/>
                </a:tc>
                <a:tc>
                  <a:txBody>
                    <a:bodyPr/>
                    <a:lstStyle/>
                    <a:p>
                      <a:pPr algn="ctr"/>
                      <a:r>
                        <a:rPr lang="en-US" sz="2000" b="1" dirty="0" smtClean="0"/>
                        <a:t>E2</a:t>
                      </a:r>
                      <a:endParaRPr lang="en-US" sz="2000" b="1" dirty="0"/>
                    </a:p>
                  </a:txBody>
                  <a:tcPr/>
                </a:tc>
              </a:tr>
              <a:tr h="370840">
                <a:tc>
                  <a:txBody>
                    <a:bodyPr/>
                    <a:lstStyle/>
                    <a:p>
                      <a:r>
                        <a:rPr lang="en-US" sz="1200" dirty="0" smtClean="0"/>
                        <a:t>10</a:t>
                      </a:r>
                      <a:endParaRPr lang="en-US" sz="1200" dirty="0"/>
                    </a:p>
                  </a:txBody>
                  <a:tcPr/>
                </a:tc>
                <a:tc>
                  <a:txBody>
                    <a:bodyPr/>
                    <a:lstStyle/>
                    <a:p>
                      <a:r>
                        <a:rPr lang="en-US" dirty="0" smtClean="0"/>
                        <a:t>Most eukaryotes are ________________.</a:t>
                      </a:r>
                      <a:endParaRPr lang="en-US" dirty="0"/>
                    </a:p>
                  </a:txBody>
                  <a:tcPr/>
                </a:tc>
                <a:tc>
                  <a:txBody>
                    <a:bodyPr/>
                    <a:lstStyle/>
                    <a:p>
                      <a:pPr algn="ctr"/>
                      <a:r>
                        <a:rPr lang="en-US" sz="2000" b="1" dirty="0" smtClean="0"/>
                        <a:t>C2</a:t>
                      </a:r>
                      <a:endParaRPr lang="en-US" sz="2000" b="1"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092210590"/>
              </p:ext>
            </p:extLst>
          </p:nvPr>
        </p:nvGraphicFramePr>
        <p:xfrm>
          <a:off x="160069" y="1673525"/>
          <a:ext cx="2100052" cy="4617720"/>
        </p:xfrm>
        <a:graphic>
          <a:graphicData uri="http://schemas.openxmlformats.org/drawingml/2006/table">
            <a:tbl>
              <a:tblPr firstRow="1" bandRow="1">
                <a:tableStyleId>{5940675A-B579-460E-94D1-54222C63F5DA}</a:tableStyleId>
              </a:tblPr>
              <a:tblGrid>
                <a:gridCol w="521418"/>
                <a:gridCol w="1578634"/>
              </a:tblGrid>
              <a:tr h="370840">
                <a:tc>
                  <a:txBody>
                    <a:bodyPr/>
                    <a:lstStyle/>
                    <a:p>
                      <a:r>
                        <a:rPr lang="en-US" sz="1000" dirty="0" smtClean="0"/>
                        <a:t>Letter</a:t>
                      </a:r>
                      <a:endParaRPr lang="en-US" sz="1000" dirty="0"/>
                    </a:p>
                  </a:txBody>
                  <a:tcPr/>
                </a:tc>
                <a:tc>
                  <a:txBody>
                    <a:bodyPr/>
                    <a:lstStyle/>
                    <a:p>
                      <a:r>
                        <a:rPr lang="en-US" dirty="0" smtClean="0"/>
                        <a:t>Word</a:t>
                      </a:r>
                      <a:r>
                        <a:rPr lang="en-US" baseline="0" dirty="0" smtClean="0"/>
                        <a:t> Bank</a:t>
                      </a:r>
                      <a:endParaRPr lang="en-US" dirty="0"/>
                    </a:p>
                  </a:txBody>
                  <a:tcPr/>
                </a:tc>
              </a:tr>
              <a:tr h="306973">
                <a:tc>
                  <a:txBody>
                    <a:bodyPr/>
                    <a:lstStyle/>
                    <a:p>
                      <a:r>
                        <a:rPr lang="en-US" dirty="0" smtClean="0"/>
                        <a:t>A1</a:t>
                      </a:r>
                      <a:endParaRPr lang="en-US" dirty="0"/>
                    </a:p>
                  </a:txBody>
                  <a:tcPr/>
                </a:tc>
                <a:tc>
                  <a:txBody>
                    <a:bodyPr/>
                    <a:lstStyle/>
                    <a:p>
                      <a:r>
                        <a:rPr lang="en-US" dirty="0" smtClean="0"/>
                        <a:t>Cell membrane</a:t>
                      </a:r>
                      <a:endParaRPr lang="en-US" dirty="0"/>
                    </a:p>
                  </a:txBody>
                  <a:tcPr/>
                </a:tc>
              </a:tr>
              <a:tr h="370840">
                <a:tc>
                  <a:txBody>
                    <a:bodyPr/>
                    <a:lstStyle/>
                    <a:p>
                      <a:r>
                        <a:rPr lang="en-US" dirty="0" smtClean="0"/>
                        <a:t>B1</a:t>
                      </a:r>
                      <a:endParaRPr lang="en-US" dirty="0"/>
                    </a:p>
                  </a:txBody>
                  <a:tcPr/>
                </a:tc>
                <a:tc>
                  <a:txBody>
                    <a:bodyPr/>
                    <a:lstStyle/>
                    <a:p>
                      <a:r>
                        <a:rPr lang="en-US" dirty="0" smtClean="0"/>
                        <a:t>organelle</a:t>
                      </a:r>
                      <a:endParaRPr lang="en-US" dirty="0"/>
                    </a:p>
                  </a:txBody>
                  <a:tcPr/>
                </a:tc>
              </a:tr>
              <a:tr h="370840">
                <a:tc>
                  <a:txBody>
                    <a:bodyPr/>
                    <a:lstStyle/>
                    <a:p>
                      <a:r>
                        <a:rPr lang="en-US" dirty="0" smtClean="0"/>
                        <a:t>C1</a:t>
                      </a:r>
                      <a:endParaRPr lang="en-US" dirty="0"/>
                    </a:p>
                  </a:txBody>
                  <a:tcPr/>
                </a:tc>
                <a:tc>
                  <a:txBody>
                    <a:bodyPr/>
                    <a:lstStyle/>
                    <a:p>
                      <a:r>
                        <a:rPr lang="en-US" dirty="0" smtClean="0"/>
                        <a:t>cytoplasm</a:t>
                      </a:r>
                      <a:endParaRPr lang="en-US" dirty="0"/>
                    </a:p>
                  </a:txBody>
                  <a:tcPr/>
                </a:tc>
              </a:tr>
              <a:tr h="370840">
                <a:tc>
                  <a:txBody>
                    <a:bodyPr/>
                    <a:lstStyle/>
                    <a:p>
                      <a:r>
                        <a:rPr lang="en-US" dirty="0" smtClean="0"/>
                        <a:t>D1</a:t>
                      </a:r>
                      <a:endParaRPr lang="en-US" dirty="0"/>
                    </a:p>
                  </a:txBody>
                  <a:tcPr/>
                </a:tc>
                <a:tc>
                  <a:txBody>
                    <a:bodyPr/>
                    <a:lstStyle/>
                    <a:p>
                      <a:r>
                        <a:rPr lang="en-US" dirty="0" smtClean="0"/>
                        <a:t>DNA</a:t>
                      </a:r>
                      <a:endParaRPr lang="en-US" dirty="0"/>
                    </a:p>
                  </a:txBody>
                  <a:tcPr/>
                </a:tc>
              </a:tr>
              <a:tr h="370840">
                <a:tc>
                  <a:txBody>
                    <a:bodyPr/>
                    <a:lstStyle/>
                    <a:p>
                      <a:r>
                        <a:rPr lang="en-US" dirty="0" smtClean="0"/>
                        <a:t>E1</a:t>
                      </a:r>
                      <a:endParaRPr lang="en-US" dirty="0"/>
                    </a:p>
                  </a:txBody>
                  <a:tcPr/>
                </a:tc>
                <a:tc>
                  <a:txBody>
                    <a:bodyPr/>
                    <a:lstStyle/>
                    <a:p>
                      <a:r>
                        <a:rPr lang="en-US" dirty="0" smtClean="0"/>
                        <a:t>cell</a:t>
                      </a:r>
                      <a:endParaRPr lang="en-US" dirty="0"/>
                    </a:p>
                  </a:txBody>
                  <a:tcPr/>
                </a:tc>
              </a:tr>
              <a:tr h="370840">
                <a:tc>
                  <a:txBody>
                    <a:bodyPr/>
                    <a:lstStyle/>
                    <a:p>
                      <a:r>
                        <a:rPr lang="en-US" dirty="0" smtClean="0"/>
                        <a:t>A2</a:t>
                      </a:r>
                      <a:endParaRPr lang="en-US" dirty="0"/>
                    </a:p>
                  </a:txBody>
                  <a:tcPr/>
                </a:tc>
                <a:tc>
                  <a:txBody>
                    <a:bodyPr/>
                    <a:lstStyle/>
                    <a:p>
                      <a:r>
                        <a:rPr lang="en-US" dirty="0" smtClean="0"/>
                        <a:t>Membrane-bound</a:t>
                      </a:r>
                      <a:endParaRPr lang="en-US" dirty="0"/>
                    </a:p>
                  </a:txBody>
                  <a:tcPr/>
                </a:tc>
              </a:tr>
              <a:tr h="370840">
                <a:tc>
                  <a:txBody>
                    <a:bodyPr/>
                    <a:lstStyle/>
                    <a:p>
                      <a:r>
                        <a:rPr lang="en-US" dirty="0" smtClean="0"/>
                        <a:t>B2</a:t>
                      </a:r>
                      <a:endParaRPr lang="en-US" dirty="0"/>
                    </a:p>
                  </a:txBody>
                  <a:tcPr/>
                </a:tc>
                <a:tc>
                  <a:txBody>
                    <a:bodyPr/>
                    <a:lstStyle/>
                    <a:p>
                      <a:r>
                        <a:rPr lang="en-US" dirty="0" smtClean="0"/>
                        <a:t>prokaryote</a:t>
                      </a:r>
                      <a:endParaRPr lang="en-US" dirty="0"/>
                    </a:p>
                  </a:txBody>
                  <a:tcPr/>
                </a:tc>
              </a:tr>
              <a:tr h="370840">
                <a:tc>
                  <a:txBody>
                    <a:bodyPr/>
                    <a:lstStyle/>
                    <a:p>
                      <a:r>
                        <a:rPr lang="en-US" dirty="0" smtClean="0"/>
                        <a:t>C2</a:t>
                      </a:r>
                      <a:endParaRPr lang="en-US" dirty="0"/>
                    </a:p>
                  </a:txBody>
                  <a:tcPr/>
                </a:tc>
                <a:tc>
                  <a:txBody>
                    <a:bodyPr/>
                    <a:lstStyle/>
                    <a:p>
                      <a:r>
                        <a:rPr lang="en-US" dirty="0" smtClean="0"/>
                        <a:t>multicellular</a:t>
                      </a:r>
                      <a:endParaRPr lang="en-US" dirty="0"/>
                    </a:p>
                  </a:txBody>
                  <a:tcPr/>
                </a:tc>
              </a:tr>
              <a:tr h="370840">
                <a:tc>
                  <a:txBody>
                    <a:bodyPr/>
                    <a:lstStyle/>
                    <a:p>
                      <a:r>
                        <a:rPr lang="en-US" dirty="0" smtClean="0"/>
                        <a:t>D2</a:t>
                      </a:r>
                      <a:endParaRPr lang="en-US" dirty="0"/>
                    </a:p>
                  </a:txBody>
                  <a:tcPr/>
                </a:tc>
                <a:tc>
                  <a:txBody>
                    <a:bodyPr/>
                    <a:lstStyle/>
                    <a:p>
                      <a:r>
                        <a:rPr lang="en-US" dirty="0" smtClean="0"/>
                        <a:t>difference</a:t>
                      </a:r>
                      <a:endParaRPr lang="en-US" dirty="0"/>
                    </a:p>
                  </a:txBody>
                  <a:tcPr/>
                </a:tc>
              </a:tr>
              <a:tr h="370840">
                <a:tc>
                  <a:txBody>
                    <a:bodyPr/>
                    <a:lstStyle/>
                    <a:p>
                      <a:r>
                        <a:rPr lang="en-US" dirty="0" smtClean="0"/>
                        <a:t>E2</a:t>
                      </a:r>
                      <a:endParaRPr lang="en-US" dirty="0"/>
                    </a:p>
                  </a:txBody>
                  <a:tcPr/>
                </a:tc>
                <a:tc>
                  <a:txBody>
                    <a:bodyPr/>
                    <a:lstStyle/>
                    <a:p>
                      <a:r>
                        <a:rPr lang="en-US" dirty="0" smtClean="0"/>
                        <a:t>eukaryote</a:t>
                      </a:r>
                      <a:endParaRPr lang="en-US" dirty="0"/>
                    </a:p>
                  </a:txBody>
                  <a:tcPr/>
                </a:tc>
              </a:tr>
            </a:tbl>
          </a:graphicData>
        </a:graphic>
      </p:graphicFrame>
      <p:sp>
        <p:nvSpPr>
          <p:cNvPr id="9" name="Rectangle 8"/>
          <p:cNvSpPr/>
          <p:nvPr/>
        </p:nvSpPr>
        <p:spPr>
          <a:xfrm>
            <a:off x="10946166" y="2246050"/>
            <a:ext cx="559293" cy="559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946165" y="2931111"/>
            <a:ext cx="559293" cy="559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46164" y="3616171"/>
            <a:ext cx="559293" cy="27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937283" y="4021583"/>
            <a:ext cx="559293" cy="27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946164" y="4426994"/>
            <a:ext cx="559293" cy="27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946164" y="4832404"/>
            <a:ext cx="559293" cy="2247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946164" y="5182880"/>
            <a:ext cx="559293" cy="312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0937282" y="5588296"/>
            <a:ext cx="559293" cy="279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946164" y="5938772"/>
            <a:ext cx="559293" cy="3345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946164" y="6399121"/>
            <a:ext cx="559293" cy="266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94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0"/>
                                        </p:tgtEl>
                                        <p:attrNameLst>
                                          <p:attrName>ppt_x</p:attrName>
                                        </p:attrNameLst>
                                      </p:cBhvr>
                                      <p:tavLst>
                                        <p:tav tm="0">
                                          <p:val>
                                            <p:strVal val="ppt_x"/>
                                          </p:val>
                                        </p:tav>
                                        <p:tav tm="100000">
                                          <p:val>
                                            <p:strVal val="ppt_x"/>
                                          </p:val>
                                        </p:tav>
                                      </p:tavLst>
                                    </p:anim>
                                    <p:anim calcmode="lin" valueType="num">
                                      <p:cBhvr additive="base">
                                        <p:cTn id="13" dur="500"/>
                                        <p:tgtEl>
                                          <p:spTgt spid="10"/>
                                        </p:tgtEl>
                                        <p:attrNameLst>
                                          <p:attrName>ppt_y</p:attrName>
                                        </p:attrNameLst>
                                      </p:cBhvr>
                                      <p:tavLst>
                                        <p:tav tm="0">
                                          <p:val>
                                            <p:strVal val="ppt_y"/>
                                          </p:val>
                                        </p:tav>
                                        <p:tav tm="100000">
                                          <p:val>
                                            <p:strVal val="1+ppt_h/2"/>
                                          </p:val>
                                        </p:tav>
                                      </p:tavLst>
                                    </p:anim>
                                    <p:set>
                                      <p:cBhvr>
                                        <p:cTn id="14" dur="1" fill="hold">
                                          <p:stCondLst>
                                            <p:cond delay="499"/>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3"/>
                                        </p:tgtEl>
                                        <p:attrNameLst>
                                          <p:attrName>ppt_x</p:attrName>
                                        </p:attrNameLst>
                                      </p:cBhvr>
                                      <p:tavLst>
                                        <p:tav tm="0">
                                          <p:val>
                                            <p:strVal val="ppt_x"/>
                                          </p:val>
                                        </p:tav>
                                        <p:tav tm="100000">
                                          <p:val>
                                            <p:strVal val="ppt_x"/>
                                          </p:val>
                                        </p:tav>
                                      </p:tavLst>
                                    </p:anim>
                                    <p:anim calcmode="lin" valueType="num">
                                      <p:cBhvr additive="base">
                                        <p:cTn id="31" dur="500"/>
                                        <p:tgtEl>
                                          <p:spTgt spid="13"/>
                                        </p:tgtEl>
                                        <p:attrNameLst>
                                          <p:attrName>ppt_y</p:attrName>
                                        </p:attrNameLst>
                                      </p:cBhvr>
                                      <p:tavLst>
                                        <p:tav tm="0">
                                          <p:val>
                                            <p:strVal val="ppt_y"/>
                                          </p:val>
                                        </p:tav>
                                        <p:tav tm="100000">
                                          <p:val>
                                            <p:strVal val="1+ppt_h/2"/>
                                          </p:val>
                                        </p:tav>
                                      </p:tavLst>
                                    </p:anim>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4"/>
                                        </p:tgtEl>
                                        <p:attrNameLst>
                                          <p:attrName>ppt_x</p:attrName>
                                        </p:attrNameLst>
                                      </p:cBhvr>
                                      <p:tavLst>
                                        <p:tav tm="0">
                                          <p:val>
                                            <p:strVal val="ppt_x"/>
                                          </p:val>
                                        </p:tav>
                                        <p:tav tm="100000">
                                          <p:val>
                                            <p:strVal val="ppt_x"/>
                                          </p:val>
                                        </p:tav>
                                      </p:tavLst>
                                    </p:anim>
                                    <p:anim calcmode="lin" valueType="num">
                                      <p:cBhvr additive="base">
                                        <p:cTn id="37" dur="500"/>
                                        <p:tgtEl>
                                          <p:spTgt spid="14"/>
                                        </p:tgtEl>
                                        <p:attrNameLst>
                                          <p:attrName>ppt_y</p:attrName>
                                        </p:attrNameLst>
                                      </p:cBhvr>
                                      <p:tavLst>
                                        <p:tav tm="0">
                                          <p:val>
                                            <p:strVal val="ppt_y"/>
                                          </p:val>
                                        </p:tav>
                                        <p:tav tm="100000">
                                          <p:val>
                                            <p:strVal val="1+ppt_h/2"/>
                                          </p:val>
                                        </p:tav>
                                      </p:tavLst>
                                    </p:anim>
                                    <p:set>
                                      <p:cBhvr>
                                        <p:cTn id="38" dur="1" fill="hold">
                                          <p:stCondLst>
                                            <p:cond delay="499"/>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5"/>
                                        </p:tgtEl>
                                        <p:attrNameLst>
                                          <p:attrName>ppt_x</p:attrName>
                                        </p:attrNameLst>
                                      </p:cBhvr>
                                      <p:tavLst>
                                        <p:tav tm="0">
                                          <p:val>
                                            <p:strVal val="ppt_x"/>
                                          </p:val>
                                        </p:tav>
                                        <p:tav tm="100000">
                                          <p:val>
                                            <p:strVal val="ppt_x"/>
                                          </p:val>
                                        </p:tav>
                                      </p:tavLst>
                                    </p:anim>
                                    <p:anim calcmode="lin" valueType="num">
                                      <p:cBhvr additive="base">
                                        <p:cTn id="43" dur="500"/>
                                        <p:tgtEl>
                                          <p:spTgt spid="15"/>
                                        </p:tgtEl>
                                        <p:attrNameLst>
                                          <p:attrName>ppt_y</p:attrName>
                                        </p:attrNameLst>
                                      </p:cBhvr>
                                      <p:tavLst>
                                        <p:tav tm="0">
                                          <p:val>
                                            <p:strVal val="ppt_y"/>
                                          </p:val>
                                        </p:tav>
                                        <p:tav tm="100000">
                                          <p:val>
                                            <p:strVal val="1+ppt_h/2"/>
                                          </p:val>
                                        </p:tav>
                                      </p:tavLst>
                                    </p:anim>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8"/>
                                        </p:tgtEl>
                                        <p:attrNameLst>
                                          <p:attrName>ppt_x</p:attrName>
                                        </p:attrNameLst>
                                      </p:cBhvr>
                                      <p:tavLst>
                                        <p:tav tm="0">
                                          <p:val>
                                            <p:strVal val="ppt_x"/>
                                          </p:val>
                                        </p:tav>
                                        <p:tav tm="100000">
                                          <p:val>
                                            <p:strVal val="ppt_x"/>
                                          </p:val>
                                        </p:tav>
                                      </p:tavLst>
                                    </p:anim>
                                    <p:anim calcmode="lin" valueType="num">
                                      <p:cBhvr additive="base">
                                        <p:cTn id="61" dur="500"/>
                                        <p:tgtEl>
                                          <p:spTgt spid="18"/>
                                        </p:tgtEl>
                                        <p:attrNameLst>
                                          <p:attrName>ppt_y</p:attrName>
                                        </p:attrNameLst>
                                      </p:cBhvr>
                                      <p:tavLst>
                                        <p:tav tm="0">
                                          <p:val>
                                            <p:strVal val="ppt_y"/>
                                          </p:val>
                                        </p:tav>
                                        <p:tav tm="100000">
                                          <p:val>
                                            <p:strVal val="1+ppt_h/2"/>
                                          </p:val>
                                        </p:tav>
                                      </p:tavLst>
                                    </p:anim>
                                    <p:set>
                                      <p:cBhvr>
                                        <p:cTn id="6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3048740" y="-140902"/>
            <a:ext cx="10515600" cy="1325563"/>
          </a:xfrm>
        </p:spPr>
        <p:txBody>
          <a:bodyPr>
            <a:normAutofit/>
          </a:bodyPr>
          <a:lstStyle/>
          <a:p>
            <a:r>
              <a:rPr lang="en-US" sz="6000" u="sng" dirty="0" smtClean="0">
                <a:latin typeface="Harlow Solid Italic" panose="04030604020F02020D02" pitchFamily="82" charset="0"/>
              </a:rPr>
              <a:t>7</a:t>
            </a:r>
            <a:r>
              <a:rPr lang="en-US" sz="6000" u="sng" baseline="30000" dirty="0" smtClean="0">
                <a:latin typeface="Harlow Solid Italic" panose="04030604020F02020D02" pitchFamily="82" charset="0"/>
              </a:rPr>
              <a:t>th</a:t>
            </a:r>
            <a:r>
              <a:rPr lang="en-US" sz="6000" u="sng" dirty="0" smtClean="0">
                <a:latin typeface="Harlow Solid Italic" panose="04030604020F02020D02" pitchFamily="82" charset="0"/>
              </a:rPr>
              <a:t> Grade TEK</a:t>
            </a:r>
            <a:endParaRPr lang="en-US" sz="6000" u="sng" dirty="0">
              <a:latin typeface="Harlow Solid Italic" panose="04030604020F02020D02" pitchFamily="82" charset="0"/>
            </a:endParaRPr>
          </a:p>
        </p:txBody>
      </p:sp>
      <p:sp>
        <p:nvSpPr>
          <p:cNvPr id="3" name="Content Placeholder 2"/>
          <p:cNvSpPr>
            <a:spLocks noGrp="1"/>
          </p:cNvSpPr>
          <p:nvPr>
            <p:ph idx="1"/>
          </p:nvPr>
        </p:nvSpPr>
        <p:spPr>
          <a:xfrm>
            <a:off x="257452" y="1184661"/>
            <a:ext cx="11683014" cy="5535734"/>
          </a:xfrm>
        </p:spPr>
        <p:txBody>
          <a:bodyPr>
            <a:normAutofit/>
          </a:bodyPr>
          <a:lstStyle/>
          <a:p>
            <a:pPr algn="ctr"/>
            <a:r>
              <a:rPr lang="en-US" sz="4000" dirty="0" smtClean="0">
                <a:latin typeface="Goudy Stout" panose="0202090407030B020401" pitchFamily="18" charset="0"/>
              </a:rPr>
              <a:t>TEK: 7.12F Recognize that according to cell theory all organisms are composed of cells and cells carry on similar functions.</a:t>
            </a:r>
          </a:p>
          <a:p>
            <a:pPr algn="ctr"/>
            <a:endParaRPr lang="en-US" dirty="0"/>
          </a:p>
        </p:txBody>
      </p:sp>
    </p:spTree>
    <p:extLst>
      <p:ext uri="{BB962C8B-B14F-4D97-AF65-F5344CB8AC3E}">
        <p14:creationId xmlns:p14="http://schemas.microsoft.com/office/powerpoint/2010/main" val="172836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3039862" y="-114269"/>
            <a:ext cx="10515600" cy="1325563"/>
          </a:xfrm>
        </p:spPr>
        <p:txBody>
          <a:bodyPr>
            <a:normAutofit/>
          </a:bodyPr>
          <a:lstStyle/>
          <a:p>
            <a:r>
              <a:rPr lang="en-US" sz="6000" u="sng" dirty="0" smtClean="0">
                <a:latin typeface="Harlow Solid Italic" panose="04030604020F02020D02" pitchFamily="82" charset="0"/>
              </a:rPr>
              <a:t>6</a:t>
            </a:r>
            <a:r>
              <a:rPr lang="en-US" sz="6000" u="sng" baseline="30000" dirty="0" smtClean="0">
                <a:latin typeface="Harlow Solid Italic" panose="04030604020F02020D02" pitchFamily="82" charset="0"/>
              </a:rPr>
              <a:t>th</a:t>
            </a:r>
            <a:r>
              <a:rPr lang="en-US" sz="6000" u="sng" dirty="0" smtClean="0">
                <a:latin typeface="Harlow Solid Italic" panose="04030604020F02020D02" pitchFamily="82" charset="0"/>
              </a:rPr>
              <a:t> Grade TEK</a:t>
            </a:r>
            <a:endParaRPr lang="en-US" sz="6000" u="sng" dirty="0">
              <a:latin typeface="Harlow Solid Italic" panose="04030604020F02020D02" pitchFamily="82" charset="0"/>
            </a:endParaRPr>
          </a:p>
        </p:txBody>
      </p:sp>
      <p:sp>
        <p:nvSpPr>
          <p:cNvPr id="3" name="Content Placeholder 2"/>
          <p:cNvSpPr>
            <a:spLocks noGrp="1"/>
          </p:cNvSpPr>
          <p:nvPr>
            <p:ph idx="1"/>
          </p:nvPr>
        </p:nvSpPr>
        <p:spPr>
          <a:xfrm>
            <a:off x="150920" y="985420"/>
            <a:ext cx="11816179" cy="5726097"/>
          </a:xfrm>
        </p:spPr>
        <p:txBody>
          <a:bodyPr>
            <a:noAutofit/>
          </a:bodyPr>
          <a:lstStyle/>
          <a:p>
            <a:r>
              <a:rPr lang="en-US" sz="3600" dirty="0" smtClean="0">
                <a:latin typeface="Adobe Gothic Std B" panose="020B0800000000000000" pitchFamily="34" charset="-128"/>
                <a:ea typeface="Adobe Gothic Std B" panose="020B0800000000000000" pitchFamily="34" charset="-128"/>
              </a:rPr>
              <a:t>TEK 6.12 (12) Organisms and environments. The student knows all organisms are classified into Domains and Kingdoms. Organisms within these taxonomic groups share similar characteristics which allow them to interact with the living and nonliving parts of their ecosystem.</a:t>
            </a:r>
          </a:p>
          <a:p>
            <a:pPr marL="0" indent="0">
              <a:buNone/>
            </a:pPr>
            <a:r>
              <a:rPr lang="en-US" sz="3600" dirty="0" smtClean="0">
                <a:latin typeface="Adobe Gothic Std B" panose="020B0800000000000000" pitchFamily="34" charset="-128"/>
                <a:ea typeface="Adobe Gothic Std B" panose="020B0800000000000000" pitchFamily="34" charset="-128"/>
              </a:rPr>
              <a:t>	(A)  understand that all organisms are composed 	of one or more cells;</a:t>
            </a:r>
          </a:p>
          <a:p>
            <a:pPr marL="0" indent="0">
              <a:buNone/>
            </a:pPr>
            <a:r>
              <a:rPr lang="en-US" sz="3600" dirty="0" smtClean="0">
                <a:latin typeface="Adobe Gothic Std B" panose="020B0800000000000000" pitchFamily="34" charset="-128"/>
                <a:ea typeface="Adobe Gothic Std B" panose="020B0800000000000000" pitchFamily="34" charset="-128"/>
              </a:rPr>
              <a:t>	(B)  recognize that the presence of a nucleus 	determines 	whether a cell is prokaryotic or 	eukaryotic;</a:t>
            </a:r>
            <a:endParaRPr lang="en-US" sz="36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40084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US" sz="6000" u="sng" dirty="0" smtClean="0">
                <a:latin typeface="Harlow Solid Italic" panose="04030604020F02020D02" pitchFamily="82" charset="0"/>
              </a:rPr>
              <a:t>7</a:t>
            </a:r>
            <a:r>
              <a:rPr lang="en-US" sz="6000" u="sng" baseline="30000" dirty="0" smtClean="0">
                <a:latin typeface="Harlow Solid Italic" panose="04030604020F02020D02" pitchFamily="82" charset="0"/>
              </a:rPr>
              <a:t>th</a:t>
            </a:r>
            <a:r>
              <a:rPr lang="en-US" sz="6000" u="sng" dirty="0" smtClean="0">
                <a:latin typeface="Harlow Solid Italic" panose="04030604020F02020D02" pitchFamily="82" charset="0"/>
              </a:rPr>
              <a:t> Grade LO</a:t>
            </a:r>
            <a:endParaRPr lang="en-US" sz="6000" u="sng" dirty="0">
              <a:latin typeface="Harlow Solid Italic" panose="04030604020F02020D02" pitchFamily="82" charset="0"/>
            </a:endParaRPr>
          </a:p>
        </p:txBody>
      </p:sp>
      <p:sp>
        <p:nvSpPr>
          <p:cNvPr id="3" name="Content Placeholder 2"/>
          <p:cNvSpPr>
            <a:spLocks noGrp="1"/>
          </p:cNvSpPr>
          <p:nvPr>
            <p:ph idx="1"/>
          </p:nvPr>
        </p:nvSpPr>
        <p:spPr>
          <a:xfrm>
            <a:off x="0" y="1325563"/>
            <a:ext cx="12192000" cy="5532436"/>
          </a:xfrm>
        </p:spPr>
        <p:txBody>
          <a:bodyPr/>
          <a:lstStyle/>
          <a:p>
            <a:r>
              <a:rPr lang="en-US" sz="3200" dirty="0" smtClean="0">
                <a:latin typeface="Goudy Stout" panose="0202090407030B020401" pitchFamily="18" charset="0"/>
              </a:rPr>
              <a:t>LO: We will create a time line to show the sequence of events in the creation of the cell theory.</a:t>
            </a:r>
          </a:p>
          <a:p>
            <a:pPr lvl="1"/>
            <a:endParaRPr lang="en-US" dirty="0"/>
          </a:p>
        </p:txBody>
      </p:sp>
      <p:sp>
        <p:nvSpPr>
          <p:cNvPr id="4" name="Rectangle 3"/>
          <p:cNvSpPr/>
          <p:nvPr/>
        </p:nvSpPr>
        <p:spPr>
          <a:xfrm>
            <a:off x="1834718" y="3141347"/>
            <a:ext cx="10357282" cy="3046988"/>
          </a:xfrm>
          <a:prstGeom prst="rect">
            <a:avLst/>
          </a:prstGeom>
        </p:spPr>
        <p:txBody>
          <a:bodyPr wrap="square">
            <a:spAutoFit/>
          </a:bodyPr>
          <a:lstStyle/>
          <a:p>
            <a:r>
              <a:rPr lang="en-US" sz="3200" dirty="0" smtClean="0">
                <a:latin typeface="Goudy Stout" panose="0202090407030B020401" pitchFamily="18" charset="0"/>
              </a:rPr>
              <a:t>TEK: 7.12F Recognize that according to cell theory all organisms are composed of cells and cells carry on similar functions.</a:t>
            </a:r>
            <a:endParaRPr lang="en-US" sz="3200" dirty="0">
              <a:latin typeface="Goudy Stout" panose="0202090407030B020401" pitchFamily="18" charset="0"/>
            </a:endParaRPr>
          </a:p>
        </p:txBody>
      </p:sp>
    </p:spTree>
    <p:extLst>
      <p:ext uri="{BB962C8B-B14F-4D97-AF65-F5344CB8AC3E}">
        <p14:creationId xmlns:p14="http://schemas.microsoft.com/office/powerpoint/2010/main" val="2506128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838200" y="-69881"/>
            <a:ext cx="10515600" cy="1325563"/>
          </a:xfrm>
        </p:spPr>
        <p:txBody>
          <a:bodyPr>
            <a:normAutofit/>
          </a:bodyPr>
          <a:lstStyle/>
          <a:p>
            <a:pPr algn="ctr"/>
            <a:r>
              <a:rPr lang="en-US" sz="6000" u="sng" dirty="0" smtClean="0">
                <a:latin typeface="Harlow Solid Italic" panose="04030604020F02020D02" pitchFamily="82" charset="0"/>
              </a:rPr>
              <a:t>7</a:t>
            </a:r>
            <a:r>
              <a:rPr lang="en-US" sz="6000" u="sng" baseline="30000" dirty="0" smtClean="0">
                <a:latin typeface="Harlow Solid Italic" panose="04030604020F02020D02" pitchFamily="82" charset="0"/>
              </a:rPr>
              <a:t>th</a:t>
            </a:r>
            <a:r>
              <a:rPr lang="en-US" sz="6000" u="sng" dirty="0" smtClean="0">
                <a:latin typeface="Harlow Solid Italic" panose="04030604020F02020D02" pitchFamily="82" charset="0"/>
              </a:rPr>
              <a:t> Grade DOL</a:t>
            </a:r>
            <a:endParaRPr lang="en-US" sz="6000" u="sng" dirty="0">
              <a:latin typeface="Harlow Solid Italic" panose="04030604020F02020D02" pitchFamily="82" charset="0"/>
            </a:endParaRPr>
          </a:p>
        </p:txBody>
      </p:sp>
      <p:sp>
        <p:nvSpPr>
          <p:cNvPr id="3" name="Content Placeholder 2"/>
          <p:cNvSpPr>
            <a:spLocks noGrp="1"/>
          </p:cNvSpPr>
          <p:nvPr>
            <p:ph idx="1"/>
          </p:nvPr>
        </p:nvSpPr>
        <p:spPr>
          <a:xfrm>
            <a:off x="1" y="1255682"/>
            <a:ext cx="12192000" cy="5602318"/>
          </a:xfrm>
        </p:spPr>
        <p:txBody>
          <a:bodyPr>
            <a:normAutofit/>
          </a:bodyPr>
          <a:lstStyle/>
          <a:p>
            <a:pPr algn="ctr"/>
            <a:r>
              <a:rPr lang="en-US" sz="4000" dirty="0" smtClean="0">
                <a:latin typeface="Goudy Stout" panose="0202090407030B020401" pitchFamily="18" charset="0"/>
              </a:rPr>
              <a:t>DOL: I will complete written STAAR type assessment questions over the cell theory.</a:t>
            </a:r>
            <a:endParaRPr lang="en-US" sz="4000" dirty="0">
              <a:latin typeface="Goudy Stout" panose="0202090407030B020401" pitchFamily="18" charset="0"/>
            </a:endParaRPr>
          </a:p>
        </p:txBody>
      </p:sp>
    </p:spTree>
    <p:extLst>
      <p:ext uri="{BB962C8B-B14F-4D97-AF65-F5344CB8AC3E}">
        <p14:creationId xmlns:p14="http://schemas.microsoft.com/office/powerpoint/2010/main" val="484824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838200" y="-220802"/>
            <a:ext cx="10515600" cy="1325563"/>
          </a:xfrm>
        </p:spPr>
        <p:txBody>
          <a:bodyPr/>
          <a:lstStyle/>
          <a:p>
            <a:pPr algn="ctr"/>
            <a:r>
              <a:rPr lang="en-US" u="sng" dirty="0" smtClean="0">
                <a:latin typeface="Harlow Solid Italic" panose="04030604020F02020D02" pitchFamily="82" charset="0"/>
              </a:rPr>
              <a:t>7</a:t>
            </a:r>
            <a:r>
              <a:rPr lang="en-US" u="sng" baseline="30000" dirty="0" smtClean="0">
                <a:latin typeface="Harlow Solid Italic" panose="04030604020F02020D02" pitchFamily="82" charset="0"/>
              </a:rPr>
              <a:t>th</a:t>
            </a:r>
            <a:r>
              <a:rPr lang="en-US" u="sng" dirty="0" smtClean="0">
                <a:latin typeface="Harlow Solid Italic" panose="04030604020F02020D02" pitchFamily="82" charset="0"/>
              </a:rPr>
              <a:t> Grade PDN / DOL Quiz</a:t>
            </a:r>
            <a:endParaRPr lang="en-US" u="sng" dirty="0">
              <a:latin typeface="Harlow Solid Italic" panose="04030604020F02020D02" pitchFamily="82" charset="0"/>
            </a:endParaRPr>
          </a:p>
        </p:txBody>
      </p:sp>
      <p:sp>
        <p:nvSpPr>
          <p:cNvPr id="3" name="Content Placeholder 2"/>
          <p:cNvSpPr>
            <a:spLocks noGrp="1"/>
          </p:cNvSpPr>
          <p:nvPr>
            <p:ph idx="1"/>
          </p:nvPr>
        </p:nvSpPr>
        <p:spPr/>
        <p:txBody>
          <a:bodyPr>
            <a:normAutofit/>
          </a:bodyPr>
          <a:lstStyle/>
          <a:p>
            <a:pPr algn="ctr"/>
            <a:r>
              <a:rPr lang="en-US" sz="4000" dirty="0" smtClean="0">
                <a:latin typeface="Goudy Stout" panose="0202090407030B020401" pitchFamily="18" charset="0"/>
              </a:rPr>
              <a:t>Teacher will go over each question with class as they click in their answers.</a:t>
            </a:r>
            <a:endParaRPr lang="en-US" sz="4000" dirty="0">
              <a:latin typeface="Goudy Stout" panose="0202090407030B020401" pitchFamily="18" charset="0"/>
            </a:endParaRPr>
          </a:p>
        </p:txBody>
      </p:sp>
    </p:spTree>
    <p:extLst>
      <p:ext uri="{BB962C8B-B14F-4D97-AF65-F5344CB8AC3E}">
        <p14:creationId xmlns:p14="http://schemas.microsoft.com/office/powerpoint/2010/main" val="379399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duotone>
              <a:schemeClr val="bg2">
                <a:shade val="45000"/>
                <a:satMod val="135000"/>
              </a:schemeClr>
              <a:prstClr val="white"/>
            </a:duotone>
          </a:blip>
          <a:stretch>
            <a:fillRect/>
          </a:stretch>
        </p:blipFill>
        <p:spPr>
          <a:xfrm>
            <a:off x="149441" y="-68401"/>
            <a:ext cx="13168543" cy="8059784"/>
          </a:xfrm>
          <a:prstGeom prst="rect">
            <a:avLst/>
          </a:prstGeom>
        </p:spPr>
      </p:pic>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838200" y="-105391"/>
            <a:ext cx="10515600" cy="1325563"/>
          </a:xfrm>
        </p:spPr>
        <p:txBody>
          <a:bodyPr/>
          <a:lstStyle/>
          <a:p>
            <a:pPr algn="ctr"/>
            <a:r>
              <a:rPr lang="en-US" u="sng" dirty="0" smtClean="0">
                <a:latin typeface="Harlow Solid Italic" panose="04030604020F02020D02" pitchFamily="82" charset="0"/>
              </a:rPr>
              <a:t>7</a:t>
            </a:r>
            <a:r>
              <a:rPr lang="en-US" u="sng" baseline="30000" dirty="0" smtClean="0">
                <a:latin typeface="Harlow Solid Italic" panose="04030604020F02020D02" pitchFamily="82" charset="0"/>
              </a:rPr>
              <a:t>th</a:t>
            </a:r>
            <a:r>
              <a:rPr lang="en-US" u="sng" dirty="0" smtClean="0">
                <a:latin typeface="Harlow Solid Italic" panose="04030604020F02020D02" pitchFamily="82" charset="0"/>
              </a:rPr>
              <a:t> Grade Time Line of the Cell Theory</a:t>
            </a:r>
            <a:endParaRPr lang="en-US" u="sng" dirty="0">
              <a:latin typeface="Harlow Solid Italic" panose="04030604020F02020D02" pitchFamily="82" charset="0"/>
            </a:endParaRPr>
          </a:p>
        </p:txBody>
      </p:sp>
      <p:sp>
        <p:nvSpPr>
          <p:cNvPr id="3" name="Content Placeholder 2"/>
          <p:cNvSpPr>
            <a:spLocks noGrp="1"/>
          </p:cNvSpPr>
          <p:nvPr>
            <p:ph idx="1"/>
          </p:nvPr>
        </p:nvSpPr>
        <p:spPr>
          <a:xfrm>
            <a:off x="838200" y="905522"/>
            <a:ext cx="10515600" cy="6205491"/>
          </a:xfrm>
        </p:spPr>
        <p:txBody>
          <a:bodyPr>
            <a:normAutofit/>
          </a:bodyPr>
          <a:lstStyle/>
          <a:p>
            <a:r>
              <a:rPr lang="en-US" dirty="0" smtClean="0"/>
              <a:t>1: Fold manila paper going the tall and skinny / hotdog direction (see teacher for example</a:t>
            </a:r>
          </a:p>
          <a:p>
            <a:r>
              <a:rPr lang="en-US" dirty="0" smtClean="0"/>
              <a:t>2: Cut the paper in half along the long crease</a:t>
            </a:r>
          </a:p>
          <a:p>
            <a:r>
              <a:rPr lang="en-US" dirty="0" smtClean="0"/>
              <a:t>3: tape the two half sheets together to form 1 long line of paper (see teacher for example)</a:t>
            </a:r>
          </a:p>
          <a:p>
            <a:r>
              <a:rPr lang="en-US" dirty="0" smtClean="0"/>
              <a:t>4: fold the one long sheet in half going the long directions ( see teacher for example)</a:t>
            </a:r>
          </a:p>
          <a:p>
            <a:r>
              <a:rPr lang="en-US" dirty="0" smtClean="0"/>
              <a:t>5: Start time line with Robert Hooke, end with a famous discovery about cells in the last 15 years.</a:t>
            </a:r>
          </a:p>
          <a:p>
            <a:pPr lvl="1"/>
            <a:r>
              <a:rPr lang="en-US" dirty="0" smtClean="0"/>
              <a:t>Date</a:t>
            </a:r>
          </a:p>
          <a:p>
            <a:pPr lvl="1"/>
            <a:r>
              <a:rPr lang="en-US" dirty="0" smtClean="0"/>
              <a:t>What he is famous for</a:t>
            </a:r>
          </a:p>
          <a:p>
            <a:pPr lvl="1"/>
            <a:r>
              <a:rPr lang="en-US" dirty="0" smtClean="0"/>
              <a:t>Illustrate</a:t>
            </a:r>
          </a:p>
        </p:txBody>
      </p:sp>
    </p:spTree>
    <p:extLst>
      <p:ext uri="{BB962C8B-B14F-4D97-AF65-F5344CB8AC3E}">
        <p14:creationId xmlns:p14="http://schemas.microsoft.com/office/powerpoint/2010/main" val="341138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stretch>
            <a:fillRect/>
          </a:stretch>
        </p:blipFill>
        <p:spPr>
          <a:xfrm>
            <a:off x="-488251" y="-600806"/>
            <a:ext cx="13168501" cy="8059611"/>
          </a:xfrm>
          <a:prstGeom prst="rect">
            <a:avLst/>
          </a:prstGeom>
        </p:spPr>
      </p:pic>
      <p:sp>
        <p:nvSpPr>
          <p:cNvPr id="4" name="Rectangle 3"/>
          <p:cNvSpPr/>
          <p:nvPr/>
        </p:nvSpPr>
        <p:spPr>
          <a:xfrm>
            <a:off x="0" y="1109571"/>
            <a:ext cx="12192000" cy="5326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a:endCxn id="4" idx="3"/>
          </p:cNvCxnSpPr>
          <p:nvPr/>
        </p:nvCxnSpPr>
        <p:spPr>
          <a:xfrm>
            <a:off x="0" y="3772872"/>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144" y="3701988"/>
            <a:ext cx="12192000" cy="0"/>
          </a:xfrm>
          <a:prstGeom prst="line">
            <a:avLst/>
          </a:prstGeom>
          <a:ln w="76200"/>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75208" y="2982897"/>
            <a:ext cx="17755" cy="6391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Rectangle 10"/>
          <p:cNvSpPr/>
          <p:nvPr/>
        </p:nvSpPr>
        <p:spPr>
          <a:xfrm rot="20295774">
            <a:off x="-159798" y="1509179"/>
            <a:ext cx="4217180"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Robert Hooke</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Rectangle 15"/>
          <p:cNvSpPr/>
          <p:nvPr/>
        </p:nvSpPr>
        <p:spPr>
          <a:xfrm>
            <a:off x="176671" y="3055124"/>
            <a:ext cx="1119469" cy="646331"/>
          </a:xfrm>
          <a:prstGeom prst="rect">
            <a:avLst/>
          </a:prstGeom>
          <a:noFill/>
        </p:spPr>
        <p:txBody>
          <a:bodyPr wrap="squar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16__</a:t>
            </a:r>
          </a:p>
        </p:txBody>
      </p:sp>
      <p:sp>
        <p:nvSpPr>
          <p:cNvPr id="18" name="TextBox 17"/>
          <p:cNvSpPr txBox="1"/>
          <p:nvPr/>
        </p:nvSpPr>
        <p:spPr>
          <a:xfrm rot="20305734">
            <a:off x="306696" y="2206343"/>
            <a:ext cx="3586579" cy="369332"/>
          </a:xfrm>
          <a:prstGeom prst="rect">
            <a:avLst/>
          </a:prstGeom>
          <a:noFill/>
        </p:spPr>
        <p:txBody>
          <a:bodyPr wrap="square" rtlCol="0">
            <a:spAutoFit/>
          </a:bodyPr>
          <a:lstStyle/>
          <a:p>
            <a:r>
              <a:rPr lang="en-US" dirty="0" smtClean="0"/>
              <a:t>Famous for____________________</a:t>
            </a:r>
            <a:endParaRPr lang="en-US" dirty="0"/>
          </a:p>
        </p:txBody>
      </p:sp>
      <p:pic>
        <p:nvPicPr>
          <p:cNvPr id="19" name="Picture 18"/>
          <p:cNvPicPr>
            <a:picLocks noChangeAspect="1"/>
          </p:cNvPicPr>
          <p:nvPr/>
        </p:nvPicPr>
        <p:blipFill>
          <a:blip r:embed="rId3"/>
          <a:stretch>
            <a:fillRect/>
          </a:stretch>
        </p:blipFill>
        <p:spPr>
          <a:xfrm>
            <a:off x="2099985" y="2512106"/>
            <a:ext cx="1584248" cy="2521533"/>
          </a:xfrm>
          <a:prstGeom prst="rect">
            <a:avLst/>
          </a:prstGeom>
        </p:spPr>
      </p:pic>
      <p:cxnSp>
        <p:nvCxnSpPr>
          <p:cNvPr id="21" name="Straight Arrow Connector 20"/>
          <p:cNvCxnSpPr/>
          <p:nvPr/>
        </p:nvCxnSpPr>
        <p:spPr>
          <a:xfrm>
            <a:off x="3986074" y="3701455"/>
            <a:ext cx="0" cy="1500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4"/>
          <a:stretch>
            <a:fillRect/>
          </a:stretch>
        </p:blipFill>
        <p:spPr>
          <a:xfrm>
            <a:off x="5712832" y="4500979"/>
            <a:ext cx="2383603" cy="1722996"/>
          </a:xfrm>
          <a:prstGeom prst="rect">
            <a:avLst/>
          </a:prstGeom>
        </p:spPr>
      </p:pic>
      <p:sp>
        <p:nvSpPr>
          <p:cNvPr id="23" name="Rectangle 22"/>
          <p:cNvSpPr/>
          <p:nvPr/>
        </p:nvSpPr>
        <p:spPr>
          <a:xfrm rot="20273575">
            <a:off x="1263373" y="4591560"/>
            <a:ext cx="8231559" cy="646331"/>
          </a:xfrm>
          <a:prstGeom prst="rect">
            <a:avLst/>
          </a:prstGeom>
          <a:noFill/>
        </p:spPr>
        <p:txBody>
          <a:bodyPr wrap="square" lIns="91440" tIns="45720" rIns="91440" bIns="45720">
            <a:spAutoFit/>
          </a:bodyPr>
          <a:lstStyle/>
          <a:p>
            <a:pPr algn="ctr"/>
            <a:r>
              <a:rPr lang="en-US" sz="36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Anton Van </a:t>
            </a:r>
            <a:r>
              <a:rPr lang="en-US" sz="3600" b="1" cap="none" spc="50" dirty="0" err="1" smtClean="0">
                <a:ln w="9525" cmpd="sng">
                  <a:solidFill>
                    <a:schemeClr val="accent1"/>
                  </a:solidFill>
                  <a:prstDash val="solid"/>
                </a:ln>
                <a:solidFill>
                  <a:srgbClr val="70AD47">
                    <a:tint val="1000"/>
                  </a:srgbClr>
                </a:solidFill>
                <a:effectLst>
                  <a:glow rad="38100">
                    <a:schemeClr val="accent1">
                      <a:alpha val="40000"/>
                    </a:schemeClr>
                  </a:glow>
                </a:effectLst>
              </a:rPr>
              <a:t>Leeuwenhooke</a:t>
            </a:r>
            <a:endParaRPr lang="en-US" sz="36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4" name="Rectangle 23"/>
          <p:cNvSpPr/>
          <p:nvPr/>
        </p:nvSpPr>
        <p:spPr>
          <a:xfrm>
            <a:off x="3928343" y="3605695"/>
            <a:ext cx="1119469" cy="646331"/>
          </a:xfrm>
          <a:prstGeom prst="rect">
            <a:avLst/>
          </a:prstGeom>
          <a:noFill/>
        </p:spPr>
        <p:txBody>
          <a:bodyPr wrap="squar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16__</a:t>
            </a:r>
          </a:p>
        </p:txBody>
      </p:sp>
      <p:sp>
        <p:nvSpPr>
          <p:cNvPr id="25" name="TextBox 24"/>
          <p:cNvSpPr txBox="1"/>
          <p:nvPr/>
        </p:nvSpPr>
        <p:spPr>
          <a:xfrm rot="20305734">
            <a:off x="3871054" y="4196687"/>
            <a:ext cx="3586579" cy="369332"/>
          </a:xfrm>
          <a:prstGeom prst="rect">
            <a:avLst/>
          </a:prstGeom>
          <a:noFill/>
        </p:spPr>
        <p:txBody>
          <a:bodyPr wrap="square" rtlCol="0">
            <a:spAutoFit/>
          </a:bodyPr>
          <a:lstStyle/>
          <a:p>
            <a:r>
              <a:rPr lang="en-US" dirty="0" smtClean="0"/>
              <a:t>Famous for____________________</a:t>
            </a:r>
            <a:endParaRPr lang="en-US" dirty="0"/>
          </a:p>
        </p:txBody>
      </p:sp>
      <p:cxnSp>
        <p:nvCxnSpPr>
          <p:cNvPr id="28" name="Straight Arrow Connector 27"/>
          <p:cNvCxnSpPr/>
          <p:nvPr/>
        </p:nvCxnSpPr>
        <p:spPr>
          <a:xfrm>
            <a:off x="7989903" y="359241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712832" y="2512106"/>
            <a:ext cx="0" cy="1109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4575883" y="1691219"/>
            <a:ext cx="2614114" cy="461665"/>
          </a:xfrm>
          <a:prstGeom prst="rect">
            <a:avLst/>
          </a:prstGeom>
          <a:noFill/>
        </p:spPr>
        <p:txBody>
          <a:bodyPr wrap="none" lIns="91440" tIns="45720" rIns="91440" bIns="45720">
            <a:spAutoFit/>
          </a:bodyPr>
          <a:lstStyle/>
          <a:p>
            <a:pPr algn="ctr"/>
            <a:r>
              <a:rPr lang="en-US" sz="2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1__ - 2__ year gap</a:t>
            </a:r>
            <a:endParaRPr lang="en-US" sz="2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4" name="TextBox 33"/>
          <p:cNvSpPr txBox="1"/>
          <p:nvPr/>
        </p:nvSpPr>
        <p:spPr>
          <a:xfrm>
            <a:off x="4149861" y="2092732"/>
            <a:ext cx="5166804" cy="369332"/>
          </a:xfrm>
          <a:prstGeom prst="rect">
            <a:avLst/>
          </a:prstGeom>
          <a:noFill/>
        </p:spPr>
        <p:txBody>
          <a:bodyPr wrap="square" rtlCol="0">
            <a:spAutoFit/>
          </a:bodyPr>
          <a:lstStyle/>
          <a:p>
            <a:r>
              <a:rPr lang="en-US" dirty="0" smtClean="0"/>
              <a:t>Due to ____________________</a:t>
            </a:r>
            <a:endParaRPr lang="en-US" dirty="0"/>
          </a:p>
        </p:txBody>
      </p:sp>
      <p:cxnSp>
        <p:nvCxnSpPr>
          <p:cNvPr id="35" name="Straight Arrow Connector 34"/>
          <p:cNvCxnSpPr/>
          <p:nvPr/>
        </p:nvCxnSpPr>
        <p:spPr>
          <a:xfrm flipV="1">
            <a:off x="7756176" y="2591472"/>
            <a:ext cx="0" cy="1109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7674788" y="3085516"/>
            <a:ext cx="1119469" cy="646331"/>
          </a:xfrm>
          <a:prstGeom prst="rect">
            <a:avLst/>
          </a:prstGeom>
          <a:noFill/>
        </p:spPr>
        <p:txBody>
          <a:bodyPr wrap="square" lIns="91440" tIns="45720" rIns="91440" bIns="45720">
            <a:spAutoFit/>
          </a:bodyPr>
          <a:lstStyle/>
          <a:p>
            <a:pPr algn="ctr"/>
            <a:r>
              <a:rPr lang="en-US" sz="36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18__</a:t>
            </a:r>
          </a:p>
        </p:txBody>
      </p:sp>
      <p:sp>
        <p:nvSpPr>
          <p:cNvPr id="37" name="Rectangle 36"/>
          <p:cNvSpPr/>
          <p:nvPr/>
        </p:nvSpPr>
        <p:spPr>
          <a:xfrm>
            <a:off x="1948792" y="87775"/>
            <a:ext cx="8655126"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Example to get started with…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294529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2959" y="-220801"/>
            <a:ext cx="13168543" cy="8059784"/>
          </a:xfrm>
          <a:prstGeom prst="rect">
            <a:avLst/>
          </a:prstGeom>
        </p:spPr>
      </p:pic>
      <p:sp>
        <p:nvSpPr>
          <p:cNvPr id="2" name="Title 1"/>
          <p:cNvSpPr>
            <a:spLocks noGrp="1"/>
          </p:cNvSpPr>
          <p:nvPr>
            <p:ph type="title"/>
          </p:nvPr>
        </p:nvSpPr>
        <p:spPr>
          <a:xfrm>
            <a:off x="776056" y="0"/>
            <a:ext cx="10515600" cy="1325563"/>
          </a:xfrm>
        </p:spPr>
        <p:txBody>
          <a:bodyPr>
            <a:normAutofit/>
          </a:bodyPr>
          <a:lstStyle/>
          <a:p>
            <a:pPr algn="ctr"/>
            <a:r>
              <a:rPr lang="en-US" sz="6000" u="sng" dirty="0" smtClean="0">
                <a:latin typeface="Harlow Solid Italic" panose="04030604020F02020D02" pitchFamily="82" charset="0"/>
              </a:rPr>
              <a:t>6</a:t>
            </a:r>
            <a:r>
              <a:rPr lang="en-US" sz="6000" u="sng" baseline="30000" dirty="0" smtClean="0">
                <a:latin typeface="Harlow Solid Italic" panose="04030604020F02020D02" pitchFamily="82" charset="0"/>
              </a:rPr>
              <a:t>th</a:t>
            </a:r>
            <a:r>
              <a:rPr lang="en-US" sz="6000" u="sng" dirty="0" smtClean="0">
                <a:latin typeface="Harlow Solid Italic" panose="04030604020F02020D02" pitchFamily="82" charset="0"/>
              </a:rPr>
              <a:t> Grade LO</a:t>
            </a:r>
            <a:endParaRPr lang="en-US" sz="6000" u="sng" dirty="0">
              <a:latin typeface="Harlow Solid Italic" panose="04030604020F02020D02" pitchFamily="82" charset="0"/>
            </a:endParaRPr>
          </a:p>
        </p:txBody>
      </p:sp>
      <p:sp>
        <p:nvSpPr>
          <p:cNvPr id="3" name="Content Placeholder 2"/>
          <p:cNvSpPr>
            <a:spLocks noGrp="1"/>
          </p:cNvSpPr>
          <p:nvPr>
            <p:ph idx="1"/>
          </p:nvPr>
        </p:nvSpPr>
        <p:spPr>
          <a:xfrm>
            <a:off x="136863" y="1221944"/>
            <a:ext cx="11892379" cy="5636056"/>
          </a:xfrm>
        </p:spPr>
        <p:txBody>
          <a:bodyPr>
            <a:normAutofit/>
          </a:bodyPr>
          <a:lstStyle/>
          <a:p>
            <a:pPr marL="0" indent="0">
              <a:buNone/>
            </a:pPr>
            <a:r>
              <a:rPr lang="en-US" sz="4200" dirty="0" smtClean="0">
                <a:latin typeface="Adobe Gothic Std B" panose="020B0800000000000000" pitchFamily="34" charset="-128"/>
                <a:ea typeface="Adobe Gothic Std B" panose="020B0800000000000000" pitchFamily="34" charset="-128"/>
              </a:rPr>
              <a:t>LO: We will investigate what a prokaryotic cell and a eukaryotic cell is through completion of pg. 2-6 in prokaryotic / eukaryotic book.</a:t>
            </a:r>
          </a:p>
          <a:p>
            <a:pPr lvl="2"/>
            <a:r>
              <a:rPr lang="en-US" sz="4000" dirty="0" smtClean="0">
                <a:latin typeface="Adobe Gothic Std B" panose="020B0800000000000000" pitchFamily="34" charset="-128"/>
                <a:ea typeface="Adobe Gothic Std B" panose="020B0800000000000000" pitchFamily="34" charset="-128"/>
              </a:rPr>
              <a:t>TEK: 6.12A/B </a:t>
            </a:r>
          </a:p>
          <a:p>
            <a:pPr marL="274320" lvl="1" indent="0">
              <a:buNone/>
            </a:pPr>
            <a:r>
              <a:rPr lang="en-US" sz="4200" dirty="0" smtClean="0">
                <a:latin typeface="Adobe Gothic Std B" panose="020B0800000000000000" pitchFamily="34" charset="-128"/>
                <a:ea typeface="Adobe Gothic Std B" panose="020B0800000000000000" pitchFamily="34" charset="-128"/>
              </a:rPr>
              <a:t>	(A)  understand that all organisms are 	composed of one or more cells;</a:t>
            </a:r>
          </a:p>
          <a:p>
            <a:pPr marL="274320" lvl="1" indent="0">
              <a:buNone/>
            </a:pPr>
            <a:r>
              <a:rPr lang="en-US" sz="4200" dirty="0" smtClean="0">
                <a:latin typeface="Adobe Gothic Std B" panose="020B0800000000000000" pitchFamily="34" charset="-128"/>
                <a:ea typeface="Adobe Gothic Std B" panose="020B0800000000000000" pitchFamily="34" charset="-128"/>
              </a:rPr>
              <a:t>	(B)  recognize that the presence of a 	nucleus determines whether a cell is 	prokaryotic or eukaryotic</a:t>
            </a:r>
          </a:p>
          <a:p>
            <a:endParaRPr lang="en-US" dirty="0"/>
          </a:p>
        </p:txBody>
      </p:sp>
    </p:spTree>
    <p:extLst>
      <p:ext uri="{BB962C8B-B14F-4D97-AF65-F5344CB8AC3E}">
        <p14:creationId xmlns:p14="http://schemas.microsoft.com/office/powerpoint/2010/main" val="855550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636</Words>
  <Application>Microsoft Office PowerPoint</Application>
  <PresentationFormat>Widescreen</PresentationFormat>
  <Paragraphs>103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Adobe Gothic Std B</vt:lpstr>
      <vt:lpstr>Arial</vt:lpstr>
      <vt:lpstr>Calibri</vt:lpstr>
      <vt:lpstr>Calibri Light</vt:lpstr>
      <vt:lpstr>Goudy Stout</vt:lpstr>
      <vt:lpstr>Harlow Solid Italic</vt:lpstr>
      <vt:lpstr>Office Theme</vt:lpstr>
      <vt:lpstr>Jan. 19, 2017</vt:lpstr>
      <vt:lpstr>7th Grade TEK</vt:lpstr>
      <vt:lpstr>6th Grade TEK</vt:lpstr>
      <vt:lpstr>7th Grade LO</vt:lpstr>
      <vt:lpstr>7th Grade DOL</vt:lpstr>
      <vt:lpstr>7th Grade PDN / DOL Quiz</vt:lpstr>
      <vt:lpstr>7th Grade Time Line of the Cell Theory</vt:lpstr>
      <vt:lpstr>PowerPoint Presentation</vt:lpstr>
      <vt:lpstr>6th Grade LO</vt:lpstr>
      <vt:lpstr>6th Grade DOL</vt:lpstr>
      <vt:lpstr>6th Grade PDN</vt:lpstr>
    </vt:vector>
  </TitlesOfParts>
  <Company>Dallas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19, 2017</dc:title>
  <dc:creator>Pease, Katherine J</dc:creator>
  <cp:lastModifiedBy>Pease, Katherine J</cp:lastModifiedBy>
  <cp:revision>7</cp:revision>
  <dcterms:created xsi:type="dcterms:W3CDTF">2017-01-18T22:26:54Z</dcterms:created>
  <dcterms:modified xsi:type="dcterms:W3CDTF">2017-01-18T23:11:19Z</dcterms:modified>
</cp:coreProperties>
</file>