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58" r:id="rId4"/>
    <p:sldId id="262" r:id="rId5"/>
    <p:sldId id="281" r:id="rId6"/>
    <p:sldId id="263" r:id="rId7"/>
    <p:sldId id="259" r:id="rId8"/>
    <p:sldId id="282" r:id="rId9"/>
    <p:sldId id="260" r:id="rId10"/>
    <p:sldId id="261" r:id="rId11"/>
    <p:sldId id="267" r:id="rId12"/>
    <p:sldId id="264" r:id="rId13"/>
    <p:sldId id="265" r:id="rId14"/>
    <p:sldId id="266" r:id="rId15"/>
    <p:sldId id="268" r:id="rId16"/>
    <p:sldId id="269" r:id="rId17"/>
    <p:sldId id="276" r:id="rId18"/>
    <p:sldId id="270" r:id="rId19"/>
    <p:sldId id="275" r:id="rId20"/>
    <p:sldId id="271" r:id="rId21"/>
    <p:sldId id="274" r:id="rId22"/>
    <p:sldId id="272" r:id="rId23"/>
    <p:sldId id="273" r:id="rId24"/>
    <p:sldId id="283" r:id="rId25"/>
    <p:sldId id="280" r:id="rId26"/>
    <p:sldId id="277" r:id="rId27"/>
    <p:sldId id="278" r:id="rId28"/>
    <p:sldId id="279" r:id="rId2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742A7990-D660-49C9-A2EB-B6BAFE90684D}" type="datetimeFigureOut">
              <a:rPr lang="en-US" smtClean="0"/>
              <a:t>10/2/2016</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B307330-C743-42CF-8949-B852C4B7FF8E}" type="slidenum">
              <a:rPr lang="en-US" smtClean="0"/>
              <a:t>‹#›</a:t>
            </a:fld>
            <a:endParaRPr lang="en-US" dirty="0"/>
          </a:p>
        </p:txBody>
      </p:sp>
    </p:spTree>
    <p:extLst>
      <p:ext uri="{BB962C8B-B14F-4D97-AF65-F5344CB8AC3E}">
        <p14:creationId xmlns:p14="http://schemas.microsoft.com/office/powerpoint/2010/main" val="24048858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256220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40129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300169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294207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135211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395850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71152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100111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108367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8705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BF5C63-9B6E-44A9-8C7F-FF5E591F91BE}" type="datetimeFigureOut">
              <a:rPr lang="en-US" smtClean="0"/>
              <a:t>10/2/2016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6EEE0-523C-4A33-9E6F-6202E09E4F5B}" type="slidenum">
              <a:rPr lang="en-US" smtClean="0"/>
              <a:t>‹#›</a:t>
            </a:fld>
            <a:endParaRPr lang="en-US" dirty="0"/>
          </a:p>
        </p:txBody>
      </p:sp>
    </p:spTree>
    <p:extLst>
      <p:ext uri="{BB962C8B-B14F-4D97-AF65-F5344CB8AC3E}">
        <p14:creationId xmlns:p14="http://schemas.microsoft.com/office/powerpoint/2010/main" val="38082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F5C63-9B6E-44A9-8C7F-FF5E591F91BE}" type="datetimeFigureOut">
              <a:rPr lang="en-US" smtClean="0"/>
              <a:t>10/2/2016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EEE0-523C-4A33-9E6F-6202E09E4F5B}" type="slidenum">
              <a:rPr lang="en-US" smtClean="0"/>
              <a:t>‹#›</a:t>
            </a:fld>
            <a:endParaRPr lang="en-US" dirty="0"/>
          </a:p>
        </p:txBody>
      </p:sp>
    </p:spTree>
    <p:extLst>
      <p:ext uri="{BB962C8B-B14F-4D97-AF65-F5344CB8AC3E}">
        <p14:creationId xmlns:p14="http://schemas.microsoft.com/office/powerpoint/2010/main" val="59898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coachpeas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onlinestopwatch.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rot="21128849">
            <a:off x="-58280" y="1068846"/>
            <a:ext cx="12192000" cy="1126737"/>
          </a:xfrm>
        </p:spPr>
        <p:txBody>
          <a:bodyPr>
            <a:normAutofit fontScale="90000"/>
          </a:bodyPr>
          <a:lstStyle/>
          <a:p>
            <a:r>
              <a:rPr lang="en-US" sz="7200" u="sng" dirty="0" smtClean="0">
                <a:ln w="57150">
                  <a:solidFill>
                    <a:schemeClr val="accent1">
                      <a:lumMod val="20000"/>
                      <a:lumOff val="80000"/>
                    </a:schemeClr>
                  </a:solidFill>
                </a:ln>
                <a:latin typeface="CHUCK" panose="00000504000000000004" pitchFamily="50" charset="0"/>
              </a:rPr>
              <a:t>Hands-on Mix Up</a:t>
            </a:r>
            <a:endParaRPr lang="en-US" sz="7200" u="sng" dirty="0">
              <a:ln w="57150">
                <a:solidFill>
                  <a:schemeClr val="accent1">
                    <a:lumMod val="20000"/>
                    <a:lumOff val="80000"/>
                  </a:schemeClr>
                </a:solidFill>
              </a:ln>
              <a:latin typeface="CHUCK" panose="00000504000000000004" pitchFamily="50" charset="0"/>
            </a:endParaRPr>
          </a:p>
        </p:txBody>
      </p:sp>
      <p:sp>
        <p:nvSpPr>
          <p:cNvPr id="3" name="Subtitle 2"/>
          <p:cNvSpPr>
            <a:spLocks noGrp="1"/>
          </p:cNvSpPr>
          <p:nvPr>
            <p:ph type="subTitle" idx="1"/>
          </p:nvPr>
        </p:nvSpPr>
        <p:spPr>
          <a:xfrm>
            <a:off x="1524000" y="5660787"/>
            <a:ext cx="9144000" cy="1655762"/>
          </a:xfrm>
        </p:spPr>
        <p:txBody>
          <a:bodyPr/>
          <a:lstStyle/>
          <a:p>
            <a:r>
              <a:rPr lang="en-US" sz="4000" dirty="0" smtClean="0">
                <a:ln>
                  <a:solidFill>
                    <a:srgbClr val="FF0000"/>
                  </a:solidFill>
                </a:ln>
                <a:solidFill>
                  <a:schemeClr val="bg1"/>
                </a:solidFill>
                <a:latin typeface="Arial Black" panose="020B0A04020102020204" pitchFamily="34" charset="0"/>
              </a:rPr>
              <a:t>Multiple ways to teach the same topic!</a:t>
            </a:r>
          </a:p>
          <a:p>
            <a:endParaRPr lang="en-US" dirty="0"/>
          </a:p>
        </p:txBody>
      </p:sp>
      <p:sp>
        <p:nvSpPr>
          <p:cNvPr id="8" name="Rectangle 7"/>
          <p:cNvSpPr/>
          <p:nvPr/>
        </p:nvSpPr>
        <p:spPr>
          <a:xfrm rot="16200000">
            <a:off x="8210964" y="2915437"/>
            <a:ext cx="7669683" cy="215444"/>
          </a:xfrm>
          <a:prstGeom prst="rect">
            <a:avLst/>
          </a:prstGeom>
        </p:spPr>
        <p:txBody>
          <a:bodyPr wrap="square">
            <a:spAutoFit/>
          </a:bodyPr>
          <a:lstStyle/>
          <a:p>
            <a:r>
              <a:rPr lang="en-US" sz="800" dirty="0" smtClean="0">
                <a:solidFill>
                  <a:schemeClr val="bg1">
                    <a:lumMod val="50000"/>
                  </a:schemeClr>
                </a:solidFill>
              </a:rPr>
              <a:t>http://static.guim.co.uk/sys-images/Guardian/Pix/pictures/2008/11/20/KidsCardsHarryKerr460.jpg</a:t>
            </a:r>
            <a:endParaRPr lang="en-US" sz="800" dirty="0">
              <a:solidFill>
                <a:schemeClr val="bg1">
                  <a:lumMod val="50000"/>
                </a:schemeClr>
              </a:solidFill>
            </a:endParaRPr>
          </a:p>
        </p:txBody>
      </p:sp>
    </p:spTree>
    <p:extLst>
      <p:ext uri="{BB962C8B-B14F-4D97-AF65-F5344CB8AC3E}">
        <p14:creationId xmlns:p14="http://schemas.microsoft.com/office/powerpoint/2010/main" val="29438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a:xfrm>
            <a:off x="838200" y="365125"/>
            <a:ext cx="11231880" cy="1325563"/>
          </a:xfrm>
        </p:spPr>
        <p:txBody>
          <a:bodyPr/>
          <a:lstStyle/>
          <a:p>
            <a:pPr algn="ctr"/>
            <a:r>
              <a:rPr lang="en-US" dirty="0" smtClean="0">
                <a:latin typeface="Arial Black" panose="020B0A04020102020204" pitchFamily="34" charset="0"/>
              </a:rPr>
              <a:t>Let’s make a card sort that you can use in your own classroom….</a:t>
            </a:r>
            <a:endParaRPr lang="en-US" dirty="0">
              <a:latin typeface="Arial Black" panose="020B0A04020102020204" pitchFamily="34" charset="0"/>
            </a:endParaRPr>
          </a:p>
        </p:txBody>
      </p:sp>
      <p:sp>
        <p:nvSpPr>
          <p:cNvPr id="3" name="Content Placeholder 2"/>
          <p:cNvSpPr>
            <a:spLocks noGrp="1"/>
          </p:cNvSpPr>
          <p:nvPr>
            <p:ph idx="1"/>
          </p:nvPr>
        </p:nvSpPr>
        <p:spPr>
          <a:xfrm>
            <a:off x="1580606" y="1541416"/>
            <a:ext cx="10371908" cy="5316583"/>
          </a:xfrm>
        </p:spPr>
        <p:txBody>
          <a:bodyPr>
            <a:normAutofit/>
          </a:bodyPr>
          <a:lstStyle/>
          <a:p>
            <a:r>
              <a:rPr lang="en-US" sz="4800" dirty="0" smtClean="0"/>
              <a:t>The one I  will show you today is easy to change to fit what ever you are teaching.</a:t>
            </a:r>
          </a:p>
          <a:p>
            <a:r>
              <a:rPr lang="en-US" sz="4800" dirty="0" smtClean="0"/>
              <a:t>It is based off of the game Memory.</a:t>
            </a:r>
          </a:p>
          <a:p>
            <a:r>
              <a:rPr lang="en-US" sz="4800" dirty="0" smtClean="0"/>
              <a:t>On the next few slides I will show you how you can make your own real easily.</a:t>
            </a:r>
            <a:endParaRPr lang="en-US" sz="4800" dirty="0"/>
          </a:p>
        </p:txBody>
      </p:sp>
    </p:spTree>
    <p:extLst>
      <p:ext uri="{BB962C8B-B14F-4D97-AF65-F5344CB8AC3E}">
        <p14:creationId xmlns:p14="http://schemas.microsoft.com/office/powerpoint/2010/main" val="46883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4" y="-205379"/>
            <a:ext cx="10515600" cy="1325563"/>
          </a:xfrm>
        </p:spPr>
        <p:txBody>
          <a:bodyPr/>
          <a:lstStyle/>
          <a:p>
            <a:pPr algn="ctr"/>
            <a:r>
              <a:rPr lang="en-US" u="sng" dirty="0" smtClean="0"/>
              <a:t>Vocab Match Up Directions</a:t>
            </a:r>
            <a:endParaRPr lang="en-US" u="sng" dirty="0"/>
          </a:p>
        </p:txBody>
      </p:sp>
      <p:sp>
        <p:nvSpPr>
          <p:cNvPr id="5" name="Rectangle 4"/>
          <p:cNvSpPr/>
          <p:nvPr/>
        </p:nvSpPr>
        <p:spPr>
          <a:xfrm>
            <a:off x="182879" y="1123406"/>
            <a:ext cx="11848011" cy="5355312"/>
          </a:xfrm>
          <a:prstGeom prst="rect">
            <a:avLst/>
          </a:prstGeom>
        </p:spPr>
        <p:txBody>
          <a:bodyPr wrap="square">
            <a:spAutoFit/>
          </a:bodyPr>
          <a:lstStyle/>
          <a:p>
            <a:pPr algn="ctr"/>
            <a:r>
              <a:rPr lang="en-US" dirty="0" smtClean="0"/>
              <a:t>_______________________Vocabulary </a:t>
            </a:r>
          </a:p>
          <a:p>
            <a:r>
              <a:rPr lang="en-US" dirty="0" smtClean="0"/>
              <a:t>1. Match Up  Directions</a:t>
            </a:r>
          </a:p>
          <a:p>
            <a:r>
              <a:rPr lang="en-US" dirty="0" smtClean="0"/>
              <a:t>2. Take all the cards out of the envelope </a:t>
            </a:r>
          </a:p>
          <a:p>
            <a:r>
              <a:rPr lang="en-US" dirty="0" smtClean="0"/>
              <a:t>3. Stack the cards into one pile so that all the words are facing down and the picture only    </a:t>
            </a:r>
          </a:p>
          <a:p>
            <a:r>
              <a:rPr lang="en-US" dirty="0"/>
              <a:t> </a:t>
            </a:r>
            <a:r>
              <a:rPr lang="en-US" dirty="0" smtClean="0"/>
              <a:t>   side is facing up.</a:t>
            </a:r>
          </a:p>
          <a:p>
            <a:r>
              <a:rPr lang="en-US" dirty="0" smtClean="0"/>
              <a:t>4. Shuffle the cards</a:t>
            </a:r>
          </a:p>
          <a:p>
            <a:r>
              <a:rPr lang="en-US" dirty="0" smtClean="0"/>
              <a:t>5. Lay the cards out one by one, side by side (think of the game memory) so that the words </a:t>
            </a:r>
          </a:p>
          <a:p>
            <a:r>
              <a:rPr lang="en-US" dirty="0"/>
              <a:t> </a:t>
            </a:r>
            <a:r>
              <a:rPr lang="en-US" dirty="0" smtClean="0"/>
              <a:t>   are facing down and the picture only side is facing up.</a:t>
            </a:r>
          </a:p>
          <a:p>
            <a:endParaRPr lang="en-US" dirty="0" smtClean="0"/>
          </a:p>
          <a:p>
            <a:endParaRPr lang="en-US" dirty="0"/>
          </a:p>
          <a:p>
            <a:endParaRPr lang="en-US" dirty="0" smtClean="0"/>
          </a:p>
          <a:p>
            <a:r>
              <a:rPr lang="en-US" dirty="0" smtClean="0"/>
              <a:t>6. The person whose birthday comes first in the year  goes first and play will continue to  </a:t>
            </a:r>
          </a:p>
          <a:p>
            <a:r>
              <a:rPr lang="en-US" dirty="0"/>
              <a:t> </a:t>
            </a:r>
            <a:r>
              <a:rPr lang="en-US" dirty="0" smtClean="0"/>
              <a:t>    the left</a:t>
            </a:r>
          </a:p>
          <a:p>
            <a:r>
              <a:rPr lang="en-US" dirty="0" smtClean="0"/>
              <a:t>7. The first person will pick 1 card and turn it over in the exact same spot on the table, they will not pick it up off the     table.  </a:t>
            </a:r>
          </a:p>
          <a:p>
            <a:r>
              <a:rPr lang="en-US" dirty="0"/>
              <a:t> </a:t>
            </a:r>
            <a:r>
              <a:rPr lang="en-US" dirty="0" smtClean="0"/>
              <a:t>   They will then pick a second card in the same way to form a match.  If it is a match they pick both cards up to keep the </a:t>
            </a:r>
          </a:p>
          <a:p>
            <a:r>
              <a:rPr lang="en-US" dirty="0"/>
              <a:t> </a:t>
            </a:r>
            <a:r>
              <a:rPr lang="en-US" dirty="0" smtClean="0"/>
              <a:t>   match and play goes to the next    person.  If it is not a match then they turn both cards back over in the exact same spot </a:t>
            </a:r>
          </a:p>
          <a:p>
            <a:r>
              <a:rPr lang="en-US" dirty="0"/>
              <a:t> </a:t>
            </a:r>
            <a:r>
              <a:rPr lang="en-US" dirty="0" smtClean="0"/>
              <a:t>   on the table and play goes to the next person.</a:t>
            </a:r>
          </a:p>
          <a:p>
            <a:r>
              <a:rPr lang="en-US" dirty="0" smtClean="0"/>
              <a:t>8. Plays continues till all matches have been collected/made. The person with the most matches wins.</a:t>
            </a:r>
          </a:p>
          <a:p>
            <a:endParaRPr lang="en-US" dirty="0"/>
          </a:p>
        </p:txBody>
      </p:sp>
      <p:sp>
        <p:nvSpPr>
          <p:cNvPr id="6" name="Rectangle 5"/>
          <p:cNvSpPr/>
          <p:nvPr/>
        </p:nvSpPr>
        <p:spPr>
          <a:xfrm>
            <a:off x="1071152" y="3539805"/>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1826" y="3539805"/>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024742" y="3539805"/>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27658" y="3539805"/>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251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437165"/>
              </p:ext>
            </p:extLst>
          </p:nvPr>
        </p:nvGraphicFramePr>
        <p:xfrm>
          <a:off x="0"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610404022"/>
                    </a:ext>
                  </a:extLst>
                </a:gridCol>
                <a:gridCol w="4064000">
                  <a:extLst>
                    <a:ext uri="{9D8B030D-6E8A-4147-A177-3AD203B41FA5}">
                      <a16:colId xmlns:a16="http://schemas.microsoft.com/office/drawing/2014/main" val="1494293227"/>
                    </a:ext>
                  </a:extLst>
                </a:gridCol>
                <a:gridCol w="4064000">
                  <a:extLst>
                    <a:ext uri="{9D8B030D-6E8A-4147-A177-3AD203B41FA5}">
                      <a16:colId xmlns:a16="http://schemas.microsoft.com/office/drawing/2014/main" val="3284827979"/>
                    </a:ext>
                  </a:extLst>
                </a:gridCol>
              </a:tblGrid>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06193139"/>
                  </a:ext>
                </a:extLst>
              </a:tr>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2896791"/>
                  </a:ext>
                </a:extLst>
              </a:tr>
            </a:tbl>
          </a:graphicData>
        </a:graphic>
      </p:graphicFrame>
      <p:sp>
        <p:nvSpPr>
          <p:cNvPr id="5" name="Rectangle 4"/>
          <p:cNvSpPr/>
          <p:nvPr/>
        </p:nvSpPr>
        <p:spPr>
          <a:xfrm>
            <a:off x="270774" y="733586"/>
            <a:ext cx="3551485" cy="1754326"/>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Vocabulary </a:t>
            </a:r>
          </a:p>
          <a:p>
            <a:pPr algn="ctr"/>
            <a:r>
              <a:rPr lang="en-US" sz="5400" b="1" dirty="0" smtClean="0">
                <a:ln w="22225">
                  <a:solidFill>
                    <a:schemeClr val="accent2"/>
                  </a:solidFill>
                  <a:prstDash val="solid"/>
                </a:ln>
                <a:solidFill>
                  <a:schemeClr val="accent2">
                    <a:lumMod val="40000"/>
                    <a:lumOff val="60000"/>
                  </a:schemeClr>
                </a:solidFill>
              </a:rPr>
              <a:t>Word</a:t>
            </a:r>
            <a:endParaRPr lang="en-US" sz="5400" b="1" dirty="0">
              <a:ln w="22225">
                <a:solidFill>
                  <a:schemeClr val="accent2"/>
                </a:solidFill>
                <a:prstDash val="solid"/>
              </a:ln>
              <a:solidFill>
                <a:schemeClr val="accent2">
                  <a:lumMod val="40000"/>
                  <a:lumOff val="60000"/>
                </a:schemeClr>
              </a:solidFill>
            </a:endParaRPr>
          </a:p>
        </p:txBody>
      </p:sp>
      <p:sp>
        <p:nvSpPr>
          <p:cNvPr id="6" name="Rectangle 5"/>
          <p:cNvSpPr/>
          <p:nvPr/>
        </p:nvSpPr>
        <p:spPr>
          <a:xfrm>
            <a:off x="839550" y="4211291"/>
            <a:ext cx="2413931"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Teacher</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p:cNvSpPr/>
          <p:nvPr/>
        </p:nvSpPr>
        <p:spPr>
          <a:xfrm>
            <a:off x="4741330" y="318087"/>
            <a:ext cx="3048975" cy="2585323"/>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Definition</a:t>
            </a:r>
          </a:p>
          <a:p>
            <a:pPr algn="ctr"/>
            <a:r>
              <a:rPr lang="en-US" sz="5400" b="1" dirty="0" smtClean="0">
                <a:ln w="22225">
                  <a:solidFill>
                    <a:schemeClr val="accent2"/>
                  </a:solidFill>
                  <a:prstDash val="solid"/>
                </a:ln>
                <a:solidFill>
                  <a:schemeClr val="accent2">
                    <a:lumMod val="40000"/>
                    <a:lumOff val="60000"/>
                  </a:schemeClr>
                </a:solidFill>
              </a:rPr>
              <a:t>For The </a:t>
            </a:r>
          </a:p>
          <a:p>
            <a:pPr algn="ctr"/>
            <a:r>
              <a:rPr lang="en-US" sz="5400" b="1" cap="none" spc="0" dirty="0" smtClean="0">
                <a:ln w="22225">
                  <a:solidFill>
                    <a:schemeClr val="accent2"/>
                  </a:solidFill>
                  <a:prstDash val="solid"/>
                </a:ln>
                <a:solidFill>
                  <a:schemeClr val="accent2">
                    <a:lumMod val="40000"/>
                    <a:lumOff val="60000"/>
                  </a:schemeClr>
                </a:solidFill>
                <a:effectLst/>
              </a:rPr>
              <a:t>Word</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8" name="Rectangle 7"/>
          <p:cNvSpPr/>
          <p:nvPr/>
        </p:nvSpPr>
        <p:spPr>
          <a:xfrm>
            <a:off x="8803772" y="511518"/>
            <a:ext cx="2735685" cy="2585323"/>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Picture</a:t>
            </a:r>
          </a:p>
          <a:p>
            <a:pPr algn="ctr"/>
            <a:r>
              <a:rPr lang="en-US" sz="5400" b="1" dirty="0" smtClean="0">
                <a:ln w="22225">
                  <a:solidFill>
                    <a:schemeClr val="accent2"/>
                  </a:solidFill>
                  <a:prstDash val="solid"/>
                </a:ln>
                <a:solidFill>
                  <a:schemeClr val="accent2">
                    <a:lumMod val="40000"/>
                    <a:lumOff val="60000"/>
                  </a:schemeClr>
                </a:solidFill>
              </a:rPr>
              <a:t>To </a:t>
            </a:r>
          </a:p>
          <a:p>
            <a:pPr algn="ctr"/>
            <a:r>
              <a:rPr lang="en-US" sz="5400" b="1" cap="none" spc="0" dirty="0" smtClean="0">
                <a:ln w="22225">
                  <a:solidFill>
                    <a:schemeClr val="accent2"/>
                  </a:solidFill>
                  <a:prstDash val="solid"/>
                </a:ln>
                <a:solidFill>
                  <a:schemeClr val="accent2">
                    <a:lumMod val="40000"/>
                    <a:lumOff val="60000"/>
                  </a:schemeClr>
                </a:solidFill>
                <a:effectLst/>
              </a:rPr>
              <a:t>Illustrate</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12" name="Picture 11"/>
          <p:cNvPicPr>
            <a:picLocks noChangeAspect="1"/>
          </p:cNvPicPr>
          <p:nvPr/>
        </p:nvPicPr>
        <p:blipFill>
          <a:blip r:embed="rId2"/>
          <a:stretch>
            <a:fillRect/>
          </a:stretch>
        </p:blipFill>
        <p:spPr>
          <a:xfrm>
            <a:off x="8324363" y="3608359"/>
            <a:ext cx="3628883" cy="3079824"/>
          </a:xfrm>
          <a:prstGeom prst="rect">
            <a:avLst/>
          </a:prstGeom>
        </p:spPr>
      </p:pic>
      <p:sp>
        <p:nvSpPr>
          <p:cNvPr id="13" name="Rectangle 12"/>
          <p:cNvSpPr/>
          <p:nvPr/>
        </p:nvSpPr>
        <p:spPr>
          <a:xfrm>
            <a:off x="8324363" y="6597478"/>
            <a:ext cx="6096000" cy="215444"/>
          </a:xfrm>
          <a:prstGeom prst="rect">
            <a:avLst/>
          </a:prstGeom>
        </p:spPr>
        <p:txBody>
          <a:bodyPr>
            <a:spAutoFit/>
          </a:bodyPr>
          <a:lstStyle/>
          <a:p>
            <a:r>
              <a:rPr lang="en-US" sz="800" dirty="0" smtClean="0"/>
              <a:t>https://gjismyp.files.wordpress.com/2011/10/teacher-grades.jpg</a:t>
            </a:r>
            <a:endParaRPr lang="en-US" sz="800" dirty="0"/>
          </a:p>
        </p:txBody>
      </p:sp>
      <p:pic>
        <p:nvPicPr>
          <p:cNvPr id="14" name="Picture 13"/>
          <p:cNvPicPr>
            <a:picLocks noChangeAspect="1"/>
          </p:cNvPicPr>
          <p:nvPr/>
        </p:nvPicPr>
        <p:blipFill>
          <a:blip r:embed="rId3"/>
          <a:stretch>
            <a:fillRect/>
          </a:stretch>
        </p:blipFill>
        <p:spPr>
          <a:xfrm>
            <a:off x="4362993" y="3608359"/>
            <a:ext cx="3427311" cy="3152775"/>
          </a:xfrm>
          <a:prstGeom prst="rect">
            <a:avLst/>
          </a:prstGeom>
        </p:spPr>
      </p:pic>
    </p:spTree>
    <p:extLst>
      <p:ext uri="{BB962C8B-B14F-4D97-AF65-F5344CB8AC3E}">
        <p14:creationId xmlns:p14="http://schemas.microsoft.com/office/powerpoint/2010/main" val="95204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515"/>
            <a:ext cx="10515600" cy="1325563"/>
          </a:xfrm>
        </p:spPr>
        <p:txBody>
          <a:bodyPr/>
          <a:lstStyle/>
          <a:p>
            <a:r>
              <a:rPr lang="en-US" dirty="0" smtClean="0"/>
              <a:t>Another Way to do it….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4372756"/>
              </p:ext>
            </p:extLst>
          </p:nvPr>
        </p:nvGraphicFramePr>
        <p:xfrm>
          <a:off x="287382" y="914399"/>
          <a:ext cx="11691258" cy="5577840"/>
        </p:xfrm>
        <a:graphic>
          <a:graphicData uri="http://schemas.openxmlformats.org/drawingml/2006/table">
            <a:tbl>
              <a:tblPr firstRow="1" bandRow="1">
                <a:tableStyleId>{5940675A-B579-460E-94D1-54222C63F5DA}</a:tableStyleId>
              </a:tblPr>
              <a:tblGrid>
                <a:gridCol w="5845629">
                  <a:extLst>
                    <a:ext uri="{9D8B030D-6E8A-4147-A177-3AD203B41FA5}">
                      <a16:colId xmlns:a16="http://schemas.microsoft.com/office/drawing/2014/main" val="3670826205"/>
                    </a:ext>
                  </a:extLst>
                </a:gridCol>
                <a:gridCol w="5845629">
                  <a:extLst>
                    <a:ext uri="{9D8B030D-6E8A-4147-A177-3AD203B41FA5}">
                      <a16:colId xmlns:a16="http://schemas.microsoft.com/office/drawing/2014/main" val="1233455268"/>
                    </a:ext>
                  </a:extLst>
                </a:gridCol>
              </a:tblGrid>
              <a:tr h="18592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27733549"/>
                  </a:ext>
                </a:extLst>
              </a:tr>
              <a:tr h="185928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15841295"/>
                  </a:ext>
                </a:extLst>
              </a:tr>
              <a:tr h="1859280">
                <a:tc>
                  <a:txBody>
                    <a:bodyPr/>
                    <a:lstStyle/>
                    <a:p>
                      <a:pPr algn="ctr"/>
                      <a:r>
                        <a:rPr lang="en-US" sz="3600" dirty="0" smtClean="0"/>
                        <a:t>What is the Chemical Equation for Photosynthesis?</a:t>
                      </a:r>
                      <a:endParaRPr lang="en-US" sz="3600" dirty="0"/>
                    </a:p>
                  </a:txBody>
                  <a:tcPr/>
                </a:tc>
                <a:tc>
                  <a:txBody>
                    <a:bodyPr/>
                    <a:lstStyle/>
                    <a:p>
                      <a:endParaRPr lang="en-US" dirty="0"/>
                    </a:p>
                  </a:txBody>
                  <a:tcPr/>
                </a:tc>
                <a:extLst>
                  <a:ext uri="{0D108BD9-81ED-4DB2-BD59-A6C34878D82A}">
                    <a16:rowId xmlns:a16="http://schemas.microsoft.com/office/drawing/2014/main" val="1220816596"/>
                  </a:ext>
                </a:extLst>
              </a:tr>
            </a:tbl>
          </a:graphicData>
        </a:graphic>
      </p:graphicFrame>
      <p:sp>
        <p:nvSpPr>
          <p:cNvPr id="6" name="Rectangle 5"/>
          <p:cNvSpPr/>
          <p:nvPr/>
        </p:nvSpPr>
        <p:spPr>
          <a:xfrm>
            <a:off x="1787238" y="1142048"/>
            <a:ext cx="280102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7715576" y="1142048"/>
            <a:ext cx="235436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Answer</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Rectangle 7"/>
          <p:cNvSpPr/>
          <p:nvPr/>
        </p:nvSpPr>
        <p:spPr>
          <a:xfrm>
            <a:off x="282498" y="3052634"/>
            <a:ext cx="581050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Force x Distance =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a:off x="7184571" y="3174679"/>
            <a:ext cx="3683726" cy="923330"/>
          </a:xfrm>
          <a:prstGeom prst="rect">
            <a:avLst/>
          </a:prstGeom>
          <a:noFill/>
        </p:spPr>
        <p:txBody>
          <a:bodyPr wrap="squar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Picture 9"/>
          <p:cNvPicPr>
            <a:picLocks noChangeAspect="1"/>
          </p:cNvPicPr>
          <p:nvPr/>
        </p:nvPicPr>
        <p:blipFill>
          <a:blip r:embed="rId2"/>
          <a:stretch>
            <a:fillRect/>
          </a:stretch>
        </p:blipFill>
        <p:spPr>
          <a:xfrm>
            <a:off x="6466114" y="4944540"/>
            <a:ext cx="5277394" cy="1092926"/>
          </a:xfrm>
          <a:prstGeom prst="rect">
            <a:avLst/>
          </a:prstGeom>
        </p:spPr>
      </p:pic>
    </p:spTree>
    <p:extLst>
      <p:ext uri="{BB962C8B-B14F-4D97-AF65-F5344CB8AC3E}">
        <p14:creationId xmlns:p14="http://schemas.microsoft.com/office/powerpoint/2010/main" val="307100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a:xfrm>
            <a:off x="838200" y="-170452"/>
            <a:ext cx="10515600" cy="1325563"/>
          </a:xfrm>
        </p:spPr>
        <p:txBody>
          <a:bodyPr/>
          <a:lstStyle/>
          <a:p>
            <a:r>
              <a:rPr lang="en-US" dirty="0" smtClean="0"/>
              <a:t>Your options are limitless….</a:t>
            </a:r>
            <a:endParaRPr lang="en-US" dirty="0"/>
          </a:p>
        </p:txBody>
      </p:sp>
      <p:sp>
        <p:nvSpPr>
          <p:cNvPr id="3" name="Content Placeholder 2"/>
          <p:cNvSpPr>
            <a:spLocks noGrp="1"/>
          </p:cNvSpPr>
          <p:nvPr>
            <p:ph idx="1"/>
          </p:nvPr>
        </p:nvSpPr>
        <p:spPr>
          <a:xfrm>
            <a:off x="1645920" y="862150"/>
            <a:ext cx="9707880" cy="5995850"/>
          </a:xfrm>
        </p:spPr>
        <p:txBody>
          <a:bodyPr>
            <a:normAutofit/>
          </a:bodyPr>
          <a:lstStyle/>
          <a:p>
            <a:r>
              <a:rPr lang="en-US" dirty="0" smtClean="0">
                <a:latin typeface="Arial Black" panose="020B0A04020102020204" pitchFamily="34" charset="0"/>
              </a:rPr>
              <a:t>What I find works best to …</a:t>
            </a:r>
          </a:p>
          <a:p>
            <a:pPr lvl="1"/>
            <a:r>
              <a:rPr lang="en-US" sz="2800" dirty="0" smtClean="0">
                <a:latin typeface="Arial Black" panose="020B0A04020102020204" pitchFamily="34" charset="0"/>
              </a:rPr>
              <a:t>Make a template (original) that you make your copies off of</a:t>
            </a:r>
          </a:p>
          <a:p>
            <a:pPr lvl="1"/>
            <a:r>
              <a:rPr lang="en-US" sz="2800" dirty="0" smtClean="0">
                <a:latin typeface="Arial Black" panose="020B0A04020102020204" pitchFamily="34" charset="0"/>
              </a:rPr>
              <a:t>Decide how many groups / sets you will need</a:t>
            </a:r>
          </a:p>
          <a:p>
            <a:pPr lvl="1"/>
            <a:r>
              <a:rPr lang="en-US" sz="2800" dirty="0" smtClean="0">
                <a:latin typeface="Arial Black" panose="020B0A04020102020204" pitchFamily="34" charset="0"/>
              </a:rPr>
              <a:t>Pick one color of paper per set, cardstock works best (Makes it easier if a piece comes up lost on the floor)</a:t>
            </a:r>
          </a:p>
          <a:p>
            <a:pPr lvl="1"/>
            <a:r>
              <a:rPr lang="en-US" sz="2800" dirty="0" smtClean="0">
                <a:latin typeface="Arial Black" panose="020B0A04020102020204" pitchFamily="34" charset="0"/>
              </a:rPr>
              <a:t>If available, laminate your cards before you cut them out (They will last longer)</a:t>
            </a:r>
          </a:p>
          <a:p>
            <a:pPr lvl="1"/>
            <a:r>
              <a:rPr lang="en-US" sz="2800" dirty="0" smtClean="0">
                <a:latin typeface="Arial Black" panose="020B0A04020102020204" pitchFamily="34" charset="0"/>
              </a:rPr>
              <a:t>Cut out the cards</a:t>
            </a:r>
          </a:p>
          <a:p>
            <a:pPr lvl="1"/>
            <a:r>
              <a:rPr lang="en-US" sz="2800" dirty="0" smtClean="0">
                <a:latin typeface="Arial Black" panose="020B0A04020102020204" pitchFamily="34" charset="0"/>
              </a:rPr>
              <a:t>Put in a zip-lock baggie or I find the small manila vanilla envelopes work best for the long haul (baggies rip to easy)</a:t>
            </a:r>
          </a:p>
          <a:p>
            <a:pPr lvl="1"/>
            <a:r>
              <a:rPr lang="en-US" sz="2800" dirty="0" smtClean="0">
                <a:latin typeface="Arial Black" panose="020B0A04020102020204" pitchFamily="34" charset="0"/>
              </a:rPr>
              <a:t>Don’t Forget to add the directions…</a:t>
            </a:r>
            <a:endParaRPr lang="en-US" sz="2800" dirty="0">
              <a:latin typeface="Arial Black" panose="020B0A04020102020204" pitchFamily="34" charset="0"/>
            </a:endParaRPr>
          </a:p>
        </p:txBody>
      </p:sp>
    </p:spTree>
    <p:extLst>
      <p:ext uri="{BB962C8B-B14F-4D97-AF65-F5344CB8AC3E}">
        <p14:creationId xmlns:p14="http://schemas.microsoft.com/office/powerpoint/2010/main" val="307327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5943" y="198835"/>
            <a:ext cx="11717383" cy="6384846"/>
          </a:xfrm>
          <a:prstGeom prst="rect">
            <a:avLst/>
          </a:prstGeom>
        </p:spPr>
      </p:pic>
    </p:spTree>
    <p:extLst>
      <p:ext uri="{BB962C8B-B14F-4D97-AF65-F5344CB8AC3E}">
        <p14:creationId xmlns:p14="http://schemas.microsoft.com/office/powerpoint/2010/main" val="47083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943"/>
            <a:ext cx="11848011" cy="5355312"/>
          </a:xfrm>
          <a:prstGeom prst="rect">
            <a:avLst/>
          </a:prstGeom>
        </p:spPr>
        <p:txBody>
          <a:bodyPr wrap="square">
            <a:spAutoFit/>
          </a:bodyPr>
          <a:lstStyle/>
          <a:p>
            <a:pPr algn="ctr"/>
            <a:r>
              <a:rPr lang="en-US" dirty="0" smtClean="0"/>
              <a:t>_______________________Vocabulary </a:t>
            </a:r>
          </a:p>
          <a:p>
            <a:r>
              <a:rPr lang="en-US" dirty="0" smtClean="0"/>
              <a:t>1. Match Up  Directions</a:t>
            </a:r>
          </a:p>
          <a:p>
            <a:r>
              <a:rPr lang="en-US" dirty="0" smtClean="0"/>
              <a:t>2. Take all the cards out of the envelope </a:t>
            </a:r>
          </a:p>
          <a:p>
            <a:r>
              <a:rPr lang="en-US" dirty="0" smtClean="0"/>
              <a:t>3. Stack the cards into one pile so that all the words are facing down and the picture only    </a:t>
            </a:r>
          </a:p>
          <a:p>
            <a:r>
              <a:rPr lang="en-US" dirty="0"/>
              <a:t> </a:t>
            </a:r>
            <a:r>
              <a:rPr lang="en-US" dirty="0" smtClean="0"/>
              <a:t>   side is facing up.</a:t>
            </a:r>
          </a:p>
          <a:p>
            <a:r>
              <a:rPr lang="en-US" dirty="0" smtClean="0"/>
              <a:t>4. Shuffle the cards</a:t>
            </a:r>
          </a:p>
          <a:p>
            <a:r>
              <a:rPr lang="en-US" dirty="0" smtClean="0"/>
              <a:t>5. Lay the cards out one by one, side by side (think of the game memory) so that the words </a:t>
            </a:r>
          </a:p>
          <a:p>
            <a:r>
              <a:rPr lang="en-US" dirty="0"/>
              <a:t> </a:t>
            </a:r>
            <a:r>
              <a:rPr lang="en-US" dirty="0" smtClean="0"/>
              <a:t>   are facing down and the picture only side is facing up.</a:t>
            </a:r>
          </a:p>
          <a:p>
            <a:endParaRPr lang="en-US" dirty="0" smtClean="0"/>
          </a:p>
          <a:p>
            <a:endParaRPr lang="en-US" dirty="0"/>
          </a:p>
          <a:p>
            <a:endParaRPr lang="en-US" dirty="0" smtClean="0"/>
          </a:p>
          <a:p>
            <a:r>
              <a:rPr lang="en-US" dirty="0" smtClean="0"/>
              <a:t>6. The person whose birthday comes first in the year  goes first and play will continue to  </a:t>
            </a:r>
          </a:p>
          <a:p>
            <a:r>
              <a:rPr lang="en-US" dirty="0"/>
              <a:t> </a:t>
            </a:r>
            <a:r>
              <a:rPr lang="en-US" dirty="0" smtClean="0"/>
              <a:t>    the left</a:t>
            </a:r>
          </a:p>
          <a:p>
            <a:r>
              <a:rPr lang="en-US" dirty="0" smtClean="0"/>
              <a:t>7. The first person will pick 1 card and turn it over in the exact same spot on the table, they will not pick it up off the     table.  </a:t>
            </a:r>
          </a:p>
          <a:p>
            <a:r>
              <a:rPr lang="en-US" dirty="0"/>
              <a:t> </a:t>
            </a:r>
            <a:r>
              <a:rPr lang="en-US" dirty="0" smtClean="0"/>
              <a:t>   They will then pick a second card in the same way to form a match.  If it is a match they pick both cards up to keep the </a:t>
            </a:r>
          </a:p>
          <a:p>
            <a:r>
              <a:rPr lang="en-US" dirty="0"/>
              <a:t> </a:t>
            </a:r>
            <a:r>
              <a:rPr lang="en-US" dirty="0" smtClean="0"/>
              <a:t>   match and play goes to the next    person.  If it is not a match then they turn both cards back over in the exact same spot </a:t>
            </a:r>
          </a:p>
          <a:p>
            <a:r>
              <a:rPr lang="en-US" dirty="0"/>
              <a:t> </a:t>
            </a:r>
            <a:r>
              <a:rPr lang="en-US" dirty="0" smtClean="0"/>
              <a:t>   on the table and play goes to the next person.</a:t>
            </a:r>
          </a:p>
          <a:p>
            <a:r>
              <a:rPr lang="en-US" dirty="0" smtClean="0"/>
              <a:t>8. Plays continues till all matches have been collected/made. The person with the most matches wins.</a:t>
            </a:r>
          </a:p>
          <a:p>
            <a:endParaRPr lang="en-US" dirty="0"/>
          </a:p>
        </p:txBody>
      </p:sp>
      <p:sp>
        <p:nvSpPr>
          <p:cNvPr id="3" name="Rectangle 2"/>
          <p:cNvSpPr/>
          <p:nvPr/>
        </p:nvSpPr>
        <p:spPr>
          <a:xfrm>
            <a:off x="587826" y="2612342"/>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27906" y="2612342"/>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887579" y="2612342"/>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34184" y="2612342"/>
            <a:ext cx="378823" cy="52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506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6200000">
            <a:off x="6229279" y="503393"/>
            <a:ext cx="6170021" cy="5755422"/>
          </a:xfrm>
          <a:prstGeom prst="rect">
            <a:avLst/>
          </a:prstGeom>
        </p:spPr>
        <p:txBody>
          <a:bodyPr wrap="square">
            <a:spAutoFit/>
          </a:bodyPr>
          <a:lstStyle/>
          <a:p>
            <a:pPr algn="ctr"/>
            <a:r>
              <a:rPr lang="en-US" sz="1400" dirty="0" smtClean="0"/>
              <a:t>_______________________Vocabulary </a:t>
            </a:r>
          </a:p>
          <a:p>
            <a:r>
              <a:rPr lang="en-US" sz="1400" dirty="0" smtClean="0"/>
              <a:t>1. Match Up  Directions</a:t>
            </a:r>
          </a:p>
          <a:p>
            <a:r>
              <a:rPr lang="en-US" sz="1400" dirty="0" smtClean="0"/>
              <a:t>2. Take all the cards out of the envelope </a:t>
            </a:r>
          </a:p>
          <a:p>
            <a:r>
              <a:rPr lang="en-US" sz="1400" dirty="0" smtClean="0"/>
              <a:t>3. Stack the cards into one pile so that all the words are facing down and the picture only    </a:t>
            </a:r>
          </a:p>
          <a:p>
            <a:r>
              <a:rPr lang="en-US" sz="1400" dirty="0"/>
              <a:t> </a:t>
            </a:r>
            <a:r>
              <a:rPr lang="en-US" sz="1400" dirty="0" smtClean="0"/>
              <a:t>   side is facing up.</a:t>
            </a:r>
          </a:p>
          <a:p>
            <a:r>
              <a:rPr lang="en-US" sz="1400" dirty="0" smtClean="0"/>
              <a:t>4. Shuffle the cards</a:t>
            </a:r>
          </a:p>
          <a:p>
            <a:r>
              <a:rPr lang="en-US" sz="1400" dirty="0" smtClean="0"/>
              <a:t>5. Lay the cards out one by one, side by side (think of the game memory) so that the words </a:t>
            </a:r>
          </a:p>
          <a:p>
            <a:r>
              <a:rPr lang="en-US" sz="1400" dirty="0"/>
              <a:t> </a:t>
            </a:r>
            <a:r>
              <a:rPr lang="en-US" sz="1400" dirty="0" smtClean="0"/>
              <a:t>   are facing down and the picture only side is facing up.</a:t>
            </a:r>
          </a:p>
          <a:p>
            <a:endParaRPr lang="en-US" sz="1400" dirty="0" smtClean="0"/>
          </a:p>
          <a:p>
            <a:endParaRPr lang="en-US" sz="1400" dirty="0"/>
          </a:p>
          <a:p>
            <a:endParaRPr lang="en-US" sz="1400" dirty="0" smtClean="0"/>
          </a:p>
          <a:p>
            <a:r>
              <a:rPr lang="en-US" sz="1400" dirty="0" smtClean="0"/>
              <a:t>6. The person whose birthday comes first in the year  goes first and play will continue to  </a:t>
            </a:r>
          </a:p>
          <a:p>
            <a:r>
              <a:rPr lang="en-US" sz="1400" dirty="0"/>
              <a:t> </a:t>
            </a:r>
            <a:r>
              <a:rPr lang="en-US" sz="1400" dirty="0" smtClean="0"/>
              <a:t>    the left</a:t>
            </a:r>
          </a:p>
          <a:p>
            <a:r>
              <a:rPr lang="en-US" sz="1400" dirty="0" smtClean="0"/>
              <a:t>7. The first person will pick 1 card and turn it over in the exact same spot on the table, they will not pick it up off the     table.  </a:t>
            </a:r>
          </a:p>
          <a:p>
            <a:r>
              <a:rPr lang="en-US" sz="1400" dirty="0"/>
              <a:t> </a:t>
            </a:r>
            <a:r>
              <a:rPr lang="en-US" sz="1400" dirty="0" smtClean="0"/>
              <a:t>   They will then pick a second card in the same way to form a match.  If it is a match they pick both cards up to keep the </a:t>
            </a:r>
          </a:p>
          <a:p>
            <a:r>
              <a:rPr lang="en-US" sz="1400" dirty="0"/>
              <a:t> </a:t>
            </a:r>
            <a:r>
              <a:rPr lang="en-US" sz="1400" dirty="0" smtClean="0"/>
              <a:t>   match and play goes to the next    person.  If it is not a match then they turn both cards back over in the exact same spot </a:t>
            </a:r>
          </a:p>
          <a:p>
            <a:r>
              <a:rPr lang="en-US" sz="1400" dirty="0"/>
              <a:t> </a:t>
            </a:r>
            <a:r>
              <a:rPr lang="en-US" sz="1400" dirty="0" smtClean="0"/>
              <a:t>   on the table and play goes to the next person.</a:t>
            </a:r>
          </a:p>
          <a:p>
            <a:r>
              <a:rPr lang="en-US" sz="1400" dirty="0" smtClean="0"/>
              <a:t>8. Plays continues till all matches have been collected/made. The person with the most matches wins.</a:t>
            </a:r>
          </a:p>
          <a:p>
            <a:endParaRPr lang="en-US" dirty="0"/>
          </a:p>
        </p:txBody>
      </p:sp>
      <p:sp>
        <p:nvSpPr>
          <p:cNvPr id="3" name="Rectangle 2"/>
          <p:cNvSpPr/>
          <p:nvPr/>
        </p:nvSpPr>
        <p:spPr>
          <a:xfrm rot="16200000">
            <a:off x="2457476" y="5642006"/>
            <a:ext cx="378823" cy="456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rot="16200000">
            <a:off x="2457476" y="5071666"/>
            <a:ext cx="378823" cy="489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6200000">
            <a:off x="2465669" y="4543056"/>
            <a:ext cx="378823" cy="50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16200000">
            <a:off x="2465670" y="4061691"/>
            <a:ext cx="378823" cy="50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rot="16200000">
            <a:off x="36250" y="470315"/>
            <a:ext cx="6078584" cy="5755422"/>
          </a:xfrm>
          <a:prstGeom prst="rect">
            <a:avLst/>
          </a:prstGeom>
        </p:spPr>
        <p:txBody>
          <a:bodyPr wrap="square">
            <a:spAutoFit/>
          </a:bodyPr>
          <a:lstStyle/>
          <a:p>
            <a:pPr algn="ctr"/>
            <a:r>
              <a:rPr lang="en-US" sz="1400" dirty="0" smtClean="0"/>
              <a:t>_______________________Vocabulary </a:t>
            </a:r>
          </a:p>
          <a:p>
            <a:r>
              <a:rPr lang="en-US" sz="1400" dirty="0" smtClean="0"/>
              <a:t>1. Match Up  Directions</a:t>
            </a:r>
          </a:p>
          <a:p>
            <a:r>
              <a:rPr lang="en-US" sz="1400" dirty="0" smtClean="0"/>
              <a:t>2. Take all the cards out of the envelope </a:t>
            </a:r>
          </a:p>
          <a:p>
            <a:r>
              <a:rPr lang="en-US" sz="1400" dirty="0" smtClean="0"/>
              <a:t>3. Stack the cards into one pile so that all the words are facing down and the picture only    </a:t>
            </a:r>
          </a:p>
          <a:p>
            <a:r>
              <a:rPr lang="en-US" sz="1400" dirty="0"/>
              <a:t> </a:t>
            </a:r>
            <a:r>
              <a:rPr lang="en-US" sz="1400" dirty="0" smtClean="0"/>
              <a:t>   side is facing up.</a:t>
            </a:r>
          </a:p>
          <a:p>
            <a:r>
              <a:rPr lang="en-US" sz="1400" dirty="0" smtClean="0"/>
              <a:t>4. Shuffle the cards</a:t>
            </a:r>
          </a:p>
          <a:p>
            <a:r>
              <a:rPr lang="en-US" sz="1400" dirty="0" smtClean="0"/>
              <a:t>5. Lay the cards out one by one, side by side (think of the game memory) so that the words </a:t>
            </a:r>
          </a:p>
          <a:p>
            <a:r>
              <a:rPr lang="en-US" sz="1400" dirty="0"/>
              <a:t> </a:t>
            </a:r>
            <a:r>
              <a:rPr lang="en-US" sz="1400" dirty="0" smtClean="0"/>
              <a:t>   are facing down and the picture only side is facing up.</a:t>
            </a:r>
          </a:p>
          <a:p>
            <a:endParaRPr lang="en-US" sz="1400" dirty="0" smtClean="0"/>
          </a:p>
          <a:p>
            <a:endParaRPr lang="en-US" sz="1400" dirty="0"/>
          </a:p>
          <a:p>
            <a:endParaRPr lang="en-US" sz="1400" dirty="0" smtClean="0"/>
          </a:p>
          <a:p>
            <a:r>
              <a:rPr lang="en-US" sz="1400" dirty="0" smtClean="0"/>
              <a:t>6. The person whose birthday comes first in the year  goes first and play will continue to  </a:t>
            </a:r>
          </a:p>
          <a:p>
            <a:r>
              <a:rPr lang="en-US" sz="1400" dirty="0"/>
              <a:t> </a:t>
            </a:r>
            <a:r>
              <a:rPr lang="en-US" sz="1400" dirty="0" smtClean="0"/>
              <a:t>    the left</a:t>
            </a:r>
          </a:p>
          <a:p>
            <a:r>
              <a:rPr lang="en-US" sz="1400" dirty="0" smtClean="0"/>
              <a:t>7. The first person will pick 1 card and turn it over in the exact same spot on the table, they will not pick it up off the     table.  </a:t>
            </a:r>
          </a:p>
          <a:p>
            <a:r>
              <a:rPr lang="en-US" sz="1400" dirty="0"/>
              <a:t> </a:t>
            </a:r>
            <a:r>
              <a:rPr lang="en-US" sz="1400" dirty="0" smtClean="0"/>
              <a:t>   They will then pick a second card in the same way to form a match.  If it is a match they pick both cards up to keep the </a:t>
            </a:r>
          </a:p>
          <a:p>
            <a:r>
              <a:rPr lang="en-US" sz="1400" dirty="0"/>
              <a:t> </a:t>
            </a:r>
            <a:r>
              <a:rPr lang="en-US" sz="1400" dirty="0" smtClean="0"/>
              <a:t>   match and play goes to the next    person.  If it is not a match then they turn both cards back over in the exact same spot </a:t>
            </a:r>
          </a:p>
          <a:p>
            <a:r>
              <a:rPr lang="en-US" sz="1400" dirty="0"/>
              <a:t> </a:t>
            </a:r>
            <a:r>
              <a:rPr lang="en-US" sz="1400" dirty="0" smtClean="0"/>
              <a:t>   on the table and play goes to the next person.</a:t>
            </a:r>
          </a:p>
          <a:p>
            <a:r>
              <a:rPr lang="en-US" sz="1400" dirty="0" smtClean="0"/>
              <a:t>8. Plays continues till all matches have been collected/made. The person with the most matches wins.</a:t>
            </a:r>
          </a:p>
          <a:p>
            <a:endParaRPr lang="en-US" dirty="0"/>
          </a:p>
        </p:txBody>
      </p:sp>
      <p:sp>
        <p:nvSpPr>
          <p:cNvPr id="8" name="Rectangle 7"/>
          <p:cNvSpPr/>
          <p:nvPr/>
        </p:nvSpPr>
        <p:spPr>
          <a:xfrm>
            <a:off x="8697660" y="3769056"/>
            <a:ext cx="378823" cy="456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697660" y="4410028"/>
            <a:ext cx="378823" cy="489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697660" y="5083772"/>
            <a:ext cx="378823" cy="50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702028" y="5748687"/>
            <a:ext cx="378823" cy="50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954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7845803"/>
              </p:ext>
            </p:extLst>
          </p:nvPr>
        </p:nvGraphicFramePr>
        <p:xfrm>
          <a:off x="-1"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958791812"/>
                    </a:ext>
                  </a:extLst>
                </a:gridCol>
                <a:gridCol w="4064000">
                  <a:extLst>
                    <a:ext uri="{9D8B030D-6E8A-4147-A177-3AD203B41FA5}">
                      <a16:colId xmlns:a16="http://schemas.microsoft.com/office/drawing/2014/main" val="435899219"/>
                    </a:ext>
                  </a:extLst>
                </a:gridCol>
                <a:gridCol w="4064000">
                  <a:extLst>
                    <a:ext uri="{9D8B030D-6E8A-4147-A177-3AD203B41FA5}">
                      <a16:colId xmlns:a16="http://schemas.microsoft.com/office/drawing/2014/main" val="149903087"/>
                    </a:ext>
                  </a:extLst>
                </a:gridCol>
              </a:tblGrid>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78976457"/>
                  </a:ext>
                </a:extLst>
              </a:tr>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26031976"/>
                  </a:ext>
                </a:extLst>
              </a:tr>
            </a:tbl>
          </a:graphicData>
        </a:graphic>
      </p:graphicFrame>
      <p:cxnSp>
        <p:nvCxnSpPr>
          <p:cNvPr id="4" name="Straight Connector 3"/>
          <p:cNvCxnSpPr>
            <a:endCxn id="2" idx="3"/>
          </p:cNvCxnSpPr>
          <p:nvPr/>
        </p:nvCxnSpPr>
        <p:spPr>
          <a:xfrm>
            <a:off x="-1" y="3396343"/>
            <a:ext cx="12192000" cy="32657"/>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75611" y="0"/>
            <a:ext cx="1" cy="6858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151224" y="0"/>
            <a:ext cx="1" cy="6858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119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3347923"/>
              </p:ext>
            </p:extLst>
          </p:nvPr>
        </p:nvGraphicFramePr>
        <p:xfrm>
          <a:off x="-1" y="0"/>
          <a:ext cx="12192000" cy="6858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958791812"/>
                    </a:ext>
                  </a:extLst>
                </a:gridCol>
                <a:gridCol w="4064000">
                  <a:extLst>
                    <a:ext uri="{9D8B030D-6E8A-4147-A177-3AD203B41FA5}">
                      <a16:colId xmlns:a16="http://schemas.microsoft.com/office/drawing/2014/main" val="435899219"/>
                    </a:ext>
                  </a:extLst>
                </a:gridCol>
                <a:gridCol w="4064000">
                  <a:extLst>
                    <a:ext uri="{9D8B030D-6E8A-4147-A177-3AD203B41FA5}">
                      <a16:colId xmlns:a16="http://schemas.microsoft.com/office/drawing/2014/main" val="149903087"/>
                    </a:ext>
                  </a:extLst>
                </a:gridCol>
              </a:tblGrid>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78976457"/>
                  </a:ext>
                </a:extLst>
              </a:tr>
              <a:tr h="342900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26031976"/>
                  </a:ext>
                </a:extLst>
              </a:tr>
            </a:tbl>
          </a:graphicData>
        </a:graphic>
      </p:graphicFrame>
      <p:cxnSp>
        <p:nvCxnSpPr>
          <p:cNvPr id="3" name="Straight Connector 2"/>
          <p:cNvCxnSpPr>
            <a:endCxn id="2" idx="3"/>
          </p:cNvCxnSpPr>
          <p:nvPr/>
        </p:nvCxnSpPr>
        <p:spPr>
          <a:xfrm>
            <a:off x="-1" y="3396343"/>
            <a:ext cx="12192000" cy="32657"/>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075611" y="0"/>
            <a:ext cx="1" cy="6858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151224" y="0"/>
            <a:ext cx="1" cy="6858000"/>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3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3" name="Content Placeholder 2"/>
          <p:cNvSpPr>
            <a:spLocks noGrp="1"/>
          </p:cNvSpPr>
          <p:nvPr>
            <p:ph idx="1"/>
          </p:nvPr>
        </p:nvSpPr>
        <p:spPr>
          <a:xfrm>
            <a:off x="838200" y="391886"/>
            <a:ext cx="11353800" cy="6283234"/>
          </a:xfrm>
        </p:spPr>
        <p:txBody>
          <a:bodyPr>
            <a:normAutofit fontScale="92500" lnSpcReduction="10000"/>
          </a:bodyPr>
          <a:lstStyle/>
          <a:p>
            <a:pPr marL="0" indent="0" algn="ctr">
              <a:buNone/>
            </a:pPr>
            <a:r>
              <a:rPr lang="en-US" sz="5700" dirty="0" smtClean="0"/>
              <a:t>Who Am I: Katherine Pease</a:t>
            </a:r>
          </a:p>
          <a:p>
            <a:pPr marL="0" indent="0" algn="ctr">
              <a:buNone/>
            </a:pPr>
            <a:r>
              <a:rPr lang="en-US" sz="5700" dirty="0" smtClean="0"/>
              <a:t>Teach: 6</a:t>
            </a:r>
            <a:r>
              <a:rPr lang="en-US" sz="5700" baseline="30000" dirty="0" smtClean="0"/>
              <a:t>th</a:t>
            </a:r>
            <a:r>
              <a:rPr lang="en-US" sz="5700" dirty="0" smtClean="0"/>
              <a:t> Pre-AP &amp; 7</a:t>
            </a:r>
            <a:r>
              <a:rPr lang="en-US" sz="5700" baseline="30000" dirty="0" smtClean="0"/>
              <a:t>th</a:t>
            </a:r>
            <a:r>
              <a:rPr lang="en-US" sz="5700" dirty="0" smtClean="0"/>
              <a:t> Science </a:t>
            </a:r>
          </a:p>
          <a:p>
            <a:pPr algn="ctr"/>
            <a:endParaRPr lang="en-US" sz="4800" dirty="0"/>
          </a:p>
          <a:p>
            <a:pPr marL="0" indent="0" algn="ctr">
              <a:buNone/>
            </a:pPr>
            <a:r>
              <a:rPr lang="en-US" sz="4800" dirty="0" smtClean="0"/>
              <a:t>My Website: </a:t>
            </a:r>
            <a:r>
              <a:rPr lang="en-US" sz="4800" dirty="0" smtClean="0">
                <a:hlinkClick r:id="rId4"/>
              </a:rPr>
              <a:t>www.coachpease.com</a:t>
            </a:r>
            <a:endParaRPr lang="en-US" sz="4800" dirty="0" smtClean="0"/>
          </a:p>
          <a:p>
            <a:pPr algn="ctr"/>
            <a:endParaRPr lang="en-US" sz="3600" dirty="0"/>
          </a:p>
          <a:p>
            <a:pPr algn="ctr"/>
            <a:r>
              <a:rPr lang="en-US" sz="3600" dirty="0" smtClean="0">
                <a:latin typeface="Aharoni" panose="02010803020104030203" pitchFamily="2" charset="-79"/>
                <a:cs typeface="Aharoni" panose="02010803020104030203" pitchFamily="2" charset="-79"/>
              </a:rPr>
              <a:t>Feel Free to get up and take care of your personal needs as you need to.</a:t>
            </a:r>
          </a:p>
          <a:p>
            <a:pPr algn="ctr"/>
            <a:r>
              <a:rPr lang="en-US" sz="3600" dirty="0" smtClean="0">
                <a:latin typeface="Aharoni" panose="02010803020104030203" pitchFamily="2" charset="-79"/>
                <a:cs typeface="Aharoni" panose="02010803020104030203" pitchFamily="2" charset="-79"/>
              </a:rPr>
              <a:t>Bathrooms are out the door, turn right to end of hall and turn right</a:t>
            </a:r>
          </a:p>
          <a:p>
            <a:pPr algn="ctr"/>
            <a:r>
              <a:rPr lang="en-US" sz="3600" dirty="0" smtClean="0">
                <a:latin typeface="Aharoni" panose="02010803020104030203" pitchFamily="2" charset="-79"/>
                <a:cs typeface="Aharoni" panose="02010803020104030203" pitchFamily="2" charset="-79"/>
              </a:rPr>
              <a:t> (Men /Boys on Corner and Women /Girls is around the corner, next to drinking fountain)</a:t>
            </a:r>
          </a:p>
        </p:txBody>
      </p:sp>
    </p:spTree>
    <p:extLst>
      <p:ext uri="{BB962C8B-B14F-4D97-AF65-F5344CB8AC3E}">
        <p14:creationId xmlns:p14="http://schemas.microsoft.com/office/powerpoint/2010/main" val="1606667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12260509"/>
              </p:ext>
            </p:extLst>
          </p:nvPr>
        </p:nvGraphicFramePr>
        <p:xfrm>
          <a:off x="0" y="-2"/>
          <a:ext cx="12192000" cy="6858004"/>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582121127"/>
                    </a:ext>
                  </a:extLst>
                </a:gridCol>
                <a:gridCol w="6096000">
                  <a:extLst>
                    <a:ext uri="{9D8B030D-6E8A-4147-A177-3AD203B41FA5}">
                      <a16:colId xmlns:a16="http://schemas.microsoft.com/office/drawing/2014/main" val="1761734203"/>
                    </a:ext>
                  </a:extLst>
                </a:gridCol>
              </a:tblGrid>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4951177"/>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6412638"/>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909136"/>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2245970"/>
                  </a:ext>
                </a:extLst>
              </a:tr>
            </a:tbl>
          </a:graphicData>
        </a:graphic>
      </p:graphicFrame>
      <p:cxnSp>
        <p:nvCxnSpPr>
          <p:cNvPr id="4" name="Straight Connector 3"/>
          <p:cNvCxnSpPr>
            <a:endCxn id="2" idx="2"/>
          </p:cNvCxnSpPr>
          <p:nvPr/>
        </p:nvCxnSpPr>
        <p:spPr>
          <a:xfrm>
            <a:off x="6061166" y="0"/>
            <a:ext cx="34834" cy="685800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98171"/>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3431176"/>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164182"/>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55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2215099"/>
              </p:ext>
            </p:extLst>
          </p:nvPr>
        </p:nvGraphicFramePr>
        <p:xfrm>
          <a:off x="0" y="-2"/>
          <a:ext cx="12192000" cy="6858004"/>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582121127"/>
                    </a:ext>
                  </a:extLst>
                </a:gridCol>
                <a:gridCol w="6096000">
                  <a:extLst>
                    <a:ext uri="{9D8B030D-6E8A-4147-A177-3AD203B41FA5}">
                      <a16:colId xmlns:a16="http://schemas.microsoft.com/office/drawing/2014/main" val="1761734203"/>
                    </a:ext>
                  </a:extLst>
                </a:gridCol>
              </a:tblGrid>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4951177"/>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6412638"/>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909136"/>
                  </a:ext>
                </a:extLst>
              </a:tr>
              <a:tr h="171450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2245970"/>
                  </a:ext>
                </a:extLst>
              </a:tr>
            </a:tbl>
          </a:graphicData>
        </a:graphic>
      </p:graphicFrame>
      <p:cxnSp>
        <p:nvCxnSpPr>
          <p:cNvPr id="3" name="Straight Connector 2"/>
          <p:cNvCxnSpPr>
            <a:endCxn id="2" idx="2"/>
          </p:cNvCxnSpPr>
          <p:nvPr/>
        </p:nvCxnSpPr>
        <p:spPr>
          <a:xfrm>
            <a:off x="6061166" y="0"/>
            <a:ext cx="34834" cy="6858002"/>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1698171"/>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3431176"/>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164182"/>
            <a:ext cx="12192000" cy="13063"/>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38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93535909"/>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602631240"/>
                    </a:ext>
                  </a:extLst>
                </a:gridCol>
                <a:gridCol w="6096000">
                  <a:extLst>
                    <a:ext uri="{9D8B030D-6E8A-4147-A177-3AD203B41FA5}">
                      <a16:colId xmlns:a16="http://schemas.microsoft.com/office/drawing/2014/main" val="2658457652"/>
                    </a:ext>
                  </a:extLst>
                </a:gridCol>
              </a:tblGrid>
              <a:tr h="3429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80345403"/>
                  </a:ext>
                </a:extLst>
              </a:tr>
              <a:tr h="3429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0551299"/>
                  </a:ext>
                </a:extLst>
              </a:tr>
            </a:tbl>
          </a:graphicData>
        </a:graphic>
      </p:graphicFrame>
      <p:cxnSp>
        <p:nvCxnSpPr>
          <p:cNvPr id="4" name="Straight Connector 3"/>
          <p:cNvCxnSpPr>
            <a:endCxn id="2" idx="2"/>
          </p:cNvCxnSpPr>
          <p:nvPr/>
        </p:nvCxnSpPr>
        <p:spPr>
          <a:xfrm>
            <a:off x="6087291" y="0"/>
            <a:ext cx="8709" cy="68580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2" idx="1"/>
            <a:endCxn id="2" idx="3"/>
          </p:cNvCxnSpPr>
          <p:nvPr/>
        </p:nvCxnSpPr>
        <p:spPr>
          <a:xfrm>
            <a:off x="0" y="3429000"/>
            <a:ext cx="1219200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3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6087291" y="0"/>
            <a:ext cx="8709" cy="68580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259980824"/>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602631240"/>
                    </a:ext>
                  </a:extLst>
                </a:gridCol>
                <a:gridCol w="6096000">
                  <a:extLst>
                    <a:ext uri="{9D8B030D-6E8A-4147-A177-3AD203B41FA5}">
                      <a16:colId xmlns:a16="http://schemas.microsoft.com/office/drawing/2014/main" val="2658457652"/>
                    </a:ext>
                  </a:extLst>
                </a:gridCol>
              </a:tblGrid>
              <a:tr h="3429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80345403"/>
                  </a:ext>
                </a:extLst>
              </a:tr>
              <a:tr h="34290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0551299"/>
                  </a:ext>
                </a:extLst>
              </a:tr>
            </a:tbl>
          </a:graphicData>
        </a:graphic>
      </p:graphicFrame>
      <p:cxnSp>
        <p:nvCxnSpPr>
          <p:cNvPr id="4" name="Straight Connector 3"/>
          <p:cNvCxnSpPr>
            <a:endCxn id="3" idx="2"/>
          </p:cNvCxnSpPr>
          <p:nvPr/>
        </p:nvCxnSpPr>
        <p:spPr>
          <a:xfrm>
            <a:off x="6087291" y="0"/>
            <a:ext cx="8709" cy="685800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3" idx="1"/>
            <a:endCxn id="3" idx="3"/>
          </p:cNvCxnSpPr>
          <p:nvPr/>
        </p:nvCxnSpPr>
        <p:spPr>
          <a:xfrm>
            <a:off x="0" y="3429000"/>
            <a:ext cx="12192000"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431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9" y="195261"/>
            <a:ext cx="5880295" cy="6467475"/>
          </a:xfrm>
          <a:prstGeom prst="rect">
            <a:avLst/>
          </a:prstGeom>
        </p:spPr>
      </p:pic>
      <p:pic>
        <p:nvPicPr>
          <p:cNvPr id="4" name="Picture 3"/>
          <p:cNvPicPr>
            <a:picLocks noChangeAspect="1"/>
          </p:cNvPicPr>
          <p:nvPr/>
        </p:nvPicPr>
        <p:blipFill>
          <a:blip r:embed="rId2"/>
          <a:stretch>
            <a:fillRect/>
          </a:stretch>
        </p:blipFill>
        <p:spPr>
          <a:xfrm>
            <a:off x="6112078" y="195261"/>
            <a:ext cx="5880295" cy="6467475"/>
          </a:xfrm>
          <a:prstGeom prst="rect">
            <a:avLst/>
          </a:prstGeom>
        </p:spPr>
      </p:pic>
      <p:sp>
        <p:nvSpPr>
          <p:cNvPr id="5" name="Rectangle 4"/>
          <p:cNvSpPr/>
          <p:nvPr/>
        </p:nvSpPr>
        <p:spPr>
          <a:xfrm>
            <a:off x="130629" y="195261"/>
            <a:ext cx="1110817" cy="523220"/>
          </a:xfrm>
          <a:prstGeom prst="rect">
            <a:avLst/>
          </a:prstGeom>
          <a:noFill/>
        </p:spPr>
        <p:txBody>
          <a:bodyPr wrap="none" lIns="91440" tIns="45720" rIns="91440" bIns="45720">
            <a:spAutoFit/>
          </a:bodyPr>
          <a:lstStyle/>
          <a:p>
            <a:r>
              <a:rPr lang="en-US" sz="1400" b="0" cap="none" spc="0" dirty="0" smtClean="0">
                <a:ln w="0"/>
                <a:solidFill>
                  <a:schemeClr val="tx1"/>
                </a:solidFill>
                <a:effectLst>
                  <a:outerShdw blurRad="38100" dist="19050" dir="2700000" algn="tl" rotWithShape="0">
                    <a:schemeClr val="dk1">
                      <a:alpha val="40000"/>
                    </a:schemeClr>
                  </a:outerShdw>
                </a:effectLst>
              </a:rPr>
              <a:t>Name:</a:t>
            </a:r>
          </a:p>
          <a:p>
            <a:r>
              <a:rPr lang="en-US" sz="1400" dirty="0" smtClean="0">
                <a:ln w="0"/>
                <a:effectLst>
                  <a:outerShdw blurRad="38100" dist="19050" dir="2700000" algn="tl" rotWithShape="0">
                    <a:schemeClr val="dk1">
                      <a:alpha val="40000"/>
                    </a:schemeClr>
                  </a:outerShdw>
                </a:effectLst>
              </a:rPr>
              <a:t>Class Period:</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344194" y="195261"/>
            <a:ext cx="1110817" cy="523220"/>
          </a:xfrm>
          <a:prstGeom prst="rect">
            <a:avLst/>
          </a:prstGeom>
          <a:noFill/>
        </p:spPr>
        <p:txBody>
          <a:bodyPr wrap="none" lIns="91440" tIns="45720" rIns="91440" bIns="45720">
            <a:spAutoFit/>
          </a:bodyPr>
          <a:lstStyle/>
          <a:p>
            <a:r>
              <a:rPr lang="en-US" sz="1400" b="0" cap="none" spc="0" dirty="0" smtClean="0">
                <a:ln w="0"/>
                <a:solidFill>
                  <a:schemeClr val="tx1"/>
                </a:solidFill>
                <a:effectLst>
                  <a:outerShdw blurRad="38100" dist="19050" dir="2700000" algn="tl" rotWithShape="0">
                    <a:schemeClr val="dk1">
                      <a:alpha val="40000"/>
                    </a:schemeClr>
                  </a:outerShdw>
                </a:effectLst>
              </a:rPr>
              <a:t>Name:</a:t>
            </a:r>
          </a:p>
          <a:p>
            <a:r>
              <a:rPr lang="en-US" sz="1400" dirty="0" smtClean="0">
                <a:ln w="0"/>
                <a:effectLst>
                  <a:outerShdw blurRad="38100" dist="19050" dir="2700000" algn="tl" rotWithShape="0">
                    <a:schemeClr val="dk1">
                      <a:alpha val="40000"/>
                    </a:schemeClr>
                  </a:outerShdw>
                </a:effectLst>
              </a:rPr>
              <a:t>Class Period:</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8" name="Straight Connector 7"/>
          <p:cNvCxnSpPr/>
          <p:nvPr/>
        </p:nvCxnSpPr>
        <p:spPr>
          <a:xfrm>
            <a:off x="686037" y="456871"/>
            <a:ext cx="1769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99602" y="456871"/>
            <a:ext cx="17697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36469" y="718481"/>
            <a:ext cx="548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54389" y="718481"/>
            <a:ext cx="4301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9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41890" y="220717"/>
            <a:ext cx="11902966" cy="67287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smtClean="0">
                <a:latin typeface="Arial Black" panose="020B0A04020102020204" pitchFamily="34" charset="0"/>
              </a:rPr>
              <a:t> </a:t>
            </a:r>
            <a:r>
              <a:rPr lang="en-US" sz="2600" u="sng" dirty="0" smtClean="0">
                <a:latin typeface="Arial Black" panose="020B0A04020102020204" pitchFamily="34" charset="0"/>
              </a:rPr>
              <a:t>My Thumb Landed On… Rules:</a:t>
            </a:r>
          </a:p>
          <a:p>
            <a:pPr lvl="1"/>
            <a:r>
              <a:rPr lang="en-US" sz="2600" dirty="0" smtClean="0">
                <a:latin typeface="Arial Black" panose="020B0A04020102020204" pitchFamily="34" charset="0"/>
              </a:rPr>
              <a:t>Teacher will say aloud “ heads up, hands up” and will then begin the game with the first toss.</a:t>
            </a:r>
          </a:p>
          <a:p>
            <a:pPr lvl="1"/>
            <a:r>
              <a:rPr lang="en-US" sz="2600" dirty="0" smtClean="0">
                <a:latin typeface="Arial Black" panose="020B0A04020102020204" pitchFamily="34" charset="0"/>
              </a:rPr>
              <a:t>When you catch the ball do not move your thumbs </a:t>
            </a:r>
          </a:p>
          <a:p>
            <a:pPr marL="457200" lvl="1" indent="0">
              <a:buNone/>
            </a:pPr>
            <a:r>
              <a:rPr lang="en-US" sz="2600" i="1" dirty="0">
                <a:latin typeface="Arial Black" panose="020B0A04020102020204" pitchFamily="34" charset="0"/>
              </a:rPr>
              <a:t>	</a:t>
            </a:r>
            <a:r>
              <a:rPr lang="en-US" sz="2600" i="1" dirty="0" smtClean="0">
                <a:latin typeface="Arial Black" panose="020B0A04020102020204" pitchFamily="34" charset="0"/>
              </a:rPr>
              <a:t>	</a:t>
            </a:r>
            <a:r>
              <a:rPr lang="en-US" sz="2000" i="1" dirty="0" smtClean="0">
                <a:latin typeface="Arial Black" panose="020B0A04020102020204" pitchFamily="34" charset="0"/>
              </a:rPr>
              <a:t>(Remember this is not a soccer ball today.  It is a dice!)</a:t>
            </a:r>
          </a:p>
          <a:p>
            <a:pPr lvl="1"/>
            <a:r>
              <a:rPr lang="en-US" sz="2600" dirty="0" smtClean="0">
                <a:latin typeface="Arial Black" panose="020B0A04020102020204" pitchFamily="34" charset="0"/>
              </a:rPr>
              <a:t>Teacher will ask you to read aloud the number in the shape that your thumbs landed on.</a:t>
            </a:r>
          </a:p>
          <a:p>
            <a:pPr lvl="1"/>
            <a:r>
              <a:rPr lang="en-US" sz="2600" dirty="0" smtClean="0">
                <a:latin typeface="Arial Black" panose="020B0A04020102020204" pitchFamily="34" charset="0"/>
              </a:rPr>
              <a:t>Teacher will reads aloud one of the two  pre-written questions that match the numbers your thumbs landed on.</a:t>
            </a:r>
          </a:p>
          <a:p>
            <a:pPr lvl="1"/>
            <a:r>
              <a:rPr lang="en-US" sz="2600" dirty="0" smtClean="0">
                <a:latin typeface="Arial Black" panose="020B0A04020102020204" pitchFamily="34" charset="0"/>
              </a:rPr>
              <a:t>Answer the question aloud, if you can not or answer wrong the teacher will ask if someone can steal the answer. </a:t>
            </a:r>
          </a:p>
          <a:p>
            <a:pPr marL="457200" lvl="1" indent="0" algn="ctr">
              <a:buNone/>
            </a:pPr>
            <a:r>
              <a:rPr lang="en-US" sz="2000" i="1" dirty="0" smtClean="0">
                <a:latin typeface="Arial Black" panose="020B0A04020102020204" pitchFamily="34" charset="0"/>
              </a:rPr>
              <a:t>(remember that correct answers = rewards/points for team, teacher choice)</a:t>
            </a:r>
          </a:p>
          <a:p>
            <a:pPr lvl="1"/>
            <a:r>
              <a:rPr lang="en-US" sz="2600" dirty="0" smtClean="0">
                <a:latin typeface="Arial Black" panose="020B0A04020102020204" pitchFamily="34" charset="0"/>
              </a:rPr>
              <a:t>Once the question is answered correctly, teacher will say aloud “heads up, hands up” and you will toss the ball to the next person.</a:t>
            </a:r>
            <a:r>
              <a:rPr lang="en-US" dirty="0" smtClean="0"/>
              <a:t> </a:t>
            </a:r>
            <a:r>
              <a:rPr lang="en-US" sz="2800" b="1" i="1" dirty="0" smtClean="0">
                <a:latin typeface="Arial Black" panose="020B0A04020102020204" pitchFamily="34" charset="0"/>
              </a:rPr>
              <a:t>(Basket/Granny Toss Gently, NOT THROW!)</a:t>
            </a:r>
          </a:p>
        </p:txBody>
      </p:sp>
    </p:spTree>
    <p:extLst>
      <p:ext uri="{BB962C8B-B14F-4D97-AF65-F5344CB8AC3E}">
        <p14:creationId xmlns:p14="http://schemas.microsoft.com/office/powerpoint/2010/main" val="245054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4008400"/>
              </p:ext>
            </p:extLst>
          </p:nvPr>
        </p:nvGraphicFramePr>
        <p:xfrm>
          <a:off x="1227909" y="117566"/>
          <a:ext cx="10515600" cy="6538808"/>
        </p:xfrm>
        <a:graphic>
          <a:graphicData uri="http://schemas.openxmlformats.org/drawingml/2006/table">
            <a:tbl>
              <a:tblPr firstRow="1" bandRow="1">
                <a:tableStyleId>{5940675A-B579-460E-94D1-54222C63F5DA}</a:tableStyleId>
              </a:tblPr>
              <a:tblGrid>
                <a:gridCol w="1617785">
                  <a:extLst>
                    <a:ext uri="{9D8B030D-6E8A-4147-A177-3AD203B41FA5}">
                      <a16:colId xmlns:a16="http://schemas.microsoft.com/office/drawing/2014/main" val="144776202"/>
                    </a:ext>
                  </a:extLst>
                </a:gridCol>
                <a:gridCol w="8897815">
                  <a:extLst>
                    <a:ext uri="{9D8B030D-6E8A-4147-A177-3AD203B41FA5}">
                      <a16:colId xmlns:a16="http://schemas.microsoft.com/office/drawing/2014/main" val="327239029"/>
                    </a:ext>
                  </a:extLst>
                </a:gridCol>
              </a:tblGrid>
              <a:tr h="396688">
                <a:tc>
                  <a:txBody>
                    <a:bodyPr/>
                    <a:lstStyle/>
                    <a:p>
                      <a:r>
                        <a:rPr lang="en-US" sz="2000" dirty="0" smtClean="0"/>
                        <a:t>#’s on Ball</a:t>
                      </a:r>
                      <a:endParaRPr lang="en-US" sz="2000" dirty="0"/>
                    </a:p>
                  </a:txBody>
                  <a:tcPr/>
                </a:tc>
                <a:tc>
                  <a:txBody>
                    <a:bodyPr/>
                    <a:lstStyle/>
                    <a:p>
                      <a:r>
                        <a:rPr lang="en-US" sz="2000" dirty="0" smtClean="0"/>
                        <a:t>Question to Answer</a:t>
                      </a:r>
                      <a:endParaRPr lang="en-US" sz="2000" dirty="0"/>
                    </a:p>
                  </a:txBody>
                  <a:tcPr/>
                </a:tc>
                <a:extLst>
                  <a:ext uri="{0D108BD9-81ED-4DB2-BD59-A6C34878D82A}">
                    <a16:rowId xmlns:a16="http://schemas.microsoft.com/office/drawing/2014/main" val="4293956750"/>
                  </a:ext>
                </a:extLst>
              </a:tr>
              <a:tr h="644323">
                <a:tc>
                  <a:txBody>
                    <a:bodyPr/>
                    <a:lstStyle/>
                    <a:p>
                      <a:r>
                        <a:rPr lang="en-US" dirty="0" smtClean="0"/>
                        <a:t>1 / 11 /</a:t>
                      </a:r>
                      <a:r>
                        <a:rPr lang="en-US" baseline="0" dirty="0" smtClean="0"/>
                        <a:t> 21 / 31</a:t>
                      </a:r>
                      <a:endParaRPr lang="en-US" dirty="0"/>
                    </a:p>
                  </a:txBody>
                  <a:tcPr/>
                </a:tc>
                <a:tc>
                  <a:txBody>
                    <a:bodyPr/>
                    <a:lstStyle/>
                    <a:p>
                      <a:endParaRPr lang="en-US" dirty="0"/>
                    </a:p>
                  </a:txBody>
                  <a:tcPr/>
                </a:tc>
                <a:extLst>
                  <a:ext uri="{0D108BD9-81ED-4DB2-BD59-A6C34878D82A}">
                    <a16:rowId xmlns:a16="http://schemas.microsoft.com/office/drawing/2014/main" val="4081620884"/>
                  </a:ext>
                </a:extLst>
              </a:tr>
              <a:tr h="590702">
                <a:tc>
                  <a:txBody>
                    <a:bodyPr/>
                    <a:lstStyle/>
                    <a:p>
                      <a:r>
                        <a:rPr lang="en-US" dirty="0" smtClean="0"/>
                        <a:t>2 /12/ 22 /32</a:t>
                      </a:r>
                      <a:endParaRPr lang="en-US" dirty="0"/>
                    </a:p>
                  </a:txBody>
                  <a:tcPr/>
                </a:tc>
                <a:tc>
                  <a:txBody>
                    <a:bodyPr/>
                    <a:lstStyle/>
                    <a:p>
                      <a:endParaRPr lang="en-US" dirty="0"/>
                    </a:p>
                  </a:txBody>
                  <a:tcPr/>
                </a:tc>
                <a:extLst>
                  <a:ext uri="{0D108BD9-81ED-4DB2-BD59-A6C34878D82A}">
                    <a16:rowId xmlns:a16="http://schemas.microsoft.com/office/drawing/2014/main" val="3834964529"/>
                  </a:ext>
                </a:extLst>
              </a:tr>
              <a:tr h="590702">
                <a:tc>
                  <a:txBody>
                    <a:bodyPr/>
                    <a:lstStyle/>
                    <a:p>
                      <a:r>
                        <a:rPr lang="en-US" dirty="0" smtClean="0"/>
                        <a:t>3 / 13 /23 </a:t>
                      </a:r>
                      <a:endParaRPr lang="en-US" dirty="0"/>
                    </a:p>
                  </a:txBody>
                  <a:tcPr/>
                </a:tc>
                <a:tc>
                  <a:txBody>
                    <a:bodyPr/>
                    <a:lstStyle/>
                    <a:p>
                      <a:endParaRPr lang="en-US" dirty="0"/>
                    </a:p>
                  </a:txBody>
                  <a:tcPr/>
                </a:tc>
                <a:extLst>
                  <a:ext uri="{0D108BD9-81ED-4DB2-BD59-A6C34878D82A}">
                    <a16:rowId xmlns:a16="http://schemas.microsoft.com/office/drawing/2014/main" val="1607753453"/>
                  </a:ext>
                </a:extLst>
              </a:tr>
              <a:tr h="628126">
                <a:tc>
                  <a:txBody>
                    <a:bodyPr/>
                    <a:lstStyle/>
                    <a:p>
                      <a:r>
                        <a:rPr lang="en-US" dirty="0" smtClean="0"/>
                        <a:t>4 / 14 /24</a:t>
                      </a:r>
                      <a:endParaRPr lang="en-US" dirty="0"/>
                    </a:p>
                  </a:txBody>
                  <a:tcPr/>
                </a:tc>
                <a:tc>
                  <a:txBody>
                    <a:bodyPr/>
                    <a:lstStyle/>
                    <a:p>
                      <a:endParaRPr lang="en-US" dirty="0"/>
                    </a:p>
                  </a:txBody>
                  <a:tcPr/>
                </a:tc>
                <a:extLst>
                  <a:ext uri="{0D108BD9-81ED-4DB2-BD59-A6C34878D82A}">
                    <a16:rowId xmlns:a16="http://schemas.microsoft.com/office/drawing/2014/main" val="4292305655"/>
                  </a:ext>
                </a:extLst>
              </a:tr>
              <a:tr h="602757">
                <a:tc>
                  <a:txBody>
                    <a:bodyPr/>
                    <a:lstStyle/>
                    <a:p>
                      <a:r>
                        <a:rPr lang="en-US" dirty="0" smtClean="0"/>
                        <a:t>5 /</a:t>
                      </a:r>
                      <a:r>
                        <a:rPr lang="en-US" baseline="0" dirty="0" smtClean="0"/>
                        <a:t> 15 / 25</a:t>
                      </a:r>
                      <a:endParaRPr lang="en-US" dirty="0"/>
                    </a:p>
                  </a:txBody>
                  <a:tcPr/>
                </a:tc>
                <a:tc>
                  <a:txBody>
                    <a:bodyPr/>
                    <a:lstStyle/>
                    <a:p>
                      <a:endParaRPr lang="en-US" dirty="0"/>
                    </a:p>
                  </a:txBody>
                  <a:tcPr/>
                </a:tc>
                <a:extLst>
                  <a:ext uri="{0D108BD9-81ED-4DB2-BD59-A6C34878D82A}">
                    <a16:rowId xmlns:a16="http://schemas.microsoft.com/office/drawing/2014/main" val="1575623056"/>
                  </a:ext>
                </a:extLst>
              </a:tr>
              <a:tr h="644323">
                <a:tc>
                  <a:txBody>
                    <a:bodyPr/>
                    <a:lstStyle/>
                    <a:p>
                      <a:r>
                        <a:rPr lang="en-US" dirty="0" smtClean="0"/>
                        <a:t>6 / 16 / 26</a:t>
                      </a:r>
                      <a:endParaRPr lang="en-US" dirty="0"/>
                    </a:p>
                  </a:txBody>
                  <a:tcPr/>
                </a:tc>
                <a:tc>
                  <a:txBody>
                    <a:bodyPr/>
                    <a:lstStyle/>
                    <a:p>
                      <a:endParaRPr lang="en-US" dirty="0"/>
                    </a:p>
                  </a:txBody>
                  <a:tcPr/>
                </a:tc>
                <a:extLst>
                  <a:ext uri="{0D108BD9-81ED-4DB2-BD59-A6C34878D82A}">
                    <a16:rowId xmlns:a16="http://schemas.microsoft.com/office/drawing/2014/main" val="2215636721"/>
                  </a:ext>
                </a:extLst>
              </a:tr>
              <a:tr h="645577">
                <a:tc>
                  <a:txBody>
                    <a:bodyPr/>
                    <a:lstStyle/>
                    <a:p>
                      <a:r>
                        <a:rPr lang="en-US" dirty="0" smtClean="0"/>
                        <a:t>7 /17 / 27</a:t>
                      </a:r>
                      <a:endParaRPr lang="en-US" dirty="0"/>
                    </a:p>
                  </a:txBody>
                  <a:tcPr/>
                </a:tc>
                <a:tc>
                  <a:txBody>
                    <a:bodyPr/>
                    <a:lstStyle/>
                    <a:p>
                      <a:endParaRPr lang="en-US" dirty="0"/>
                    </a:p>
                  </a:txBody>
                  <a:tcPr/>
                </a:tc>
                <a:extLst>
                  <a:ext uri="{0D108BD9-81ED-4DB2-BD59-A6C34878D82A}">
                    <a16:rowId xmlns:a16="http://schemas.microsoft.com/office/drawing/2014/main" val="3005956707"/>
                  </a:ext>
                </a:extLst>
              </a:tr>
              <a:tr h="638922">
                <a:tc>
                  <a:txBody>
                    <a:bodyPr/>
                    <a:lstStyle/>
                    <a:p>
                      <a:r>
                        <a:rPr lang="en-US" dirty="0" smtClean="0"/>
                        <a:t>8 / 18 / 28</a:t>
                      </a:r>
                      <a:endParaRPr lang="en-US" dirty="0"/>
                    </a:p>
                  </a:txBody>
                  <a:tcPr/>
                </a:tc>
                <a:tc>
                  <a:txBody>
                    <a:bodyPr/>
                    <a:lstStyle/>
                    <a:p>
                      <a:endParaRPr lang="en-US" dirty="0"/>
                    </a:p>
                  </a:txBody>
                  <a:tcPr/>
                </a:tc>
                <a:extLst>
                  <a:ext uri="{0D108BD9-81ED-4DB2-BD59-A6C34878D82A}">
                    <a16:rowId xmlns:a16="http://schemas.microsoft.com/office/drawing/2014/main" val="2674412674"/>
                  </a:ext>
                </a:extLst>
              </a:tr>
              <a:tr h="614813">
                <a:tc>
                  <a:txBody>
                    <a:bodyPr/>
                    <a:lstStyle/>
                    <a:p>
                      <a:r>
                        <a:rPr lang="en-US" dirty="0" smtClean="0"/>
                        <a:t>9 /19 / 29</a:t>
                      </a:r>
                      <a:endParaRPr lang="en-US" dirty="0"/>
                    </a:p>
                  </a:txBody>
                  <a:tcPr/>
                </a:tc>
                <a:tc>
                  <a:txBody>
                    <a:bodyPr/>
                    <a:lstStyle/>
                    <a:p>
                      <a:endParaRPr lang="en-US" dirty="0"/>
                    </a:p>
                  </a:txBody>
                  <a:tcPr/>
                </a:tc>
                <a:extLst>
                  <a:ext uri="{0D108BD9-81ED-4DB2-BD59-A6C34878D82A}">
                    <a16:rowId xmlns:a16="http://schemas.microsoft.com/office/drawing/2014/main" val="2444597364"/>
                  </a:ext>
                </a:extLst>
              </a:tr>
              <a:tr h="541875">
                <a:tc>
                  <a:txBody>
                    <a:bodyPr/>
                    <a:lstStyle/>
                    <a:p>
                      <a:r>
                        <a:rPr lang="en-US" dirty="0" smtClean="0"/>
                        <a:t>10 / 20 / 30</a:t>
                      </a:r>
                      <a:endParaRPr lang="en-US" dirty="0"/>
                    </a:p>
                  </a:txBody>
                  <a:tcPr/>
                </a:tc>
                <a:tc>
                  <a:txBody>
                    <a:bodyPr/>
                    <a:lstStyle/>
                    <a:p>
                      <a:endParaRPr lang="en-US" dirty="0"/>
                    </a:p>
                  </a:txBody>
                  <a:tcPr/>
                </a:tc>
                <a:extLst>
                  <a:ext uri="{0D108BD9-81ED-4DB2-BD59-A6C34878D82A}">
                    <a16:rowId xmlns:a16="http://schemas.microsoft.com/office/drawing/2014/main" val="4275478520"/>
                  </a:ext>
                </a:extLst>
              </a:tr>
            </a:tbl>
          </a:graphicData>
        </a:graphic>
      </p:graphicFrame>
      <p:sp>
        <p:nvSpPr>
          <p:cNvPr id="3" name="Title 1"/>
          <p:cNvSpPr txBox="1">
            <a:spLocks/>
          </p:cNvSpPr>
          <p:nvPr/>
        </p:nvSpPr>
        <p:spPr>
          <a:xfrm rot="16200000">
            <a:off x="-3868836" y="1559628"/>
            <a:ext cx="9384037" cy="8094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u="sng" dirty="0" smtClean="0">
                <a:latin typeface="Aharoni" panose="02010803020104030203" pitchFamily="2" charset="-79"/>
                <a:cs typeface="Aharoni" panose="02010803020104030203" pitchFamily="2" charset="-79"/>
              </a:rPr>
              <a:t>If your thumb lands on….  Questions</a:t>
            </a:r>
            <a:endParaRPr lang="en-US" sz="2900"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4246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2206603"/>
              </p:ext>
            </p:extLst>
          </p:nvPr>
        </p:nvGraphicFramePr>
        <p:xfrm>
          <a:off x="1227909" y="117566"/>
          <a:ext cx="10515600" cy="6538808"/>
        </p:xfrm>
        <a:graphic>
          <a:graphicData uri="http://schemas.openxmlformats.org/drawingml/2006/table">
            <a:tbl>
              <a:tblPr firstRow="1" bandRow="1">
                <a:tableStyleId>{5940675A-B579-460E-94D1-54222C63F5DA}</a:tableStyleId>
              </a:tblPr>
              <a:tblGrid>
                <a:gridCol w="1294574">
                  <a:extLst>
                    <a:ext uri="{9D8B030D-6E8A-4147-A177-3AD203B41FA5}">
                      <a16:colId xmlns:a16="http://schemas.microsoft.com/office/drawing/2014/main" val="144776202"/>
                    </a:ext>
                  </a:extLst>
                </a:gridCol>
                <a:gridCol w="9221026">
                  <a:extLst>
                    <a:ext uri="{9D8B030D-6E8A-4147-A177-3AD203B41FA5}">
                      <a16:colId xmlns:a16="http://schemas.microsoft.com/office/drawing/2014/main" val="327239029"/>
                    </a:ext>
                  </a:extLst>
                </a:gridCol>
              </a:tblGrid>
              <a:tr h="396688">
                <a:tc>
                  <a:txBody>
                    <a:bodyPr/>
                    <a:lstStyle/>
                    <a:p>
                      <a:r>
                        <a:rPr lang="en-US" sz="2000" dirty="0" smtClean="0"/>
                        <a:t>#’s on Ball</a:t>
                      </a:r>
                      <a:endParaRPr lang="en-US" sz="2000" dirty="0"/>
                    </a:p>
                  </a:txBody>
                  <a:tcPr/>
                </a:tc>
                <a:tc>
                  <a:txBody>
                    <a:bodyPr/>
                    <a:lstStyle/>
                    <a:p>
                      <a:r>
                        <a:rPr lang="en-US" sz="2000" dirty="0" smtClean="0"/>
                        <a:t>Question to Answer</a:t>
                      </a:r>
                      <a:endParaRPr lang="en-US" sz="2000" dirty="0"/>
                    </a:p>
                  </a:txBody>
                  <a:tcPr/>
                </a:tc>
                <a:extLst>
                  <a:ext uri="{0D108BD9-81ED-4DB2-BD59-A6C34878D82A}">
                    <a16:rowId xmlns:a16="http://schemas.microsoft.com/office/drawing/2014/main" val="4293956750"/>
                  </a:ext>
                </a:extLst>
              </a:tr>
              <a:tr h="644323">
                <a:tc>
                  <a:txBody>
                    <a:bodyPr/>
                    <a:lstStyle/>
                    <a:p>
                      <a:r>
                        <a:rPr lang="en-US" dirty="0" smtClean="0"/>
                        <a:t>1 / 21</a:t>
                      </a:r>
                      <a:endParaRPr lang="en-US" dirty="0"/>
                    </a:p>
                  </a:txBody>
                  <a:tcPr/>
                </a:tc>
                <a:tc>
                  <a:txBody>
                    <a:bodyPr/>
                    <a:lstStyle/>
                    <a:p>
                      <a:endParaRPr lang="en-US" dirty="0"/>
                    </a:p>
                  </a:txBody>
                  <a:tcPr/>
                </a:tc>
                <a:extLst>
                  <a:ext uri="{0D108BD9-81ED-4DB2-BD59-A6C34878D82A}">
                    <a16:rowId xmlns:a16="http://schemas.microsoft.com/office/drawing/2014/main" val="4081620884"/>
                  </a:ext>
                </a:extLst>
              </a:tr>
              <a:tr h="590702">
                <a:tc>
                  <a:txBody>
                    <a:bodyPr/>
                    <a:lstStyle/>
                    <a:p>
                      <a:r>
                        <a:rPr lang="en-US" dirty="0" smtClean="0"/>
                        <a:t>2 / 22</a:t>
                      </a:r>
                      <a:endParaRPr lang="en-US" dirty="0"/>
                    </a:p>
                  </a:txBody>
                  <a:tcPr/>
                </a:tc>
                <a:tc>
                  <a:txBody>
                    <a:bodyPr/>
                    <a:lstStyle/>
                    <a:p>
                      <a:endParaRPr lang="en-US" dirty="0"/>
                    </a:p>
                  </a:txBody>
                  <a:tcPr/>
                </a:tc>
                <a:extLst>
                  <a:ext uri="{0D108BD9-81ED-4DB2-BD59-A6C34878D82A}">
                    <a16:rowId xmlns:a16="http://schemas.microsoft.com/office/drawing/2014/main" val="3834964529"/>
                  </a:ext>
                </a:extLst>
              </a:tr>
              <a:tr h="590702">
                <a:tc>
                  <a:txBody>
                    <a:bodyPr/>
                    <a:lstStyle/>
                    <a:p>
                      <a:r>
                        <a:rPr lang="en-US" dirty="0" smtClean="0"/>
                        <a:t>3 / 23</a:t>
                      </a:r>
                      <a:endParaRPr lang="en-US" dirty="0"/>
                    </a:p>
                  </a:txBody>
                  <a:tcPr/>
                </a:tc>
                <a:tc>
                  <a:txBody>
                    <a:bodyPr/>
                    <a:lstStyle/>
                    <a:p>
                      <a:endParaRPr lang="en-US" dirty="0"/>
                    </a:p>
                  </a:txBody>
                  <a:tcPr/>
                </a:tc>
                <a:extLst>
                  <a:ext uri="{0D108BD9-81ED-4DB2-BD59-A6C34878D82A}">
                    <a16:rowId xmlns:a16="http://schemas.microsoft.com/office/drawing/2014/main" val="1607753453"/>
                  </a:ext>
                </a:extLst>
              </a:tr>
              <a:tr h="628126">
                <a:tc>
                  <a:txBody>
                    <a:bodyPr/>
                    <a:lstStyle/>
                    <a:p>
                      <a:r>
                        <a:rPr lang="en-US" dirty="0" smtClean="0"/>
                        <a:t>4 / 24</a:t>
                      </a:r>
                      <a:endParaRPr lang="en-US" dirty="0"/>
                    </a:p>
                  </a:txBody>
                  <a:tcPr/>
                </a:tc>
                <a:tc>
                  <a:txBody>
                    <a:bodyPr/>
                    <a:lstStyle/>
                    <a:p>
                      <a:endParaRPr lang="en-US" dirty="0"/>
                    </a:p>
                  </a:txBody>
                  <a:tcPr/>
                </a:tc>
                <a:extLst>
                  <a:ext uri="{0D108BD9-81ED-4DB2-BD59-A6C34878D82A}">
                    <a16:rowId xmlns:a16="http://schemas.microsoft.com/office/drawing/2014/main" val="4292305655"/>
                  </a:ext>
                </a:extLst>
              </a:tr>
              <a:tr h="602757">
                <a:tc>
                  <a:txBody>
                    <a:bodyPr/>
                    <a:lstStyle/>
                    <a:p>
                      <a:r>
                        <a:rPr lang="en-US" dirty="0" smtClean="0"/>
                        <a:t>5 / 25</a:t>
                      </a:r>
                      <a:endParaRPr lang="en-US" dirty="0"/>
                    </a:p>
                  </a:txBody>
                  <a:tcPr/>
                </a:tc>
                <a:tc>
                  <a:txBody>
                    <a:bodyPr/>
                    <a:lstStyle/>
                    <a:p>
                      <a:endParaRPr lang="en-US" dirty="0"/>
                    </a:p>
                  </a:txBody>
                  <a:tcPr/>
                </a:tc>
                <a:extLst>
                  <a:ext uri="{0D108BD9-81ED-4DB2-BD59-A6C34878D82A}">
                    <a16:rowId xmlns:a16="http://schemas.microsoft.com/office/drawing/2014/main" val="1575623056"/>
                  </a:ext>
                </a:extLst>
              </a:tr>
              <a:tr h="644323">
                <a:tc>
                  <a:txBody>
                    <a:bodyPr/>
                    <a:lstStyle/>
                    <a:p>
                      <a:r>
                        <a:rPr lang="en-US" dirty="0" smtClean="0"/>
                        <a:t>6 /</a:t>
                      </a:r>
                      <a:r>
                        <a:rPr lang="en-US" baseline="0" dirty="0" smtClean="0"/>
                        <a:t> 26</a:t>
                      </a:r>
                      <a:endParaRPr lang="en-US" dirty="0"/>
                    </a:p>
                  </a:txBody>
                  <a:tcPr/>
                </a:tc>
                <a:tc>
                  <a:txBody>
                    <a:bodyPr/>
                    <a:lstStyle/>
                    <a:p>
                      <a:endParaRPr lang="en-US" dirty="0"/>
                    </a:p>
                  </a:txBody>
                  <a:tcPr/>
                </a:tc>
                <a:extLst>
                  <a:ext uri="{0D108BD9-81ED-4DB2-BD59-A6C34878D82A}">
                    <a16:rowId xmlns:a16="http://schemas.microsoft.com/office/drawing/2014/main" val="2215636721"/>
                  </a:ext>
                </a:extLst>
              </a:tr>
              <a:tr h="645577">
                <a:tc>
                  <a:txBody>
                    <a:bodyPr/>
                    <a:lstStyle/>
                    <a:p>
                      <a:r>
                        <a:rPr lang="en-US" dirty="0" smtClean="0"/>
                        <a:t>7 / 27</a:t>
                      </a:r>
                      <a:endParaRPr lang="en-US" dirty="0"/>
                    </a:p>
                  </a:txBody>
                  <a:tcPr/>
                </a:tc>
                <a:tc>
                  <a:txBody>
                    <a:bodyPr/>
                    <a:lstStyle/>
                    <a:p>
                      <a:endParaRPr lang="en-US" dirty="0"/>
                    </a:p>
                  </a:txBody>
                  <a:tcPr/>
                </a:tc>
                <a:extLst>
                  <a:ext uri="{0D108BD9-81ED-4DB2-BD59-A6C34878D82A}">
                    <a16:rowId xmlns:a16="http://schemas.microsoft.com/office/drawing/2014/main" val="3005956707"/>
                  </a:ext>
                </a:extLst>
              </a:tr>
              <a:tr h="638922">
                <a:tc>
                  <a:txBody>
                    <a:bodyPr/>
                    <a:lstStyle/>
                    <a:p>
                      <a:r>
                        <a:rPr lang="en-US" dirty="0" smtClean="0"/>
                        <a:t>8 / 28</a:t>
                      </a:r>
                      <a:endParaRPr lang="en-US" dirty="0"/>
                    </a:p>
                  </a:txBody>
                  <a:tcPr/>
                </a:tc>
                <a:tc>
                  <a:txBody>
                    <a:bodyPr/>
                    <a:lstStyle/>
                    <a:p>
                      <a:endParaRPr lang="en-US" dirty="0"/>
                    </a:p>
                  </a:txBody>
                  <a:tcPr/>
                </a:tc>
                <a:extLst>
                  <a:ext uri="{0D108BD9-81ED-4DB2-BD59-A6C34878D82A}">
                    <a16:rowId xmlns:a16="http://schemas.microsoft.com/office/drawing/2014/main" val="2674412674"/>
                  </a:ext>
                </a:extLst>
              </a:tr>
              <a:tr h="614813">
                <a:tc>
                  <a:txBody>
                    <a:bodyPr/>
                    <a:lstStyle/>
                    <a:p>
                      <a:r>
                        <a:rPr lang="en-US" dirty="0" smtClean="0"/>
                        <a:t>9 / 29</a:t>
                      </a:r>
                      <a:endParaRPr lang="en-US" dirty="0"/>
                    </a:p>
                  </a:txBody>
                  <a:tcPr/>
                </a:tc>
                <a:tc>
                  <a:txBody>
                    <a:bodyPr/>
                    <a:lstStyle/>
                    <a:p>
                      <a:endParaRPr lang="en-US" dirty="0"/>
                    </a:p>
                  </a:txBody>
                  <a:tcPr/>
                </a:tc>
                <a:extLst>
                  <a:ext uri="{0D108BD9-81ED-4DB2-BD59-A6C34878D82A}">
                    <a16:rowId xmlns:a16="http://schemas.microsoft.com/office/drawing/2014/main" val="2444597364"/>
                  </a:ext>
                </a:extLst>
              </a:tr>
              <a:tr h="541875">
                <a:tc>
                  <a:txBody>
                    <a:bodyPr/>
                    <a:lstStyle/>
                    <a:p>
                      <a:r>
                        <a:rPr lang="en-US" dirty="0" smtClean="0"/>
                        <a:t>10 / 30</a:t>
                      </a:r>
                      <a:endParaRPr lang="en-US" dirty="0"/>
                    </a:p>
                  </a:txBody>
                  <a:tcPr/>
                </a:tc>
                <a:tc>
                  <a:txBody>
                    <a:bodyPr/>
                    <a:lstStyle/>
                    <a:p>
                      <a:endParaRPr lang="en-US" dirty="0"/>
                    </a:p>
                  </a:txBody>
                  <a:tcPr/>
                </a:tc>
                <a:extLst>
                  <a:ext uri="{0D108BD9-81ED-4DB2-BD59-A6C34878D82A}">
                    <a16:rowId xmlns:a16="http://schemas.microsoft.com/office/drawing/2014/main" val="4275478520"/>
                  </a:ext>
                </a:extLst>
              </a:tr>
            </a:tbl>
          </a:graphicData>
        </a:graphic>
      </p:graphicFrame>
      <p:sp>
        <p:nvSpPr>
          <p:cNvPr id="3" name="Title 1"/>
          <p:cNvSpPr txBox="1">
            <a:spLocks/>
          </p:cNvSpPr>
          <p:nvPr/>
        </p:nvSpPr>
        <p:spPr>
          <a:xfrm rot="16200000">
            <a:off x="-3868836" y="1559628"/>
            <a:ext cx="9384037" cy="8094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u="sng" dirty="0" smtClean="0">
                <a:latin typeface="Aharoni" panose="02010803020104030203" pitchFamily="2" charset="-79"/>
                <a:cs typeface="Aharoni" panose="02010803020104030203" pitchFamily="2" charset="-79"/>
              </a:rPr>
              <a:t>If your thumb lands on….  Questions</a:t>
            </a:r>
            <a:endParaRPr lang="en-US" sz="2900"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1984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64988209"/>
              </p:ext>
            </p:extLst>
          </p:nvPr>
        </p:nvGraphicFramePr>
        <p:xfrm>
          <a:off x="1227909" y="117566"/>
          <a:ext cx="10515600" cy="6538808"/>
        </p:xfrm>
        <a:graphic>
          <a:graphicData uri="http://schemas.openxmlformats.org/drawingml/2006/table">
            <a:tbl>
              <a:tblPr firstRow="1" bandRow="1">
                <a:tableStyleId>{5940675A-B579-460E-94D1-54222C63F5DA}</a:tableStyleId>
              </a:tblPr>
              <a:tblGrid>
                <a:gridCol w="1231512">
                  <a:extLst>
                    <a:ext uri="{9D8B030D-6E8A-4147-A177-3AD203B41FA5}">
                      <a16:colId xmlns:a16="http://schemas.microsoft.com/office/drawing/2014/main" val="144776202"/>
                    </a:ext>
                  </a:extLst>
                </a:gridCol>
                <a:gridCol w="9284088">
                  <a:extLst>
                    <a:ext uri="{9D8B030D-6E8A-4147-A177-3AD203B41FA5}">
                      <a16:colId xmlns:a16="http://schemas.microsoft.com/office/drawing/2014/main" val="327239029"/>
                    </a:ext>
                  </a:extLst>
                </a:gridCol>
              </a:tblGrid>
              <a:tr h="396688">
                <a:tc>
                  <a:txBody>
                    <a:bodyPr/>
                    <a:lstStyle/>
                    <a:p>
                      <a:r>
                        <a:rPr lang="en-US" sz="2000" dirty="0" smtClean="0"/>
                        <a:t>#’s on Ball</a:t>
                      </a:r>
                      <a:endParaRPr lang="en-US" sz="2000" dirty="0"/>
                    </a:p>
                  </a:txBody>
                  <a:tcPr/>
                </a:tc>
                <a:tc>
                  <a:txBody>
                    <a:bodyPr/>
                    <a:lstStyle/>
                    <a:p>
                      <a:r>
                        <a:rPr lang="en-US" sz="2000" dirty="0" smtClean="0"/>
                        <a:t>Question to Answer</a:t>
                      </a:r>
                      <a:endParaRPr lang="en-US" sz="2000" dirty="0"/>
                    </a:p>
                  </a:txBody>
                  <a:tcPr/>
                </a:tc>
                <a:extLst>
                  <a:ext uri="{0D108BD9-81ED-4DB2-BD59-A6C34878D82A}">
                    <a16:rowId xmlns:a16="http://schemas.microsoft.com/office/drawing/2014/main" val="4293956750"/>
                  </a:ext>
                </a:extLst>
              </a:tr>
              <a:tr h="644323">
                <a:tc>
                  <a:txBody>
                    <a:bodyPr/>
                    <a:lstStyle/>
                    <a:p>
                      <a:r>
                        <a:rPr lang="en-US" dirty="0" smtClean="0"/>
                        <a:t>11 /</a:t>
                      </a:r>
                      <a:r>
                        <a:rPr lang="en-US" baseline="0" dirty="0" smtClean="0"/>
                        <a:t> 31</a:t>
                      </a:r>
                      <a:endParaRPr lang="en-US" dirty="0"/>
                    </a:p>
                  </a:txBody>
                  <a:tcPr/>
                </a:tc>
                <a:tc>
                  <a:txBody>
                    <a:bodyPr/>
                    <a:lstStyle/>
                    <a:p>
                      <a:endParaRPr lang="en-US" dirty="0"/>
                    </a:p>
                  </a:txBody>
                  <a:tcPr/>
                </a:tc>
                <a:extLst>
                  <a:ext uri="{0D108BD9-81ED-4DB2-BD59-A6C34878D82A}">
                    <a16:rowId xmlns:a16="http://schemas.microsoft.com/office/drawing/2014/main" val="4081620884"/>
                  </a:ext>
                </a:extLst>
              </a:tr>
              <a:tr h="590702">
                <a:tc>
                  <a:txBody>
                    <a:bodyPr/>
                    <a:lstStyle/>
                    <a:p>
                      <a:r>
                        <a:rPr lang="en-US" dirty="0" smtClean="0"/>
                        <a:t>12 / 32</a:t>
                      </a:r>
                      <a:endParaRPr lang="en-US" dirty="0"/>
                    </a:p>
                  </a:txBody>
                  <a:tcPr/>
                </a:tc>
                <a:tc>
                  <a:txBody>
                    <a:bodyPr/>
                    <a:lstStyle/>
                    <a:p>
                      <a:endParaRPr lang="en-US" dirty="0"/>
                    </a:p>
                  </a:txBody>
                  <a:tcPr/>
                </a:tc>
                <a:extLst>
                  <a:ext uri="{0D108BD9-81ED-4DB2-BD59-A6C34878D82A}">
                    <a16:rowId xmlns:a16="http://schemas.microsoft.com/office/drawing/2014/main" val="3834964529"/>
                  </a:ext>
                </a:extLst>
              </a:tr>
              <a:tr h="590702">
                <a:tc>
                  <a:txBody>
                    <a:bodyPr/>
                    <a:lstStyle/>
                    <a:p>
                      <a:r>
                        <a:rPr lang="en-US" dirty="0" smtClean="0"/>
                        <a:t>13</a:t>
                      </a:r>
                      <a:endParaRPr lang="en-US" dirty="0"/>
                    </a:p>
                  </a:txBody>
                  <a:tcPr/>
                </a:tc>
                <a:tc>
                  <a:txBody>
                    <a:bodyPr/>
                    <a:lstStyle/>
                    <a:p>
                      <a:endParaRPr lang="en-US" dirty="0"/>
                    </a:p>
                  </a:txBody>
                  <a:tcPr/>
                </a:tc>
                <a:extLst>
                  <a:ext uri="{0D108BD9-81ED-4DB2-BD59-A6C34878D82A}">
                    <a16:rowId xmlns:a16="http://schemas.microsoft.com/office/drawing/2014/main" val="1607753453"/>
                  </a:ext>
                </a:extLst>
              </a:tr>
              <a:tr h="628126">
                <a:tc>
                  <a:txBody>
                    <a:bodyPr/>
                    <a:lstStyle/>
                    <a:p>
                      <a:r>
                        <a:rPr lang="en-US" dirty="0" smtClean="0"/>
                        <a:t>14</a:t>
                      </a:r>
                      <a:endParaRPr lang="en-US" dirty="0"/>
                    </a:p>
                  </a:txBody>
                  <a:tcPr/>
                </a:tc>
                <a:tc>
                  <a:txBody>
                    <a:bodyPr/>
                    <a:lstStyle/>
                    <a:p>
                      <a:endParaRPr lang="en-US" dirty="0"/>
                    </a:p>
                  </a:txBody>
                  <a:tcPr/>
                </a:tc>
                <a:extLst>
                  <a:ext uri="{0D108BD9-81ED-4DB2-BD59-A6C34878D82A}">
                    <a16:rowId xmlns:a16="http://schemas.microsoft.com/office/drawing/2014/main" val="4292305655"/>
                  </a:ext>
                </a:extLst>
              </a:tr>
              <a:tr h="602757">
                <a:tc>
                  <a:txBody>
                    <a:bodyPr/>
                    <a:lstStyle/>
                    <a:p>
                      <a:r>
                        <a:rPr lang="en-US" dirty="0" smtClean="0"/>
                        <a:t>15</a:t>
                      </a:r>
                      <a:endParaRPr lang="en-US" dirty="0"/>
                    </a:p>
                  </a:txBody>
                  <a:tcPr/>
                </a:tc>
                <a:tc>
                  <a:txBody>
                    <a:bodyPr/>
                    <a:lstStyle/>
                    <a:p>
                      <a:endParaRPr lang="en-US" dirty="0"/>
                    </a:p>
                  </a:txBody>
                  <a:tcPr/>
                </a:tc>
                <a:extLst>
                  <a:ext uri="{0D108BD9-81ED-4DB2-BD59-A6C34878D82A}">
                    <a16:rowId xmlns:a16="http://schemas.microsoft.com/office/drawing/2014/main" val="1575623056"/>
                  </a:ext>
                </a:extLst>
              </a:tr>
              <a:tr h="644323">
                <a:tc>
                  <a:txBody>
                    <a:bodyPr/>
                    <a:lstStyle/>
                    <a:p>
                      <a:r>
                        <a:rPr lang="en-US" dirty="0" smtClean="0"/>
                        <a:t>16</a:t>
                      </a:r>
                      <a:endParaRPr lang="en-US" dirty="0"/>
                    </a:p>
                  </a:txBody>
                  <a:tcPr/>
                </a:tc>
                <a:tc>
                  <a:txBody>
                    <a:bodyPr/>
                    <a:lstStyle/>
                    <a:p>
                      <a:endParaRPr lang="en-US" dirty="0"/>
                    </a:p>
                  </a:txBody>
                  <a:tcPr/>
                </a:tc>
                <a:extLst>
                  <a:ext uri="{0D108BD9-81ED-4DB2-BD59-A6C34878D82A}">
                    <a16:rowId xmlns:a16="http://schemas.microsoft.com/office/drawing/2014/main" val="2215636721"/>
                  </a:ext>
                </a:extLst>
              </a:tr>
              <a:tr h="645577">
                <a:tc>
                  <a:txBody>
                    <a:bodyPr/>
                    <a:lstStyle/>
                    <a:p>
                      <a:r>
                        <a:rPr lang="en-US" dirty="0" smtClean="0"/>
                        <a:t>17</a:t>
                      </a:r>
                      <a:endParaRPr lang="en-US" dirty="0"/>
                    </a:p>
                  </a:txBody>
                  <a:tcPr/>
                </a:tc>
                <a:tc>
                  <a:txBody>
                    <a:bodyPr/>
                    <a:lstStyle/>
                    <a:p>
                      <a:endParaRPr lang="en-US" dirty="0"/>
                    </a:p>
                  </a:txBody>
                  <a:tcPr/>
                </a:tc>
                <a:extLst>
                  <a:ext uri="{0D108BD9-81ED-4DB2-BD59-A6C34878D82A}">
                    <a16:rowId xmlns:a16="http://schemas.microsoft.com/office/drawing/2014/main" val="3005956707"/>
                  </a:ext>
                </a:extLst>
              </a:tr>
              <a:tr h="638922">
                <a:tc>
                  <a:txBody>
                    <a:bodyPr/>
                    <a:lstStyle/>
                    <a:p>
                      <a:r>
                        <a:rPr lang="en-US" dirty="0" smtClean="0"/>
                        <a:t>18</a:t>
                      </a:r>
                      <a:endParaRPr lang="en-US" dirty="0"/>
                    </a:p>
                  </a:txBody>
                  <a:tcPr/>
                </a:tc>
                <a:tc>
                  <a:txBody>
                    <a:bodyPr/>
                    <a:lstStyle/>
                    <a:p>
                      <a:endParaRPr lang="en-US" dirty="0"/>
                    </a:p>
                  </a:txBody>
                  <a:tcPr/>
                </a:tc>
                <a:extLst>
                  <a:ext uri="{0D108BD9-81ED-4DB2-BD59-A6C34878D82A}">
                    <a16:rowId xmlns:a16="http://schemas.microsoft.com/office/drawing/2014/main" val="2674412674"/>
                  </a:ext>
                </a:extLst>
              </a:tr>
              <a:tr h="614813">
                <a:tc>
                  <a:txBody>
                    <a:bodyPr/>
                    <a:lstStyle/>
                    <a:p>
                      <a:r>
                        <a:rPr lang="en-US" dirty="0" smtClean="0"/>
                        <a:t>19</a:t>
                      </a:r>
                      <a:endParaRPr lang="en-US" dirty="0"/>
                    </a:p>
                  </a:txBody>
                  <a:tcPr/>
                </a:tc>
                <a:tc>
                  <a:txBody>
                    <a:bodyPr/>
                    <a:lstStyle/>
                    <a:p>
                      <a:endParaRPr lang="en-US" dirty="0"/>
                    </a:p>
                  </a:txBody>
                  <a:tcPr/>
                </a:tc>
                <a:extLst>
                  <a:ext uri="{0D108BD9-81ED-4DB2-BD59-A6C34878D82A}">
                    <a16:rowId xmlns:a16="http://schemas.microsoft.com/office/drawing/2014/main" val="2444597364"/>
                  </a:ext>
                </a:extLst>
              </a:tr>
              <a:tr h="541875">
                <a:tc>
                  <a:txBody>
                    <a:bodyPr/>
                    <a:lstStyle/>
                    <a:p>
                      <a:r>
                        <a:rPr lang="en-US" dirty="0" smtClean="0"/>
                        <a:t>20</a:t>
                      </a:r>
                      <a:endParaRPr lang="en-US" dirty="0"/>
                    </a:p>
                  </a:txBody>
                  <a:tcPr/>
                </a:tc>
                <a:tc>
                  <a:txBody>
                    <a:bodyPr/>
                    <a:lstStyle/>
                    <a:p>
                      <a:endParaRPr lang="en-US" dirty="0"/>
                    </a:p>
                  </a:txBody>
                  <a:tcPr/>
                </a:tc>
                <a:extLst>
                  <a:ext uri="{0D108BD9-81ED-4DB2-BD59-A6C34878D82A}">
                    <a16:rowId xmlns:a16="http://schemas.microsoft.com/office/drawing/2014/main" val="4275478520"/>
                  </a:ext>
                </a:extLst>
              </a:tr>
            </a:tbl>
          </a:graphicData>
        </a:graphic>
      </p:graphicFrame>
      <p:sp>
        <p:nvSpPr>
          <p:cNvPr id="3" name="Title 1"/>
          <p:cNvSpPr txBox="1">
            <a:spLocks/>
          </p:cNvSpPr>
          <p:nvPr/>
        </p:nvSpPr>
        <p:spPr>
          <a:xfrm rot="16200000">
            <a:off x="-3868836" y="1559628"/>
            <a:ext cx="9384037" cy="8094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u="sng" dirty="0" smtClean="0">
                <a:latin typeface="Aharoni" panose="02010803020104030203" pitchFamily="2" charset="-79"/>
                <a:cs typeface="Aharoni" panose="02010803020104030203" pitchFamily="2" charset="-79"/>
              </a:rPr>
              <a:t>If your thumb lands on….  Questions</a:t>
            </a:r>
            <a:endParaRPr lang="en-US" sz="2900" u="sng"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9659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p:txBody>
          <a:bodyPr>
            <a:normAutofit/>
          </a:bodyPr>
          <a:lstStyle/>
          <a:p>
            <a:r>
              <a:rPr lang="en-US" sz="6600" u="sng" dirty="0" smtClean="0"/>
              <a:t>Norms for PD</a:t>
            </a:r>
            <a:endParaRPr lang="en-US" sz="6600" u="sng" dirty="0"/>
          </a:p>
        </p:txBody>
      </p:sp>
      <p:sp>
        <p:nvSpPr>
          <p:cNvPr id="3" name="Content Placeholder 2"/>
          <p:cNvSpPr>
            <a:spLocks noGrp="1"/>
          </p:cNvSpPr>
          <p:nvPr>
            <p:ph idx="1"/>
          </p:nvPr>
        </p:nvSpPr>
        <p:spPr>
          <a:xfrm>
            <a:off x="1907176" y="1825625"/>
            <a:ext cx="9446623" cy="4351338"/>
          </a:xfrm>
        </p:spPr>
        <p:txBody>
          <a:bodyPr/>
          <a:lstStyle/>
          <a:p>
            <a:r>
              <a:rPr lang="en-US" sz="5400" dirty="0" smtClean="0"/>
              <a:t>1. Table Technology </a:t>
            </a:r>
          </a:p>
          <a:p>
            <a:r>
              <a:rPr lang="en-US" sz="5400" dirty="0" smtClean="0"/>
              <a:t>2. Keep Positive the Focus</a:t>
            </a:r>
          </a:p>
          <a:p>
            <a:r>
              <a:rPr lang="en-US" sz="5400" dirty="0" smtClean="0"/>
              <a:t>3. Have Fun as Learning</a:t>
            </a:r>
          </a:p>
          <a:p>
            <a:pPr marL="0" indent="0">
              <a:buNone/>
            </a:pPr>
            <a:endParaRPr lang="en-US" dirty="0"/>
          </a:p>
        </p:txBody>
      </p:sp>
    </p:spTree>
    <p:extLst>
      <p:ext uri="{BB962C8B-B14F-4D97-AF65-F5344CB8AC3E}">
        <p14:creationId xmlns:p14="http://schemas.microsoft.com/office/powerpoint/2010/main" val="341657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a:xfrm rot="21113784">
            <a:off x="-1100957" y="41668"/>
            <a:ext cx="10515600" cy="1071153"/>
          </a:xfrm>
        </p:spPr>
        <p:txBody>
          <a:bodyPr>
            <a:normAutofit/>
          </a:bodyPr>
          <a:lstStyle/>
          <a:p>
            <a:r>
              <a:rPr lang="en-US" sz="4000" b="1" u="sng" dirty="0" smtClean="0">
                <a:ln w="12700">
                  <a:solidFill>
                    <a:schemeClr val="bg1"/>
                  </a:solidFill>
                </a:ln>
                <a:latin typeface="Arial Black" panose="020B0A04020102020204" pitchFamily="34" charset="0"/>
              </a:rPr>
              <a:t>My Thumb Landed On…</a:t>
            </a:r>
            <a:endParaRPr lang="en-US" sz="4000" b="1" u="sng" dirty="0">
              <a:ln w="12700">
                <a:solidFill>
                  <a:schemeClr val="bg1"/>
                </a:solidFill>
              </a:ln>
              <a:latin typeface="Arial Black" panose="020B0A04020102020204" pitchFamily="34" charset="0"/>
            </a:endParaRPr>
          </a:p>
        </p:txBody>
      </p:sp>
      <p:sp>
        <p:nvSpPr>
          <p:cNvPr id="3" name="Content Placeholder 2"/>
          <p:cNvSpPr>
            <a:spLocks noGrp="1"/>
          </p:cNvSpPr>
          <p:nvPr>
            <p:ph idx="1"/>
          </p:nvPr>
        </p:nvSpPr>
        <p:spPr>
          <a:xfrm>
            <a:off x="1489165" y="744584"/>
            <a:ext cx="10567851" cy="6204856"/>
          </a:xfrm>
        </p:spPr>
        <p:txBody>
          <a:bodyPr>
            <a:normAutofit lnSpcReduction="10000"/>
          </a:bodyPr>
          <a:lstStyle/>
          <a:p>
            <a:pPr marL="0" indent="0" algn="ctr">
              <a:buNone/>
            </a:pPr>
            <a:r>
              <a:rPr lang="en-US" sz="3200" dirty="0" smtClean="0">
                <a:latin typeface="Arial Black" panose="020B0A04020102020204" pitchFamily="34" charset="0"/>
              </a:rPr>
              <a:t>Rules:</a:t>
            </a:r>
          </a:p>
          <a:p>
            <a:pPr lvl="1"/>
            <a:r>
              <a:rPr lang="en-US" sz="3200" dirty="0" smtClean="0">
                <a:latin typeface="Arial Black" panose="020B0A04020102020204" pitchFamily="34" charset="0"/>
              </a:rPr>
              <a:t>When you catch the ball do not move your thumbs</a:t>
            </a:r>
          </a:p>
          <a:p>
            <a:pPr lvl="1"/>
            <a:r>
              <a:rPr lang="en-US" sz="3200" dirty="0" smtClean="0">
                <a:latin typeface="Arial Black" panose="020B0A04020102020204" pitchFamily="34" charset="0"/>
              </a:rPr>
              <a:t>Read aloud the number in the shape that your thumbs landed on</a:t>
            </a:r>
          </a:p>
          <a:p>
            <a:pPr lvl="1"/>
            <a:r>
              <a:rPr lang="en-US" sz="3200" dirty="0" smtClean="0">
                <a:latin typeface="Arial Black" panose="020B0A04020102020204" pitchFamily="34" charset="0"/>
              </a:rPr>
              <a:t>Teacher reads aloud pre-written questions to assess student’s knowledge</a:t>
            </a:r>
          </a:p>
          <a:p>
            <a:pPr lvl="1"/>
            <a:r>
              <a:rPr lang="en-US" sz="3200" i="1" dirty="0" smtClean="0">
                <a:latin typeface="Arial Black" panose="020B0A04020102020204" pitchFamily="34" charset="0"/>
              </a:rPr>
              <a:t>(I find it goes better if you give the students the question ahead of time to answer)</a:t>
            </a:r>
          </a:p>
          <a:p>
            <a:pPr lvl="1"/>
            <a:r>
              <a:rPr lang="en-US" sz="3200" dirty="0" smtClean="0">
                <a:latin typeface="Arial Black" panose="020B0A04020102020204" pitchFamily="34" charset="0"/>
              </a:rPr>
              <a:t>Once you have answered the question, toss the ball to the next person</a:t>
            </a:r>
          </a:p>
          <a:p>
            <a:pPr lvl="1"/>
            <a:r>
              <a:rPr lang="en-US" sz="3200" dirty="0" smtClean="0">
                <a:latin typeface="Arial Black" panose="020B0A04020102020204" pitchFamily="34" charset="0"/>
              </a:rPr>
              <a:t>Teacher determines the length of time spent playing the game.</a:t>
            </a:r>
          </a:p>
          <a:p>
            <a:pPr marL="0" indent="0">
              <a:buNone/>
            </a:pPr>
            <a:endParaRPr lang="en-US" dirty="0"/>
          </a:p>
        </p:txBody>
      </p:sp>
    </p:spTree>
    <p:extLst>
      <p:ext uri="{BB962C8B-B14F-4D97-AF65-F5344CB8AC3E}">
        <p14:creationId xmlns:p14="http://schemas.microsoft.com/office/powerpoint/2010/main" val="146384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p:txBody>
          <a:bodyPr/>
          <a:lstStyle/>
          <a:p>
            <a:r>
              <a:rPr lang="en-US" dirty="0" smtClean="0"/>
              <a:t>On Line Stopwatch is a Great Tool!</a:t>
            </a:r>
            <a:endParaRPr lang="en-US" dirty="0"/>
          </a:p>
        </p:txBody>
      </p:sp>
      <p:sp>
        <p:nvSpPr>
          <p:cNvPr id="3" name="Content Placeholder 2"/>
          <p:cNvSpPr>
            <a:spLocks noGrp="1"/>
          </p:cNvSpPr>
          <p:nvPr>
            <p:ph idx="1"/>
          </p:nvPr>
        </p:nvSpPr>
        <p:spPr>
          <a:xfrm>
            <a:off x="1465728" y="1825625"/>
            <a:ext cx="9888071" cy="4351338"/>
          </a:xfrm>
        </p:spPr>
        <p:txBody>
          <a:bodyPr>
            <a:normAutofit/>
          </a:bodyPr>
          <a:lstStyle/>
          <a:p>
            <a:r>
              <a:rPr lang="en-US" sz="3600" dirty="0" smtClean="0"/>
              <a:t>Set clock for 5 mins. for “My Thumb Landed On…”</a:t>
            </a:r>
          </a:p>
          <a:p>
            <a:endParaRPr lang="en-US" sz="3600" dirty="0"/>
          </a:p>
          <a:p>
            <a:pPr marL="0" indent="0" algn="ctr">
              <a:buNone/>
            </a:pPr>
            <a:r>
              <a:rPr lang="en-US" sz="6000" dirty="0" smtClean="0">
                <a:hlinkClick r:id="rId4"/>
              </a:rPr>
              <a:t>www.onlinestopwatch.com</a:t>
            </a:r>
            <a:endParaRPr lang="en-US" sz="6000" dirty="0" smtClean="0"/>
          </a:p>
          <a:p>
            <a:pPr algn="ctr"/>
            <a:endParaRPr lang="en-US" sz="6000" dirty="0"/>
          </a:p>
        </p:txBody>
      </p:sp>
    </p:spTree>
    <p:extLst>
      <p:ext uri="{BB962C8B-B14F-4D97-AF65-F5344CB8AC3E}">
        <p14:creationId xmlns:p14="http://schemas.microsoft.com/office/powerpoint/2010/main" val="4045407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27705" y="1297883"/>
            <a:ext cx="9585664" cy="1325563"/>
          </a:xfrm>
        </p:spPr>
        <p:txBody>
          <a:bodyPr>
            <a:normAutofit/>
          </a:bodyPr>
          <a:lstStyle/>
          <a:p>
            <a:r>
              <a:rPr lang="en-US" sz="3000" u="sng" dirty="0" smtClean="0">
                <a:latin typeface="Aharoni" panose="02010803020104030203" pitchFamily="2" charset="-79"/>
                <a:cs typeface="Aharoni" panose="02010803020104030203" pitchFamily="2" charset="-79"/>
              </a:rPr>
              <a:t>If your thumb lands on….  Questions</a:t>
            </a:r>
            <a:endParaRPr lang="en-US" sz="3000" u="sng" dirty="0">
              <a:latin typeface="Aharoni" panose="02010803020104030203" pitchFamily="2" charset="-79"/>
              <a:cs typeface="Aharoni" panose="02010803020104030203"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783235569"/>
              </p:ext>
            </p:extLst>
          </p:nvPr>
        </p:nvGraphicFramePr>
        <p:xfrm>
          <a:off x="1227909" y="117566"/>
          <a:ext cx="10515600" cy="6538805"/>
        </p:xfrm>
        <a:graphic>
          <a:graphicData uri="http://schemas.openxmlformats.org/drawingml/2006/table">
            <a:tbl>
              <a:tblPr firstRow="1" bandRow="1">
                <a:tableStyleId>{5940675A-B579-460E-94D1-54222C63F5DA}</a:tableStyleId>
              </a:tblPr>
              <a:tblGrid>
                <a:gridCol w="1617785">
                  <a:extLst>
                    <a:ext uri="{9D8B030D-6E8A-4147-A177-3AD203B41FA5}">
                      <a16:colId xmlns:a16="http://schemas.microsoft.com/office/drawing/2014/main" val="144776202"/>
                    </a:ext>
                  </a:extLst>
                </a:gridCol>
                <a:gridCol w="8897815">
                  <a:extLst>
                    <a:ext uri="{9D8B030D-6E8A-4147-A177-3AD203B41FA5}">
                      <a16:colId xmlns:a16="http://schemas.microsoft.com/office/drawing/2014/main" val="327239029"/>
                    </a:ext>
                  </a:extLst>
                </a:gridCol>
              </a:tblGrid>
              <a:tr h="365763">
                <a:tc>
                  <a:txBody>
                    <a:bodyPr/>
                    <a:lstStyle/>
                    <a:p>
                      <a:r>
                        <a:rPr lang="en-US" sz="2000" dirty="0" smtClean="0"/>
                        <a:t>#’s on Ball</a:t>
                      </a:r>
                      <a:endParaRPr lang="en-US" sz="2000" dirty="0"/>
                    </a:p>
                  </a:txBody>
                  <a:tcPr/>
                </a:tc>
                <a:tc>
                  <a:txBody>
                    <a:bodyPr/>
                    <a:lstStyle/>
                    <a:p>
                      <a:r>
                        <a:rPr lang="en-US" sz="2000" dirty="0" smtClean="0"/>
                        <a:t>Question to Answer</a:t>
                      </a:r>
                      <a:endParaRPr lang="en-US" sz="2000" dirty="0"/>
                    </a:p>
                  </a:txBody>
                  <a:tcPr/>
                </a:tc>
                <a:extLst>
                  <a:ext uri="{0D108BD9-81ED-4DB2-BD59-A6C34878D82A}">
                    <a16:rowId xmlns:a16="http://schemas.microsoft.com/office/drawing/2014/main" val="4293956750"/>
                  </a:ext>
                </a:extLst>
              </a:tr>
              <a:tr h="643596">
                <a:tc>
                  <a:txBody>
                    <a:bodyPr/>
                    <a:lstStyle/>
                    <a:p>
                      <a:r>
                        <a:rPr lang="en-US" dirty="0" smtClean="0"/>
                        <a:t>1 / 11 /</a:t>
                      </a:r>
                      <a:r>
                        <a:rPr lang="en-US" baseline="0" dirty="0" smtClean="0"/>
                        <a:t> 21 / 31</a:t>
                      </a:r>
                      <a:endParaRPr lang="en-US" dirty="0"/>
                    </a:p>
                  </a:txBody>
                  <a:tcPr/>
                </a:tc>
                <a:tc>
                  <a:txBody>
                    <a:bodyPr/>
                    <a:lstStyle/>
                    <a:p>
                      <a:r>
                        <a:rPr lang="en-US" sz="3000" dirty="0" smtClean="0"/>
                        <a:t>What is your favorite color?</a:t>
                      </a:r>
                      <a:endParaRPr lang="en-US" sz="3000" dirty="0"/>
                    </a:p>
                  </a:txBody>
                  <a:tcPr/>
                </a:tc>
                <a:extLst>
                  <a:ext uri="{0D108BD9-81ED-4DB2-BD59-A6C34878D82A}">
                    <a16:rowId xmlns:a16="http://schemas.microsoft.com/office/drawing/2014/main" val="4081620884"/>
                  </a:ext>
                </a:extLst>
              </a:tr>
              <a:tr h="590035">
                <a:tc>
                  <a:txBody>
                    <a:bodyPr/>
                    <a:lstStyle/>
                    <a:p>
                      <a:r>
                        <a:rPr lang="en-US" dirty="0" smtClean="0"/>
                        <a:t>2 /12/ 22 /32</a:t>
                      </a:r>
                      <a:endParaRPr lang="en-US" dirty="0"/>
                    </a:p>
                  </a:txBody>
                  <a:tcPr/>
                </a:tc>
                <a:tc>
                  <a:txBody>
                    <a:bodyPr/>
                    <a:lstStyle/>
                    <a:p>
                      <a:r>
                        <a:rPr lang="en-US" sz="3000" dirty="0" smtClean="0"/>
                        <a:t>How many</a:t>
                      </a:r>
                      <a:r>
                        <a:rPr lang="en-US" sz="3000" baseline="0" dirty="0" smtClean="0"/>
                        <a:t> years have you been teaching?</a:t>
                      </a:r>
                      <a:endParaRPr lang="en-US" sz="3000" dirty="0"/>
                    </a:p>
                  </a:txBody>
                  <a:tcPr/>
                </a:tc>
                <a:extLst>
                  <a:ext uri="{0D108BD9-81ED-4DB2-BD59-A6C34878D82A}">
                    <a16:rowId xmlns:a16="http://schemas.microsoft.com/office/drawing/2014/main" val="3834964529"/>
                  </a:ext>
                </a:extLst>
              </a:tr>
              <a:tr h="590035">
                <a:tc>
                  <a:txBody>
                    <a:bodyPr/>
                    <a:lstStyle/>
                    <a:p>
                      <a:r>
                        <a:rPr lang="en-US" dirty="0" smtClean="0"/>
                        <a:t>3 / 13 /23 </a:t>
                      </a:r>
                      <a:endParaRPr lang="en-US" dirty="0"/>
                    </a:p>
                  </a:txBody>
                  <a:tcPr/>
                </a:tc>
                <a:tc>
                  <a:txBody>
                    <a:bodyPr/>
                    <a:lstStyle/>
                    <a:p>
                      <a:r>
                        <a:rPr lang="en-US" sz="3000" dirty="0" smtClean="0"/>
                        <a:t>What is</a:t>
                      </a:r>
                      <a:r>
                        <a:rPr lang="en-US" sz="3000" baseline="0" dirty="0" smtClean="0"/>
                        <a:t> the best way you personally learn?</a:t>
                      </a:r>
                      <a:endParaRPr lang="en-US" sz="3000" dirty="0"/>
                    </a:p>
                  </a:txBody>
                  <a:tcPr/>
                </a:tc>
                <a:extLst>
                  <a:ext uri="{0D108BD9-81ED-4DB2-BD59-A6C34878D82A}">
                    <a16:rowId xmlns:a16="http://schemas.microsoft.com/office/drawing/2014/main" val="1607753453"/>
                  </a:ext>
                </a:extLst>
              </a:tr>
              <a:tr h="627417">
                <a:tc>
                  <a:txBody>
                    <a:bodyPr/>
                    <a:lstStyle/>
                    <a:p>
                      <a:r>
                        <a:rPr lang="en-US" dirty="0" smtClean="0"/>
                        <a:t>4 / 14 /24</a:t>
                      </a:r>
                      <a:endParaRPr lang="en-US" dirty="0"/>
                    </a:p>
                  </a:txBody>
                  <a:tcPr/>
                </a:tc>
                <a:tc>
                  <a:txBody>
                    <a:bodyPr/>
                    <a:lstStyle/>
                    <a:p>
                      <a:r>
                        <a:rPr lang="en-US" sz="3000" dirty="0" smtClean="0"/>
                        <a:t>What</a:t>
                      </a:r>
                      <a:r>
                        <a:rPr lang="en-US" sz="3000" baseline="0" dirty="0" smtClean="0"/>
                        <a:t> was your favorite game as a youth?</a:t>
                      </a:r>
                      <a:endParaRPr lang="en-US" sz="3000" dirty="0"/>
                    </a:p>
                  </a:txBody>
                  <a:tcPr/>
                </a:tc>
                <a:extLst>
                  <a:ext uri="{0D108BD9-81ED-4DB2-BD59-A6C34878D82A}">
                    <a16:rowId xmlns:a16="http://schemas.microsoft.com/office/drawing/2014/main" val="4292305655"/>
                  </a:ext>
                </a:extLst>
              </a:tr>
              <a:tr h="602077">
                <a:tc>
                  <a:txBody>
                    <a:bodyPr/>
                    <a:lstStyle/>
                    <a:p>
                      <a:r>
                        <a:rPr lang="en-US" dirty="0" smtClean="0"/>
                        <a:t>5 /</a:t>
                      </a:r>
                      <a:r>
                        <a:rPr lang="en-US" baseline="0" dirty="0" smtClean="0"/>
                        <a:t> 15 / 25</a:t>
                      </a:r>
                      <a:endParaRPr lang="en-US" dirty="0"/>
                    </a:p>
                  </a:txBody>
                  <a:tcPr/>
                </a:tc>
                <a:tc>
                  <a:txBody>
                    <a:bodyPr/>
                    <a:lstStyle/>
                    <a:p>
                      <a:r>
                        <a:rPr lang="en-US" sz="3000" dirty="0" smtClean="0"/>
                        <a:t>Wha</a:t>
                      </a:r>
                      <a:r>
                        <a:rPr lang="en-US" sz="3000" baseline="0" dirty="0" smtClean="0"/>
                        <a:t>t is your favorite type of food?</a:t>
                      </a:r>
                      <a:endParaRPr lang="en-US" sz="3000" dirty="0"/>
                    </a:p>
                  </a:txBody>
                  <a:tcPr/>
                </a:tc>
                <a:extLst>
                  <a:ext uri="{0D108BD9-81ED-4DB2-BD59-A6C34878D82A}">
                    <a16:rowId xmlns:a16="http://schemas.microsoft.com/office/drawing/2014/main" val="1575623056"/>
                  </a:ext>
                </a:extLst>
              </a:tr>
              <a:tr h="643596">
                <a:tc>
                  <a:txBody>
                    <a:bodyPr/>
                    <a:lstStyle/>
                    <a:p>
                      <a:r>
                        <a:rPr lang="en-US" dirty="0" smtClean="0"/>
                        <a:t>6 / 16 / 26</a:t>
                      </a:r>
                      <a:endParaRPr lang="en-US" dirty="0"/>
                    </a:p>
                  </a:txBody>
                  <a:tcPr/>
                </a:tc>
                <a:tc>
                  <a:txBody>
                    <a:bodyPr/>
                    <a:lstStyle/>
                    <a:p>
                      <a:r>
                        <a:rPr lang="en-US" sz="3000" dirty="0" smtClean="0"/>
                        <a:t>Where</a:t>
                      </a:r>
                      <a:r>
                        <a:rPr lang="en-US" sz="3000" baseline="0" dirty="0" smtClean="0"/>
                        <a:t> did you go to collage?</a:t>
                      </a:r>
                      <a:endParaRPr lang="en-US" sz="3000" dirty="0"/>
                    </a:p>
                  </a:txBody>
                  <a:tcPr/>
                </a:tc>
                <a:extLst>
                  <a:ext uri="{0D108BD9-81ED-4DB2-BD59-A6C34878D82A}">
                    <a16:rowId xmlns:a16="http://schemas.microsoft.com/office/drawing/2014/main" val="2215636721"/>
                  </a:ext>
                </a:extLst>
              </a:tr>
              <a:tr h="644849">
                <a:tc>
                  <a:txBody>
                    <a:bodyPr/>
                    <a:lstStyle/>
                    <a:p>
                      <a:r>
                        <a:rPr lang="en-US" dirty="0" smtClean="0"/>
                        <a:t>7 /17 / 27</a:t>
                      </a:r>
                      <a:endParaRPr lang="en-US" dirty="0"/>
                    </a:p>
                  </a:txBody>
                  <a:tcPr/>
                </a:tc>
                <a:tc>
                  <a:txBody>
                    <a:bodyPr/>
                    <a:lstStyle/>
                    <a:p>
                      <a:r>
                        <a:rPr lang="en-US" sz="3000" dirty="0" smtClean="0"/>
                        <a:t>What is your best teaching memory so far?</a:t>
                      </a:r>
                      <a:endParaRPr lang="en-US" sz="3000" dirty="0"/>
                    </a:p>
                  </a:txBody>
                  <a:tcPr/>
                </a:tc>
                <a:extLst>
                  <a:ext uri="{0D108BD9-81ED-4DB2-BD59-A6C34878D82A}">
                    <a16:rowId xmlns:a16="http://schemas.microsoft.com/office/drawing/2014/main" val="3005956707"/>
                  </a:ext>
                </a:extLst>
              </a:tr>
              <a:tr h="638201">
                <a:tc>
                  <a:txBody>
                    <a:bodyPr/>
                    <a:lstStyle/>
                    <a:p>
                      <a:r>
                        <a:rPr lang="en-US" dirty="0" smtClean="0"/>
                        <a:t>8 / 18 / 28</a:t>
                      </a:r>
                      <a:endParaRPr lang="en-US" dirty="0"/>
                    </a:p>
                  </a:txBody>
                  <a:tcPr/>
                </a:tc>
                <a:tc>
                  <a:txBody>
                    <a:bodyPr/>
                    <a:lstStyle/>
                    <a:p>
                      <a:r>
                        <a:rPr lang="en-US" sz="3000" dirty="0" smtClean="0"/>
                        <a:t>What style of learning do you teach</a:t>
                      </a:r>
                      <a:r>
                        <a:rPr lang="en-US" sz="3000" baseline="0" dirty="0" smtClean="0"/>
                        <a:t> best?</a:t>
                      </a:r>
                      <a:endParaRPr lang="en-US" sz="3000" dirty="0"/>
                    </a:p>
                  </a:txBody>
                  <a:tcPr/>
                </a:tc>
                <a:extLst>
                  <a:ext uri="{0D108BD9-81ED-4DB2-BD59-A6C34878D82A}">
                    <a16:rowId xmlns:a16="http://schemas.microsoft.com/office/drawing/2014/main" val="2674412674"/>
                  </a:ext>
                </a:extLst>
              </a:tr>
              <a:tr h="614119">
                <a:tc>
                  <a:txBody>
                    <a:bodyPr/>
                    <a:lstStyle/>
                    <a:p>
                      <a:r>
                        <a:rPr lang="en-US" dirty="0" smtClean="0"/>
                        <a:t>9 /19 / 29</a:t>
                      </a:r>
                      <a:endParaRPr lang="en-US" dirty="0"/>
                    </a:p>
                  </a:txBody>
                  <a:tcPr/>
                </a:tc>
                <a:tc>
                  <a:txBody>
                    <a:bodyPr/>
                    <a:lstStyle/>
                    <a:p>
                      <a:r>
                        <a:rPr lang="en-US" sz="3000" dirty="0" smtClean="0"/>
                        <a:t>If</a:t>
                      </a:r>
                      <a:r>
                        <a:rPr lang="en-US" sz="3000" baseline="0" dirty="0" smtClean="0"/>
                        <a:t> money was not an issue what would you do?</a:t>
                      </a:r>
                      <a:endParaRPr lang="en-US" sz="3000" dirty="0"/>
                    </a:p>
                  </a:txBody>
                  <a:tcPr/>
                </a:tc>
                <a:extLst>
                  <a:ext uri="{0D108BD9-81ED-4DB2-BD59-A6C34878D82A}">
                    <a16:rowId xmlns:a16="http://schemas.microsoft.com/office/drawing/2014/main" val="2444597364"/>
                  </a:ext>
                </a:extLst>
              </a:tr>
              <a:tr h="541264">
                <a:tc>
                  <a:txBody>
                    <a:bodyPr/>
                    <a:lstStyle/>
                    <a:p>
                      <a:r>
                        <a:rPr lang="en-US" dirty="0" smtClean="0"/>
                        <a:t>10 / 20 / 30</a:t>
                      </a:r>
                      <a:endParaRPr lang="en-US" dirty="0"/>
                    </a:p>
                  </a:txBody>
                  <a:tcPr/>
                </a:tc>
                <a:tc>
                  <a:txBody>
                    <a:bodyPr/>
                    <a:lstStyle/>
                    <a:p>
                      <a:r>
                        <a:rPr lang="en-US" sz="3000" dirty="0" smtClean="0"/>
                        <a:t>What do you do to make time for you, not school stuff?</a:t>
                      </a:r>
                      <a:endParaRPr lang="en-US" sz="3000" dirty="0"/>
                    </a:p>
                  </a:txBody>
                  <a:tcPr/>
                </a:tc>
                <a:extLst>
                  <a:ext uri="{0D108BD9-81ED-4DB2-BD59-A6C34878D82A}">
                    <a16:rowId xmlns:a16="http://schemas.microsoft.com/office/drawing/2014/main" val="4275478520"/>
                  </a:ext>
                </a:extLst>
              </a:tr>
            </a:tbl>
          </a:graphicData>
        </a:graphic>
      </p:graphicFrame>
    </p:spTree>
    <p:extLst>
      <p:ext uri="{BB962C8B-B14F-4D97-AF65-F5344CB8AC3E}">
        <p14:creationId xmlns:p14="http://schemas.microsoft.com/office/powerpoint/2010/main" val="366499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2" name="Title 1"/>
          <p:cNvSpPr>
            <a:spLocks noGrp="1"/>
          </p:cNvSpPr>
          <p:nvPr>
            <p:ph type="title"/>
          </p:nvPr>
        </p:nvSpPr>
        <p:spPr>
          <a:xfrm>
            <a:off x="1123406" y="-143691"/>
            <a:ext cx="10894422" cy="7432765"/>
          </a:xfrm>
        </p:spPr>
        <p:txBody>
          <a:bodyPr>
            <a:normAutofit/>
          </a:bodyPr>
          <a:lstStyle/>
          <a:p>
            <a:pPr algn="ctr"/>
            <a:r>
              <a:rPr lang="en-US" sz="4500" dirty="0" smtClean="0"/>
              <a:t>As you could see from the ball activity, we all have very different answers to some of the same questions, just like our students do. What are some different ways you teach a topic other then old school paper, lecture, textbook notes?</a:t>
            </a:r>
            <a:r>
              <a:rPr lang="en-US" sz="5400" dirty="0" smtClean="0"/>
              <a:t/>
            </a:r>
            <a:br>
              <a:rPr lang="en-US" sz="5400" dirty="0" smtClean="0"/>
            </a:br>
            <a:r>
              <a:rPr lang="en-US" sz="4000" dirty="0" smtClean="0"/>
              <a:t>Table Share with </a:t>
            </a:r>
            <a:r>
              <a:rPr lang="en-US" sz="4000" dirty="0" smtClean="0"/>
              <a:t>the group </a:t>
            </a:r>
            <a:r>
              <a:rPr lang="en-US" sz="4000" dirty="0" smtClean="0"/>
              <a:t>you are sitting with.</a:t>
            </a:r>
            <a:br>
              <a:rPr lang="en-US" sz="4000" dirty="0" smtClean="0"/>
            </a:br>
            <a:r>
              <a:rPr lang="en-US" sz="4000" dirty="0" smtClean="0"/>
              <a:t>Please list ideas on brainstorm bubble chart with dry erase marker.</a:t>
            </a:r>
            <a:endParaRPr lang="en-US" sz="4000" i="1" dirty="0"/>
          </a:p>
        </p:txBody>
      </p:sp>
    </p:spTree>
    <p:extLst>
      <p:ext uri="{BB962C8B-B14F-4D97-AF65-F5344CB8AC3E}">
        <p14:creationId xmlns:p14="http://schemas.microsoft.com/office/powerpoint/2010/main" val="299902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5262"/>
            <a:ext cx="12070080" cy="6467475"/>
          </a:xfrm>
          <a:prstGeom prst="rect">
            <a:avLst/>
          </a:prstGeom>
        </p:spPr>
      </p:pic>
      <p:sp>
        <p:nvSpPr>
          <p:cNvPr id="5" name="Rectangle 4"/>
          <p:cNvSpPr/>
          <p:nvPr/>
        </p:nvSpPr>
        <p:spPr>
          <a:xfrm>
            <a:off x="4153989" y="2875895"/>
            <a:ext cx="3905794" cy="1077218"/>
          </a:xfrm>
          <a:prstGeom prst="rect">
            <a:avLst/>
          </a:prstGeom>
          <a:noFill/>
        </p:spPr>
        <p:txBody>
          <a:bodyPr wrap="square" lIns="91440" tIns="45720" rIns="91440" bIns="45720">
            <a:spAutoFit/>
          </a:bodyPr>
          <a:lstStyle/>
          <a:p>
            <a:pPr algn="ctr"/>
            <a:r>
              <a:rPr lang="en-US" sz="3200" b="0" cap="none" spc="0" dirty="0" smtClean="0">
                <a:ln w="0"/>
                <a:solidFill>
                  <a:schemeClr val="tx1"/>
                </a:solidFill>
                <a:effectLst>
                  <a:outerShdw blurRad="38100" dist="19050" dir="2700000" algn="tl" rotWithShape="0">
                    <a:schemeClr val="dk1">
                      <a:alpha val="40000"/>
                    </a:schemeClr>
                  </a:outerShdw>
                </a:effectLst>
              </a:rPr>
              <a:t>Different Ways </a:t>
            </a:r>
          </a:p>
          <a:p>
            <a:pPr algn="ctr"/>
            <a:r>
              <a:rPr lang="en-US" sz="3200" dirty="0" smtClean="0">
                <a:ln w="0"/>
                <a:effectLst>
                  <a:outerShdw blurRad="38100" dist="19050" dir="2700000" algn="tl" rotWithShape="0">
                    <a:schemeClr val="dk1">
                      <a:alpha val="40000"/>
                    </a:schemeClr>
                  </a:outerShdw>
                </a:effectLst>
              </a:rPr>
              <a:t>To Teach A </a:t>
            </a:r>
            <a:r>
              <a:rPr lang="en-US" sz="3200" b="0" cap="none" spc="0" dirty="0" smtClean="0">
                <a:ln w="0"/>
                <a:solidFill>
                  <a:schemeClr val="tx1"/>
                </a:solidFill>
                <a:effectLst>
                  <a:outerShdw blurRad="38100" dist="19050" dir="2700000" algn="tl" rotWithShape="0">
                    <a:schemeClr val="dk1">
                      <a:alpha val="40000"/>
                    </a:schemeClr>
                  </a:outerShdw>
                </a:effectLst>
              </a:rPr>
              <a:t>Topic…</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579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3422469" y="0"/>
            <a:ext cx="15614469" cy="6858000"/>
          </a:xfrm>
          <a:prstGeom prst="rect">
            <a:avLst/>
          </a:prstGeom>
        </p:spPr>
      </p:pic>
      <p:sp>
        <p:nvSpPr>
          <p:cNvPr id="3" name="Content Placeholder 2"/>
          <p:cNvSpPr>
            <a:spLocks noGrp="1"/>
          </p:cNvSpPr>
          <p:nvPr>
            <p:ph idx="1"/>
          </p:nvPr>
        </p:nvSpPr>
        <p:spPr>
          <a:xfrm>
            <a:off x="1658983" y="235132"/>
            <a:ext cx="10371908" cy="6622868"/>
          </a:xfrm>
        </p:spPr>
        <p:txBody>
          <a:bodyPr>
            <a:normAutofit/>
          </a:bodyPr>
          <a:lstStyle/>
          <a:p>
            <a:pPr marL="0" indent="0">
              <a:buNone/>
            </a:pPr>
            <a:r>
              <a:rPr lang="en-US" dirty="0" smtClean="0">
                <a:latin typeface="Aharoni" panose="02010803020104030203" pitchFamily="2" charset="-79"/>
                <a:cs typeface="Aharoni" panose="02010803020104030203" pitchFamily="2" charset="-79"/>
              </a:rPr>
              <a:t>1.Pick 2 ideas as a group that stand out</a:t>
            </a:r>
          </a:p>
          <a:p>
            <a:pPr marL="0" indent="0">
              <a:buNone/>
            </a:pPr>
            <a:r>
              <a:rPr lang="en-US" dirty="0" smtClean="0">
                <a:latin typeface="Aharoni" panose="02010803020104030203" pitchFamily="2" charset="-79"/>
                <a:cs typeface="Aharoni" panose="02010803020104030203" pitchFamily="2" charset="-79"/>
              </a:rPr>
              <a:t>2. Put your ideas on the post-it notes provided (1 idea per </a:t>
            </a:r>
          </a:p>
          <a:p>
            <a:pPr marL="0" indent="0">
              <a:buNone/>
            </a:pPr>
            <a:r>
              <a:rPr lang="en-US" dirty="0">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  post-it note)</a:t>
            </a:r>
          </a:p>
          <a:p>
            <a:pPr marL="0" indent="0">
              <a:buNone/>
            </a:pPr>
            <a:r>
              <a:rPr lang="en-US" dirty="0" smtClean="0">
                <a:latin typeface="Aharoni" panose="02010803020104030203" pitchFamily="2" charset="-79"/>
                <a:cs typeface="Aharoni" panose="02010803020104030203" pitchFamily="2" charset="-79"/>
              </a:rPr>
              <a:t>3.  Pick one person to be spoke person for group</a:t>
            </a:r>
          </a:p>
          <a:p>
            <a:pPr marL="0" indent="0">
              <a:buNone/>
            </a:pPr>
            <a:r>
              <a:rPr lang="en-US" dirty="0" smtClean="0">
                <a:latin typeface="Aharoni" panose="02010803020104030203" pitchFamily="2" charset="-79"/>
                <a:cs typeface="Aharoni" panose="02010803020104030203" pitchFamily="2" charset="-79"/>
              </a:rPr>
              <a:t>4. Each groups’ spoke person will read aloud post-it and add </a:t>
            </a:r>
          </a:p>
          <a:p>
            <a:pPr marL="0" indent="0">
              <a:buNone/>
            </a:pPr>
            <a:r>
              <a:rPr lang="en-US" dirty="0">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   to class bubble chart  </a:t>
            </a:r>
          </a:p>
          <a:p>
            <a:pPr marL="0" indent="0">
              <a:buNone/>
            </a:pPr>
            <a:r>
              <a:rPr lang="en-US" dirty="0" smtClean="0">
                <a:latin typeface="Aharoni" panose="02010803020104030203" pitchFamily="2" charset="-79"/>
                <a:cs typeface="Aharoni" panose="02010803020104030203" pitchFamily="2" charset="-79"/>
              </a:rPr>
              <a:t>	</a:t>
            </a:r>
            <a:r>
              <a:rPr lang="en-US" i="1" dirty="0" smtClean="0">
                <a:latin typeface="Aharoni" panose="02010803020104030203" pitchFamily="2" charset="-79"/>
                <a:cs typeface="Aharoni" panose="02010803020104030203" pitchFamily="2" charset="-79"/>
              </a:rPr>
              <a:t>This is a great way to pre-assess what students know </a:t>
            </a:r>
          </a:p>
          <a:p>
            <a:pPr marL="0" indent="0">
              <a:buNone/>
            </a:pPr>
            <a:r>
              <a:rPr lang="en-US" i="1" dirty="0">
                <a:latin typeface="Aharoni" panose="02010803020104030203" pitchFamily="2" charset="-79"/>
                <a:cs typeface="Aharoni" panose="02010803020104030203" pitchFamily="2" charset="-79"/>
              </a:rPr>
              <a:t> </a:t>
            </a:r>
            <a:r>
              <a:rPr lang="en-US" i="1" dirty="0" smtClean="0">
                <a:latin typeface="Aharoni" panose="02010803020104030203" pitchFamily="2" charset="-79"/>
                <a:cs typeface="Aharoni" panose="02010803020104030203" pitchFamily="2" charset="-79"/>
              </a:rPr>
              <a:t>       about a topic and what parts of the topic interest them    </a:t>
            </a:r>
          </a:p>
          <a:p>
            <a:pPr marL="0" indent="0">
              <a:buNone/>
            </a:pPr>
            <a:r>
              <a:rPr lang="en-US" i="1" dirty="0">
                <a:latin typeface="Aharoni" panose="02010803020104030203" pitchFamily="2" charset="-79"/>
                <a:cs typeface="Aharoni" panose="02010803020104030203" pitchFamily="2" charset="-79"/>
              </a:rPr>
              <a:t> </a:t>
            </a:r>
            <a:r>
              <a:rPr lang="en-US" i="1" dirty="0" smtClean="0">
                <a:latin typeface="Aharoni" panose="02010803020104030203" pitchFamily="2" charset="-79"/>
                <a:cs typeface="Aharoni" panose="02010803020104030203" pitchFamily="2" charset="-79"/>
              </a:rPr>
              <a:t>       most.</a:t>
            </a:r>
          </a:p>
          <a:p>
            <a:pPr marL="0" indent="0">
              <a:buNone/>
            </a:pPr>
            <a:r>
              <a:rPr lang="en-US" dirty="0" smtClean="0">
                <a:latin typeface="Aharoni" panose="02010803020104030203" pitchFamily="2" charset="-79"/>
                <a:cs typeface="Aharoni" panose="02010803020104030203" pitchFamily="2" charset="-79"/>
              </a:rPr>
              <a:t>5. Complete your own personal chart as we complete the </a:t>
            </a:r>
          </a:p>
          <a:p>
            <a:pPr marL="0" indent="0">
              <a:buNone/>
            </a:pPr>
            <a:r>
              <a:rPr lang="en-US" dirty="0">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  class chart to assist in your own leaning (My student’s glue  </a:t>
            </a:r>
          </a:p>
          <a:p>
            <a:pPr marL="0" indent="0">
              <a:buNone/>
            </a:pPr>
            <a:r>
              <a:rPr lang="en-US" dirty="0">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  these into their journals for future study)</a:t>
            </a: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14659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TotalTime>
  <Words>1785</Words>
  <Application>Microsoft Office PowerPoint</Application>
  <PresentationFormat>Widescreen</PresentationFormat>
  <Paragraphs>219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Arial Black</vt:lpstr>
      <vt:lpstr>Calibri</vt:lpstr>
      <vt:lpstr>Calibri Light</vt:lpstr>
      <vt:lpstr>CHUCK</vt:lpstr>
      <vt:lpstr>Office Theme</vt:lpstr>
      <vt:lpstr>Hands-on Mix Up</vt:lpstr>
      <vt:lpstr>PowerPoint Presentation</vt:lpstr>
      <vt:lpstr>Norms for PD</vt:lpstr>
      <vt:lpstr>My Thumb Landed On…</vt:lpstr>
      <vt:lpstr>On Line Stopwatch is a Great Tool!</vt:lpstr>
      <vt:lpstr>If your thumb lands on….  Questions</vt:lpstr>
      <vt:lpstr>As you could see from the ball activity, we all have very different answers to some of the same questions, just like our students do. What are some different ways you teach a topic other then old school paper, lecture, textbook notes? Table Share with the group you are sitting with. Please list ideas on brainstorm bubble chart with dry erase marker.</vt:lpstr>
      <vt:lpstr>PowerPoint Presentation</vt:lpstr>
      <vt:lpstr>PowerPoint Presentation</vt:lpstr>
      <vt:lpstr>Let’s make a card sort that you can use in your own classroom….</vt:lpstr>
      <vt:lpstr>Vocab Match Up Directions</vt:lpstr>
      <vt:lpstr>PowerPoint Presentation</vt:lpstr>
      <vt:lpstr>Another Way to do it….</vt:lpstr>
      <vt:lpstr>Your options are limitless….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 Mix Up</dc:title>
  <dc:creator>Katherine Pease</dc:creator>
  <cp:lastModifiedBy>Katherine Pease</cp:lastModifiedBy>
  <cp:revision>28</cp:revision>
  <cp:lastPrinted>2016-10-02T19:22:04Z</cp:lastPrinted>
  <dcterms:created xsi:type="dcterms:W3CDTF">2016-10-01T15:53:54Z</dcterms:created>
  <dcterms:modified xsi:type="dcterms:W3CDTF">2016-10-02T20:50:21Z</dcterms:modified>
</cp:coreProperties>
</file>