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3884" autoAdjust="0"/>
  </p:normalViewPr>
  <p:slideViewPr>
    <p:cSldViewPr>
      <p:cViewPr varScale="1">
        <p:scale>
          <a:sx n="94" d="100"/>
          <a:sy n="94" d="100"/>
        </p:scale>
        <p:origin x="1075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21088-53C8-4B4D-ABE2-8A3A39CCA7A9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235A5-94A4-4DEA-B9C3-3662E75F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942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6575" y="503238"/>
            <a:ext cx="3140075" cy="2354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1400" b="1" i="0" baseline="0" dirty="0" smtClean="0"/>
              <a:t>Darkened picture background with full-color circle</a:t>
            </a:r>
          </a:p>
          <a:p>
            <a:r>
              <a:rPr lang="en-US" sz="1400" b="0" baseline="0" dirty="0" smtClean="0"/>
              <a:t>(Intermediate)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baseline="0" dirty="0" smtClean="0"/>
              <a:t>Tip</a:t>
            </a:r>
            <a:r>
              <a:rPr lang="en-US" sz="1200" baseline="0" dirty="0" smtClean="0"/>
              <a:t>: For best results with the picture overlay on this slide, use a picture that is the same dimensions as the slide: 10” wide and 7.5” high. If the picture is not the same width and height, resize or crop to those dimensions before following the instructions below. 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b="0" dirty="0" smtClean="0"/>
              <a:t>To reproduce the background effects on this</a:t>
            </a:r>
            <a:r>
              <a:rPr lang="en-US" sz="1200" b="0" baseline="0" dirty="0" smtClean="0"/>
              <a:t> slide, do the following: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Slides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Layout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and then click </a:t>
            </a:r>
            <a:r>
              <a:rPr lang="en-US" sz="1200" b="1" baseline="0" dirty="0" smtClean="0"/>
              <a:t>Blank</a:t>
            </a:r>
            <a:r>
              <a:rPr lang="en-US" sz="120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Right-click the slide</a:t>
            </a:r>
            <a:r>
              <a:rPr lang="en-US" sz="1200" b="0" baseline="0" dirty="0" smtClean="0"/>
              <a:t> and then click </a:t>
            </a:r>
            <a:r>
              <a:rPr lang="en-US" sz="1200" b="1" dirty="0" smtClean="0"/>
              <a:t>Format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Background</a:t>
            </a:r>
            <a:r>
              <a:rPr lang="en-US" sz="1200" b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Format Background</a:t>
            </a:r>
            <a:r>
              <a:rPr lang="en-US" sz="1200" b="0" baseline="0" dirty="0" smtClean="0"/>
              <a:t> dialog box, click </a:t>
            </a:r>
            <a:r>
              <a:rPr lang="en-US" sz="1200" b="1" baseline="0" dirty="0" smtClean="0"/>
              <a:t>Fill</a:t>
            </a:r>
            <a:r>
              <a:rPr lang="en-US" sz="1200" b="0" baseline="0" dirty="0" smtClean="0"/>
              <a:t> in the left pane. In the </a:t>
            </a:r>
            <a:r>
              <a:rPr lang="en-US" sz="1200" b="1" baseline="0" dirty="0" smtClean="0"/>
              <a:t>Fill</a:t>
            </a:r>
            <a:r>
              <a:rPr lang="en-US" sz="1200" b="0" baseline="0" dirty="0" smtClean="0"/>
              <a:t> pane, select </a:t>
            </a:r>
            <a:r>
              <a:rPr lang="en-US" sz="1200" b="1" baseline="0" dirty="0" smtClean="0"/>
              <a:t>Picture or texture fill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Insert from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File</a:t>
            </a:r>
            <a:r>
              <a:rPr lang="en-US" sz="1200" b="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Insert Picture </a:t>
            </a:r>
            <a:r>
              <a:rPr lang="en-US" sz="1200" b="0" baseline="0" dirty="0" smtClean="0"/>
              <a:t>dialog box, select a picture, and then click </a:t>
            </a:r>
            <a:r>
              <a:rPr lang="en-US" sz="1200" b="1" baseline="0" dirty="0" smtClean="0"/>
              <a:t>Insert</a:t>
            </a:r>
            <a:r>
              <a:rPr lang="en-US" sz="1200" b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Also in the </a:t>
            </a:r>
            <a:r>
              <a:rPr lang="en-US" sz="1200" b="1" baseline="0" dirty="0" smtClean="0"/>
              <a:t>Format Background </a:t>
            </a:r>
            <a:r>
              <a:rPr lang="en-US" sz="1200" b="0" baseline="0" dirty="0" smtClean="0"/>
              <a:t>dialog box, click </a:t>
            </a:r>
            <a:r>
              <a:rPr lang="en-US" sz="1200" b="1" baseline="0" dirty="0" smtClean="0"/>
              <a:t>Picture</a:t>
            </a:r>
            <a:r>
              <a:rPr lang="en-US" sz="1200" b="0" baseline="0" dirty="0" smtClean="0"/>
              <a:t> in the left pane, and then do the following in the </a:t>
            </a:r>
            <a:r>
              <a:rPr lang="en-US" sz="1200" b="1" baseline="0" dirty="0" smtClean="0"/>
              <a:t>Picture</a:t>
            </a:r>
            <a:r>
              <a:rPr lang="en-US" sz="1200" b="0" baseline="0" dirty="0" smtClean="0"/>
              <a:t> pane: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Click the button next to </a:t>
            </a:r>
            <a:r>
              <a:rPr lang="en-US" sz="1200" b="1" baseline="0" dirty="0" smtClean="0"/>
              <a:t>Recolor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Color Modes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Grayscale </a:t>
            </a:r>
            <a:r>
              <a:rPr lang="en-US" sz="1200" b="0" baseline="0" dirty="0" smtClean="0"/>
              <a:t>(first option from the left).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Brightness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-50%</a:t>
            </a:r>
            <a:r>
              <a:rPr lang="en-US" sz="1200" b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Contrast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-60%</a:t>
            </a:r>
            <a:r>
              <a:rPr lang="en-US" sz="1200" b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Insert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Images</a:t>
            </a:r>
            <a:r>
              <a:rPr lang="en-US" sz="1200" b="0" baseline="0" dirty="0" smtClean="0"/>
              <a:t> group, click </a:t>
            </a:r>
            <a:r>
              <a:rPr lang="en-US" sz="1200" b="1" baseline="0" dirty="0" smtClean="0"/>
              <a:t>Picture</a:t>
            </a:r>
            <a:r>
              <a:rPr lang="en-US" sz="1200" b="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Insert Picture </a:t>
            </a:r>
            <a:r>
              <a:rPr lang="en-US" sz="1200" b="0" baseline="0" dirty="0" smtClean="0"/>
              <a:t>dialog box, select the same picture used for the background, and then click </a:t>
            </a:r>
            <a:r>
              <a:rPr lang="en-US" sz="1200" b="1" baseline="0" dirty="0" smtClean="0"/>
              <a:t>Insert</a:t>
            </a:r>
            <a:r>
              <a:rPr lang="en-US" sz="1200" b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lang="en-US" sz="1200" b="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b="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b="0" i="0" baseline="0" dirty="0" smtClean="0"/>
              <a:t> group, click </a:t>
            </a:r>
            <a:r>
              <a:rPr lang="en-US" sz="1200" b="1" i="0" baseline="0" dirty="0" smtClean="0"/>
              <a:t>Shape Effects</a:t>
            </a:r>
            <a:r>
              <a:rPr lang="en-US" sz="1200" b="0" i="0" baseline="0" dirty="0" smtClean="0"/>
              <a:t>, point to </a:t>
            </a:r>
            <a:r>
              <a:rPr lang="en-US" sz="1200" b="1" i="0" baseline="0" dirty="0" smtClean="0"/>
              <a:t>Soft Edges</a:t>
            </a:r>
            <a:r>
              <a:rPr lang="en-US" sz="1200" b="0" i="0" baseline="0" dirty="0" smtClean="0"/>
              <a:t>, and then click </a:t>
            </a:r>
            <a:r>
              <a:rPr lang="en-US" sz="1200" b="1" i="0" baseline="0" dirty="0" smtClean="0"/>
              <a:t>10 Point</a:t>
            </a:r>
            <a:r>
              <a:rPr lang="en-US" sz="1200" b="0" i="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lang="en-US" sz="1200" b="0" i="0" baseline="0" dirty="0" smtClean="0"/>
              <a:t>Under </a:t>
            </a:r>
            <a:r>
              <a:rPr lang="en-US" sz="1200" b="1" i="0" baseline="0" dirty="0" smtClean="0"/>
              <a:t>Picture Tools</a:t>
            </a:r>
            <a:r>
              <a:rPr lang="en-US" sz="1200" b="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b="0" i="0" baseline="0" dirty="0" smtClean="0"/>
              <a:t> tab, in the </a:t>
            </a:r>
            <a:r>
              <a:rPr lang="en-US" sz="1200" b="1" i="0" baseline="0" dirty="0" smtClean="0"/>
              <a:t>Size </a:t>
            </a:r>
            <a:r>
              <a:rPr lang="en-US" sz="1200" b="0" i="0" baseline="0" dirty="0" smtClean="0"/>
              <a:t>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down arrow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Crop to 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Basic 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(first row, first option from the left)</a:t>
            </a:r>
            <a:r>
              <a:rPr lang="en-US" sz="1200" b="0" i="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lang="en-US" sz="1200" b="0" i="0" baseline="0" dirty="0" smtClean="0"/>
              <a:t>Select the oval. </a:t>
            </a:r>
            <a:r>
              <a:rPr lang="en-US" sz="1200" i="0" baseline="0" dirty="0" smtClean="0"/>
              <a:t>Under </a:t>
            </a:r>
            <a:r>
              <a:rPr lang="en-US" sz="1200" b="1" i="0" baseline="0" dirty="0" smtClean="0"/>
              <a:t>Picture 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group, click the </a:t>
            </a:r>
            <a:r>
              <a:rPr lang="en-US" sz="1200" b="1" dirty="0" smtClean="0"/>
              <a:t>Size and Position</a:t>
            </a:r>
            <a:r>
              <a:rPr lang="en-US" sz="1200" b="0" dirty="0" smtClean="0"/>
              <a:t> dialog</a:t>
            </a:r>
            <a:r>
              <a:rPr lang="en-US" sz="1200" b="0" baseline="0" dirty="0" smtClean="0"/>
              <a:t> box launcher. </a:t>
            </a:r>
            <a:r>
              <a:rPr lang="en-US" sz="1200" dirty="0" smtClean="0"/>
              <a:t>In the </a:t>
            </a:r>
            <a:r>
              <a:rPr lang="en-US" sz="1200" b="1" dirty="0" smtClean="0"/>
              <a:t>Size and Position </a:t>
            </a:r>
            <a:r>
              <a:rPr lang="en-US" sz="1200" dirty="0" smtClean="0"/>
              <a:t> dialog box</a:t>
            </a:r>
            <a:r>
              <a:rPr lang="en-US" sz="1200" baseline="0" dirty="0" smtClean="0"/>
              <a:t>, o</a:t>
            </a:r>
            <a:r>
              <a:rPr lang="en-US" sz="1200" dirty="0" smtClean="0"/>
              <a:t>n the </a:t>
            </a:r>
            <a:r>
              <a:rPr lang="en-US" sz="1200" b="1" dirty="0" smtClean="0"/>
              <a:t>Size</a:t>
            </a:r>
            <a:r>
              <a:rPr lang="en-US" sz="1200" dirty="0" smtClean="0"/>
              <a:t> tab, </a:t>
            </a:r>
            <a:r>
              <a:rPr lang="en-US" sz="1200" baseline="0" dirty="0" smtClean="0"/>
              <a:t>under </a:t>
            </a:r>
            <a:r>
              <a:rPr lang="en-US" sz="1200" b="1" baseline="0" dirty="0" smtClean="0"/>
              <a:t>Crop from</a:t>
            </a:r>
            <a:r>
              <a:rPr lang="en-US" sz="1200" b="0" baseline="0" dirty="0" smtClean="0"/>
              <a:t>,</a:t>
            </a:r>
            <a:r>
              <a:rPr lang="en-US" sz="1200" b="1" baseline="0" dirty="0" smtClean="0"/>
              <a:t> </a:t>
            </a:r>
            <a:r>
              <a:rPr lang="en-US" sz="1200" baseline="0" dirty="0" smtClean="0"/>
              <a:t>enter values into the </a:t>
            </a:r>
            <a:r>
              <a:rPr lang="en-US" sz="1200" b="1" baseline="0" dirty="0" smtClean="0"/>
              <a:t>Left</a:t>
            </a:r>
            <a:r>
              <a:rPr lang="en-US" sz="1200" baseline="0" dirty="0" smtClean="0"/>
              <a:t>, </a:t>
            </a:r>
            <a:r>
              <a:rPr lang="en-US" sz="1200" b="1" baseline="0" dirty="0" smtClean="0"/>
              <a:t>Right</a:t>
            </a:r>
            <a:r>
              <a:rPr lang="en-US" sz="1200" baseline="0" dirty="0" smtClean="0"/>
              <a:t>, </a:t>
            </a:r>
            <a:r>
              <a:rPr lang="en-US" sz="1200" b="1" baseline="0" dirty="0" smtClean="0"/>
              <a:t>Top</a:t>
            </a:r>
            <a:r>
              <a:rPr lang="en-US" sz="1200" baseline="0" dirty="0" smtClean="0"/>
              <a:t>, and </a:t>
            </a:r>
            <a:r>
              <a:rPr lang="en-US" sz="1200" b="1" baseline="0" dirty="0" smtClean="0"/>
              <a:t>Bottom</a:t>
            </a:r>
            <a:r>
              <a:rPr lang="en-US" sz="1200" baseline="0" dirty="0" smtClean="0"/>
              <a:t> boxes to crop the oval as needed. </a:t>
            </a:r>
            <a:endParaRPr lang="en-US" sz="1200" dirty="0" smtClean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791173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027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654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832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415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115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045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664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663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8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294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977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454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grayscl/>
            <a:lum bright="-50000" contrast="-60000"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2691910578_50034a60d9_b.jpg"/>
          <p:cNvPicPr>
            <a:picLocks noChangeAspect="1"/>
          </p:cNvPicPr>
          <p:nvPr/>
        </p:nvPicPr>
        <p:blipFill>
          <a:blip r:embed="rId3" cstate="print"/>
          <a:srcRect l="50001" t="29999" r="11575" b="7777"/>
          <a:stretch>
            <a:fillRect/>
          </a:stretch>
        </p:blipFill>
        <p:spPr>
          <a:xfrm>
            <a:off x="4572000" y="2057400"/>
            <a:ext cx="3962400" cy="4267200"/>
          </a:xfrm>
          <a:prstGeom prst="ellipse">
            <a:avLst/>
          </a:prstGeom>
          <a:effectLst>
            <a:softEdge rad="127000"/>
          </a:effectLst>
        </p:spPr>
      </p:pic>
      <p:sp>
        <p:nvSpPr>
          <p:cNvPr id="2" name="Rectangle 1"/>
          <p:cNvSpPr/>
          <p:nvPr/>
        </p:nvSpPr>
        <p:spPr>
          <a:xfrm>
            <a:off x="152400" y="-76200"/>
            <a:ext cx="3643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u="sng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Feb. 7, 2017</a:t>
            </a:r>
            <a:endParaRPr lang="en-US" sz="5400" b="1" u="sng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762000"/>
            <a:ext cx="8839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48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Sharpen Pencil</a:t>
            </a:r>
          </a:p>
          <a:p>
            <a:r>
              <a:rPr lang="en-US" sz="48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2. Collect PDN, Clicker, textbook</a:t>
            </a:r>
          </a:p>
          <a:p>
            <a:r>
              <a:rPr lang="en-US" sz="48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3.Sit in assigned seat</a:t>
            </a:r>
          </a:p>
          <a:p>
            <a:r>
              <a:rPr lang="en-US" sz="48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4. Open textbook, READ the information to answer the questions</a:t>
            </a:r>
            <a:endParaRPr lang="en-US" sz="48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741449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 flipV="1">
            <a:off x="0" y="76200"/>
            <a:ext cx="9144000" cy="67818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33400" y="-30480"/>
            <a:ext cx="35208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Ecosystem: 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2286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Definition and explanation of picture below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514600"/>
            <a:ext cx="1905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Draw the </a:t>
            </a:r>
          </a:p>
          <a:p>
            <a:r>
              <a:rPr lang="en-US" dirty="0" smtClean="0"/>
              <a:t>Ecosystem that</a:t>
            </a:r>
          </a:p>
          <a:p>
            <a:r>
              <a:rPr lang="en-US" dirty="0" smtClean="0"/>
              <a:t>Your organism is a </a:t>
            </a:r>
          </a:p>
          <a:p>
            <a:r>
              <a:rPr lang="en-US" dirty="0" smtClean="0"/>
              <a:t>Part of. Explain </a:t>
            </a:r>
          </a:p>
          <a:p>
            <a:r>
              <a:rPr lang="en-US" dirty="0" smtClean="0"/>
              <a:t>Your picture.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419600" y="60960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17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 flipV="1">
            <a:off x="1219200" y="198120"/>
            <a:ext cx="7772400" cy="5257800"/>
          </a:xfrm>
          <a:prstGeom prst="triangle">
            <a:avLst>
              <a:gd name="adj" fmla="val 4980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419600" y="2286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Definition and explanation of picture below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2514600"/>
            <a:ext cx="1905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Draw the </a:t>
            </a:r>
          </a:p>
          <a:p>
            <a:r>
              <a:rPr lang="en-US" dirty="0" smtClean="0"/>
              <a:t>Community that</a:t>
            </a:r>
          </a:p>
          <a:p>
            <a:r>
              <a:rPr lang="en-US" dirty="0" smtClean="0"/>
              <a:t>Your organism is a </a:t>
            </a:r>
          </a:p>
          <a:p>
            <a:r>
              <a:rPr lang="en-US" dirty="0" smtClean="0"/>
              <a:t>Part of. Explain </a:t>
            </a:r>
          </a:p>
          <a:p>
            <a:r>
              <a:rPr lang="en-US" dirty="0" smtClean="0"/>
              <a:t>Your picture.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3603" y="59323"/>
            <a:ext cx="291123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Community:</a:t>
            </a:r>
            <a:endParaRPr lang="en-US" sz="40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Oval 5"/>
          <p:cNvSpPr/>
          <p:nvPr/>
        </p:nvSpPr>
        <p:spPr>
          <a:xfrm>
            <a:off x="4953000" y="48006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0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/>
          <p:nvPr/>
        </p:nvSpPr>
        <p:spPr>
          <a:xfrm flipV="1">
            <a:off x="2720737" y="228600"/>
            <a:ext cx="6324600" cy="4770120"/>
          </a:xfrm>
          <a:prstGeom prst="triangle">
            <a:avLst>
              <a:gd name="adj" fmla="val 4980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562600" y="344269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Definition and explanation of picture below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239000" y="3429000"/>
            <a:ext cx="1905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Draw the </a:t>
            </a:r>
          </a:p>
          <a:p>
            <a:r>
              <a:rPr lang="en-US" dirty="0" smtClean="0"/>
              <a:t>Population that</a:t>
            </a:r>
          </a:p>
          <a:p>
            <a:r>
              <a:rPr lang="en-US" dirty="0" smtClean="0"/>
              <a:t>Your organism is a </a:t>
            </a:r>
          </a:p>
          <a:p>
            <a:r>
              <a:rPr lang="en-US" dirty="0" smtClean="0"/>
              <a:t>Part of. Explain </a:t>
            </a:r>
          </a:p>
          <a:p>
            <a:r>
              <a:rPr lang="en-US" dirty="0" smtClean="0"/>
              <a:t>Your picture.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819400" y="177074"/>
            <a:ext cx="291123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Population:</a:t>
            </a:r>
            <a:endParaRPr lang="en-US" sz="40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29000" y="4998720"/>
            <a:ext cx="1905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Draw the </a:t>
            </a:r>
          </a:p>
          <a:p>
            <a:r>
              <a:rPr lang="en-US" dirty="0" smtClean="0"/>
              <a:t>Organism that</a:t>
            </a:r>
          </a:p>
          <a:p>
            <a:r>
              <a:rPr lang="en-US" dirty="0" smtClean="0"/>
              <a:t>You want to focus on. Explain </a:t>
            </a:r>
          </a:p>
          <a:p>
            <a:r>
              <a:rPr lang="en-US" dirty="0" smtClean="0"/>
              <a:t>Your picture.</a:t>
            </a:r>
            <a:endParaRPr lang="en-US" dirty="0"/>
          </a:p>
        </p:txBody>
      </p:sp>
      <p:sp>
        <p:nvSpPr>
          <p:cNvPr id="8" name="Isosceles Triangle 7"/>
          <p:cNvSpPr/>
          <p:nvPr/>
        </p:nvSpPr>
        <p:spPr>
          <a:xfrm flipV="1">
            <a:off x="152400" y="3207068"/>
            <a:ext cx="4267200" cy="3398520"/>
          </a:xfrm>
          <a:prstGeom prst="triangle">
            <a:avLst>
              <a:gd name="adj" fmla="val 4980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133600" y="3207068"/>
            <a:ext cx="1844437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Definition and explanation of picture below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-152400" y="3130868"/>
            <a:ext cx="291123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Organism:</a:t>
            </a:r>
            <a:endParaRPr lang="en-US" sz="32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693229" y="43434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87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957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plant animal ce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724401"/>
            <a:ext cx="3124200" cy="2103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81000"/>
            <a:ext cx="9220200" cy="15906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6200" y="0"/>
            <a:ext cx="44594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7</a:t>
            </a:r>
            <a:r>
              <a:rPr lang="en-US" sz="5400" b="1" cap="none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Grade TEKS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2057400"/>
            <a:ext cx="9067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 </a:t>
            </a:r>
            <a:r>
              <a:rPr lang="en-US" sz="4400" dirty="0" smtClean="0"/>
              <a:t>TEK 7.12D differentiate </a:t>
            </a:r>
            <a:r>
              <a:rPr lang="en-US" sz="4400" dirty="0"/>
              <a:t>between structure and function in plant and animal cell organelles, including cell membrane, cell wall, nucleus, cytoplasm, mitochondrion, chloroplast, and vacuole;</a:t>
            </a:r>
          </a:p>
        </p:txBody>
      </p:sp>
    </p:spTree>
    <p:extLst>
      <p:ext uri="{BB962C8B-B14F-4D97-AF65-F5344CB8AC3E}">
        <p14:creationId xmlns:p14="http://schemas.microsoft.com/office/powerpoint/2010/main" val="2538210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plant animal ce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76200"/>
            <a:ext cx="57912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98756" y="0"/>
            <a:ext cx="38143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7</a:t>
            </a:r>
            <a:r>
              <a:rPr lang="en-US" sz="5400" b="1" cap="none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Grade LO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1828800"/>
            <a:ext cx="90678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LO: We will compare/contrast plant and animal cell organelles by completing a vocabulary assessment. </a:t>
            </a:r>
          </a:p>
          <a:p>
            <a:r>
              <a:rPr lang="en-US" sz="3200" dirty="0" smtClean="0"/>
              <a:t>	TEK 7.12D differentiate </a:t>
            </a:r>
            <a:r>
              <a:rPr lang="en-US" sz="3200" dirty="0"/>
              <a:t>between structure and </a:t>
            </a:r>
            <a:r>
              <a:rPr lang="en-US" sz="3200" dirty="0" smtClean="0"/>
              <a:t>	function </a:t>
            </a:r>
            <a:r>
              <a:rPr lang="en-US" sz="3200" dirty="0"/>
              <a:t>in plant and animal cell organelles, </a:t>
            </a:r>
            <a:r>
              <a:rPr lang="en-US" sz="3200" dirty="0" smtClean="0"/>
              <a:t>	including </a:t>
            </a:r>
            <a:r>
              <a:rPr lang="en-US" sz="3200" dirty="0"/>
              <a:t>cell membrane, cell wall, nucleus, </a:t>
            </a:r>
            <a:r>
              <a:rPr lang="en-US" sz="3200" dirty="0" smtClean="0"/>
              <a:t>	cytoplasm</a:t>
            </a:r>
            <a:r>
              <a:rPr lang="en-US" sz="3200" dirty="0"/>
              <a:t>, mitochondrion, chloroplast, and </a:t>
            </a:r>
            <a:r>
              <a:rPr lang="en-US" sz="3200" dirty="0" smtClean="0"/>
              <a:t>	vacuole</a:t>
            </a:r>
            <a:r>
              <a:rPr lang="en-US" sz="32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960104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plant animal ce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886200"/>
            <a:ext cx="3124200" cy="294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81000"/>
            <a:ext cx="9220200" cy="159067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71450" y="0"/>
            <a:ext cx="42689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7</a:t>
            </a:r>
            <a:r>
              <a:rPr lang="en-US" sz="5400" b="1" cap="none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Grade DOL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2057400"/>
            <a:ext cx="9067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 </a:t>
            </a:r>
            <a:r>
              <a:rPr lang="en-US" sz="6000" dirty="0" smtClean="0"/>
              <a:t>I will complete a written </a:t>
            </a:r>
            <a:r>
              <a:rPr lang="en-US" sz="6000" dirty="0" err="1" smtClean="0"/>
              <a:t>staar</a:t>
            </a:r>
            <a:r>
              <a:rPr lang="en-US" sz="6000" dirty="0" smtClean="0"/>
              <a:t> type questions assessment over plant/animal cells.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28560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plant animal ce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73076"/>
            <a:ext cx="4267200" cy="2746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-15240" y="0"/>
            <a:ext cx="52649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7</a:t>
            </a:r>
            <a:r>
              <a:rPr lang="en-US" sz="5400" b="1" cap="none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Grade Agenda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325941"/>
            <a:ext cx="8229600" cy="5501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4400" dirty="0" smtClean="0"/>
              <a:t>PDN</a:t>
            </a:r>
          </a:p>
          <a:p>
            <a:pPr marL="742950" indent="-742950">
              <a:buAutoNum type="arabicPeriod"/>
            </a:pPr>
            <a:r>
              <a:rPr lang="en-US" sz="4400" dirty="0" smtClean="0"/>
              <a:t>Vocabulary Card Sort</a:t>
            </a:r>
          </a:p>
          <a:p>
            <a:pPr marL="742950" indent="-742950">
              <a:buAutoNum type="arabicPeriod"/>
            </a:pPr>
            <a:r>
              <a:rPr lang="en-US" sz="4400" dirty="0" smtClean="0"/>
              <a:t>Use information gathered from card sort to complete vocabulary handout</a:t>
            </a:r>
          </a:p>
          <a:p>
            <a:pPr marL="742950" indent="-742950">
              <a:buAutoNum type="arabicPeriod"/>
            </a:pPr>
            <a:r>
              <a:rPr lang="en-US" sz="4400" dirty="0" smtClean="0"/>
              <a:t>Animal Cell / Plant Cell</a:t>
            </a:r>
          </a:p>
          <a:p>
            <a:r>
              <a:rPr lang="en-US" sz="4400" dirty="0"/>
              <a:t>	</a:t>
            </a:r>
            <a:r>
              <a:rPr lang="en-US" sz="4400" dirty="0" smtClean="0"/>
              <a:t>Diagram posters</a:t>
            </a:r>
          </a:p>
          <a:p>
            <a:pPr marL="742950" indent="-742950">
              <a:buAutoNum type="arabicPeriod"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56109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552" y="0"/>
            <a:ext cx="8920952" cy="22955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-5552" y="0"/>
            <a:ext cx="46229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6</a:t>
            </a:r>
            <a:r>
              <a:rPr lang="en-US" sz="5400" b="1" cap="none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 Grade TEKS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2272665"/>
            <a:ext cx="9067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6.12(F</a:t>
            </a:r>
            <a:r>
              <a:rPr lang="en-US" sz="5400" dirty="0"/>
              <a:t>)  diagram the levels of organization within an ecosystem, including organism, population, community, and ecosystem</a:t>
            </a:r>
          </a:p>
        </p:txBody>
      </p:sp>
    </p:spTree>
    <p:extLst>
      <p:ext uri="{BB962C8B-B14F-4D97-AF65-F5344CB8AC3E}">
        <p14:creationId xmlns:p14="http://schemas.microsoft.com/office/powerpoint/2010/main" val="3422049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552" y="0"/>
            <a:ext cx="8920952" cy="229552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17004" y="0"/>
            <a:ext cx="39778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6</a:t>
            </a:r>
            <a:r>
              <a:rPr lang="en-US" sz="5400" b="1" cap="none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 Grade LO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272665"/>
            <a:ext cx="9067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LO: We will create a levels of organization in an ecosystem mobile to show how they are related.</a:t>
            </a:r>
          </a:p>
          <a:p>
            <a:r>
              <a:rPr lang="en-US" sz="4000" dirty="0" smtClean="0"/>
              <a:t>	6.12(F</a:t>
            </a:r>
            <a:r>
              <a:rPr lang="en-US" sz="4000" dirty="0"/>
              <a:t>)  diagram the levels of </a:t>
            </a:r>
            <a:r>
              <a:rPr lang="en-US" sz="4000" dirty="0" smtClean="0"/>
              <a:t>	organization </a:t>
            </a:r>
            <a:r>
              <a:rPr lang="en-US" sz="4000" dirty="0"/>
              <a:t>within an ecosystem, </a:t>
            </a:r>
            <a:r>
              <a:rPr lang="en-US" sz="4000" dirty="0" smtClean="0"/>
              <a:t>	including </a:t>
            </a:r>
            <a:r>
              <a:rPr lang="en-US" sz="4000" dirty="0"/>
              <a:t>organism, population, </a:t>
            </a:r>
            <a:r>
              <a:rPr lang="en-US" sz="4000" dirty="0" smtClean="0"/>
              <a:t>	community</a:t>
            </a:r>
            <a:r>
              <a:rPr lang="en-US" sz="4000" dirty="0"/>
              <a:t>, and ecosystem</a:t>
            </a:r>
          </a:p>
        </p:txBody>
      </p:sp>
    </p:spTree>
    <p:extLst>
      <p:ext uri="{BB962C8B-B14F-4D97-AF65-F5344CB8AC3E}">
        <p14:creationId xmlns:p14="http://schemas.microsoft.com/office/powerpoint/2010/main" val="3484499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552" y="0"/>
            <a:ext cx="8920952" cy="229552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9698" y="0"/>
            <a:ext cx="44324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6</a:t>
            </a:r>
            <a:r>
              <a:rPr lang="en-US" sz="5400" b="1" cap="none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 Grade DOL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272665"/>
            <a:ext cx="9067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I will complete a written STAAR type question quiz over the levels of organization in an ecosystem.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32543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2860"/>
            <a:ext cx="8920952" cy="229552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240" y="0"/>
            <a:ext cx="54284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6</a:t>
            </a:r>
            <a:r>
              <a:rPr lang="en-US" sz="5400" b="1" cap="none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 Grade Agenda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272665"/>
            <a:ext cx="9067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AutoNum type="arabicPeriod"/>
            </a:pPr>
            <a:r>
              <a:rPr lang="en-US" sz="5400" dirty="0" smtClean="0"/>
              <a:t>PDN</a:t>
            </a:r>
          </a:p>
          <a:p>
            <a:pPr marL="914400" indent="-914400">
              <a:buAutoNum type="arabicPeriod"/>
            </a:pPr>
            <a:r>
              <a:rPr lang="en-US" sz="5400" dirty="0" smtClean="0"/>
              <a:t>Finish Vocab Foldable</a:t>
            </a:r>
          </a:p>
          <a:p>
            <a:pPr marL="914400" indent="-914400">
              <a:buAutoNum type="arabicPeriod"/>
            </a:pPr>
            <a:r>
              <a:rPr lang="en-US" sz="5400" dirty="0" smtClean="0"/>
              <a:t>Levels of Organization Mobile project</a:t>
            </a:r>
          </a:p>
          <a:p>
            <a:pPr marL="914400" indent="-914400">
              <a:buAutoNum type="arabicPeriod"/>
            </a:pPr>
            <a:r>
              <a:rPr lang="en-US" sz="5400" dirty="0" smtClean="0"/>
              <a:t>DOL Quiz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517831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BA913E8-0430-41FC-AED0-CB28BB21F49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Darkened picture background with full-color circle</Template>
  <TotalTime>0</TotalTime>
  <Words>689</Words>
  <Application>Microsoft Office PowerPoint</Application>
  <PresentationFormat>On-screen Show (4:3)</PresentationFormat>
  <Paragraphs>78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Aharoni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2017-02-06T22:15:38Z</dcterms:created>
  <dcterms:modified xsi:type="dcterms:W3CDTF">2017-02-06T22:51:42Z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TC020116469991</vt:lpwstr>
  </property>
</Properties>
</file>