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54" autoAdjust="0"/>
    <p:restoredTop sz="94660"/>
  </p:normalViewPr>
  <p:slideViewPr>
    <p:cSldViewPr snapToGrid="0">
      <p:cViewPr>
        <p:scale>
          <a:sx n="66" d="100"/>
          <a:sy n="66" d="100"/>
        </p:scale>
        <p:origin x="740" y="-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6F081-03C8-418A-AD54-FBA9845240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F1E825-3470-41FF-B638-5CCE53DC98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9C59CF-A034-4FC9-853C-34E51DD738BE}"/>
              </a:ext>
            </a:extLst>
          </p:cNvPr>
          <p:cNvSpPr>
            <a:spLocks noGrp="1"/>
          </p:cNvSpPr>
          <p:nvPr>
            <p:ph type="dt" sz="half" idx="10"/>
          </p:nvPr>
        </p:nvSpPr>
        <p:spPr/>
        <p:txBody>
          <a:bodyPr/>
          <a:lstStyle/>
          <a:p>
            <a:fld id="{8FDFD1D3-33A3-496D-BFA2-9A9FDF4DB39F}" type="datetimeFigureOut">
              <a:rPr lang="en-US" smtClean="0"/>
              <a:t>2/4/2018</a:t>
            </a:fld>
            <a:endParaRPr lang="en-US"/>
          </a:p>
        </p:txBody>
      </p:sp>
      <p:sp>
        <p:nvSpPr>
          <p:cNvPr id="5" name="Footer Placeholder 4">
            <a:extLst>
              <a:ext uri="{FF2B5EF4-FFF2-40B4-BE49-F238E27FC236}">
                <a16:creationId xmlns:a16="http://schemas.microsoft.com/office/drawing/2014/main" id="{1732D442-96B0-424A-923F-7906B8F1E5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A682AC-53D4-49D3-BCAC-11E6E0B0459E}"/>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2920267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3DE38-BA9A-428F-B116-F093B7506B1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61BB3E-50D6-493B-AE4F-475F3616B8E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2033D9-3916-47BF-BDBA-0B03BC78E31C}"/>
              </a:ext>
            </a:extLst>
          </p:cNvPr>
          <p:cNvSpPr>
            <a:spLocks noGrp="1"/>
          </p:cNvSpPr>
          <p:nvPr>
            <p:ph type="dt" sz="half" idx="10"/>
          </p:nvPr>
        </p:nvSpPr>
        <p:spPr/>
        <p:txBody>
          <a:bodyPr/>
          <a:lstStyle/>
          <a:p>
            <a:fld id="{8FDFD1D3-33A3-496D-BFA2-9A9FDF4DB39F}" type="datetimeFigureOut">
              <a:rPr lang="en-US" smtClean="0"/>
              <a:t>2/4/2018</a:t>
            </a:fld>
            <a:endParaRPr lang="en-US"/>
          </a:p>
        </p:txBody>
      </p:sp>
      <p:sp>
        <p:nvSpPr>
          <p:cNvPr id="5" name="Footer Placeholder 4">
            <a:extLst>
              <a:ext uri="{FF2B5EF4-FFF2-40B4-BE49-F238E27FC236}">
                <a16:creationId xmlns:a16="http://schemas.microsoft.com/office/drawing/2014/main" id="{9D338E36-122C-4306-87F1-FB0E1BD55D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95A151-FABA-42EF-BC26-DFD4E2C638BB}"/>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1340431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43559-AD7D-4909-8BB9-EEB9C491E1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7AC9CA7-6D3A-407D-B03C-ACABF28F601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12F87B-F73D-4E42-9C36-3EEFD9CE11F9}"/>
              </a:ext>
            </a:extLst>
          </p:cNvPr>
          <p:cNvSpPr>
            <a:spLocks noGrp="1"/>
          </p:cNvSpPr>
          <p:nvPr>
            <p:ph type="dt" sz="half" idx="10"/>
          </p:nvPr>
        </p:nvSpPr>
        <p:spPr/>
        <p:txBody>
          <a:bodyPr/>
          <a:lstStyle/>
          <a:p>
            <a:fld id="{8FDFD1D3-33A3-496D-BFA2-9A9FDF4DB39F}" type="datetimeFigureOut">
              <a:rPr lang="en-US" smtClean="0"/>
              <a:t>2/4/2018</a:t>
            </a:fld>
            <a:endParaRPr lang="en-US"/>
          </a:p>
        </p:txBody>
      </p:sp>
      <p:sp>
        <p:nvSpPr>
          <p:cNvPr id="5" name="Footer Placeholder 4">
            <a:extLst>
              <a:ext uri="{FF2B5EF4-FFF2-40B4-BE49-F238E27FC236}">
                <a16:creationId xmlns:a16="http://schemas.microsoft.com/office/drawing/2014/main" id="{FCD4DEF6-63CC-4982-AE77-5444D23EBD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2E7948-4240-4681-A2F2-55C1195308D6}"/>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4138511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DDCFC-BD14-4534-B7D5-04CCB828C4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D13521-D276-4EEE-ACE4-14C99AB693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2EAAC4-6D93-4B78-B32C-4596BA283BC0}"/>
              </a:ext>
            </a:extLst>
          </p:cNvPr>
          <p:cNvSpPr>
            <a:spLocks noGrp="1"/>
          </p:cNvSpPr>
          <p:nvPr>
            <p:ph type="dt" sz="half" idx="10"/>
          </p:nvPr>
        </p:nvSpPr>
        <p:spPr/>
        <p:txBody>
          <a:bodyPr/>
          <a:lstStyle/>
          <a:p>
            <a:fld id="{8FDFD1D3-33A3-496D-BFA2-9A9FDF4DB39F}" type="datetimeFigureOut">
              <a:rPr lang="en-US" smtClean="0"/>
              <a:t>2/4/2018</a:t>
            </a:fld>
            <a:endParaRPr lang="en-US"/>
          </a:p>
        </p:txBody>
      </p:sp>
      <p:sp>
        <p:nvSpPr>
          <p:cNvPr id="5" name="Footer Placeholder 4">
            <a:extLst>
              <a:ext uri="{FF2B5EF4-FFF2-40B4-BE49-F238E27FC236}">
                <a16:creationId xmlns:a16="http://schemas.microsoft.com/office/drawing/2014/main" id="{C5155D2A-3771-4C2A-88FA-BC5E09D671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9454C9-B2A2-482F-90AA-BB14A511488C}"/>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798507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201F7-DC9F-4B51-A2DD-AA68E68896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830A645-284E-44DF-94E7-1E45E11418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D632530-69AF-42EA-9395-1538B7EA8DE8}"/>
              </a:ext>
            </a:extLst>
          </p:cNvPr>
          <p:cNvSpPr>
            <a:spLocks noGrp="1"/>
          </p:cNvSpPr>
          <p:nvPr>
            <p:ph type="dt" sz="half" idx="10"/>
          </p:nvPr>
        </p:nvSpPr>
        <p:spPr/>
        <p:txBody>
          <a:bodyPr/>
          <a:lstStyle/>
          <a:p>
            <a:fld id="{8FDFD1D3-33A3-496D-BFA2-9A9FDF4DB39F}" type="datetimeFigureOut">
              <a:rPr lang="en-US" smtClean="0"/>
              <a:t>2/4/2018</a:t>
            </a:fld>
            <a:endParaRPr lang="en-US"/>
          </a:p>
        </p:txBody>
      </p:sp>
      <p:sp>
        <p:nvSpPr>
          <p:cNvPr id="5" name="Footer Placeholder 4">
            <a:extLst>
              <a:ext uri="{FF2B5EF4-FFF2-40B4-BE49-F238E27FC236}">
                <a16:creationId xmlns:a16="http://schemas.microsoft.com/office/drawing/2014/main" id="{7A286636-39CB-495C-B634-5F60C546BA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84ACC-ACE4-476E-AE6C-9FC61A795F8A}"/>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1505297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0B22-12A0-4E3C-BB8B-95333B282D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7517E8-7B41-4E2C-9193-04F1ECB6830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6B9EA8A-B157-403F-BACC-2E1E36D56D8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847E2E-F095-4568-ACF6-1336AD9FAEB6}"/>
              </a:ext>
            </a:extLst>
          </p:cNvPr>
          <p:cNvSpPr>
            <a:spLocks noGrp="1"/>
          </p:cNvSpPr>
          <p:nvPr>
            <p:ph type="dt" sz="half" idx="10"/>
          </p:nvPr>
        </p:nvSpPr>
        <p:spPr/>
        <p:txBody>
          <a:bodyPr/>
          <a:lstStyle/>
          <a:p>
            <a:fld id="{8FDFD1D3-33A3-496D-BFA2-9A9FDF4DB39F}" type="datetimeFigureOut">
              <a:rPr lang="en-US" smtClean="0"/>
              <a:t>2/4/2018</a:t>
            </a:fld>
            <a:endParaRPr lang="en-US"/>
          </a:p>
        </p:txBody>
      </p:sp>
      <p:sp>
        <p:nvSpPr>
          <p:cNvPr id="6" name="Footer Placeholder 5">
            <a:extLst>
              <a:ext uri="{FF2B5EF4-FFF2-40B4-BE49-F238E27FC236}">
                <a16:creationId xmlns:a16="http://schemas.microsoft.com/office/drawing/2014/main" id="{F119388A-F54D-47E0-936D-5BC1D16467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2DE1FB-F23B-437F-86E8-69E681199369}"/>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993191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07CDC-135B-4FE7-A38C-79C8128C2F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5C876C-323F-4504-9D9E-69B7CEC166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EB407B4-F9E7-4FC4-9A2F-E54B83107B0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8954A1-288F-470C-BF4C-CBA57661B6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55F9AF2-C696-49D7-85CE-4E0CC4F097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C474DF-B2C9-443A-9179-CDE2B6B336D8}"/>
              </a:ext>
            </a:extLst>
          </p:cNvPr>
          <p:cNvSpPr>
            <a:spLocks noGrp="1"/>
          </p:cNvSpPr>
          <p:nvPr>
            <p:ph type="dt" sz="half" idx="10"/>
          </p:nvPr>
        </p:nvSpPr>
        <p:spPr/>
        <p:txBody>
          <a:bodyPr/>
          <a:lstStyle/>
          <a:p>
            <a:fld id="{8FDFD1D3-33A3-496D-BFA2-9A9FDF4DB39F}" type="datetimeFigureOut">
              <a:rPr lang="en-US" smtClean="0"/>
              <a:t>2/4/2018</a:t>
            </a:fld>
            <a:endParaRPr lang="en-US"/>
          </a:p>
        </p:txBody>
      </p:sp>
      <p:sp>
        <p:nvSpPr>
          <p:cNvPr id="8" name="Footer Placeholder 7">
            <a:extLst>
              <a:ext uri="{FF2B5EF4-FFF2-40B4-BE49-F238E27FC236}">
                <a16:creationId xmlns:a16="http://schemas.microsoft.com/office/drawing/2014/main" id="{20A6BD60-92FA-4F91-B067-9B31007E53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4AA9C78-89D1-4CCF-8353-0E0956186E7F}"/>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89918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BB4E-5518-4E0F-89EF-BA39365E84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4A0D544-08B4-4EA5-9BD1-D00DD81E9143}"/>
              </a:ext>
            </a:extLst>
          </p:cNvPr>
          <p:cNvSpPr>
            <a:spLocks noGrp="1"/>
          </p:cNvSpPr>
          <p:nvPr>
            <p:ph type="dt" sz="half" idx="10"/>
          </p:nvPr>
        </p:nvSpPr>
        <p:spPr/>
        <p:txBody>
          <a:bodyPr/>
          <a:lstStyle/>
          <a:p>
            <a:fld id="{8FDFD1D3-33A3-496D-BFA2-9A9FDF4DB39F}" type="datetimeFigureOut">
              <a:rPr lang="en-US" smtClean="0"/>
              <a:t>2/4/2018</a:t>
            </a:fld>
            <a:endParaRPr lang="en-US"/>
          </a:p>
        </p:txBody>
      </p:sp>
      <p:sp>
        <p:nvSpPr>
          <p:cNvPr id="4" name="Footer Placeholder 3">
            <a:extLst>
              <a:ext uri="{FF2B5EF4-FFF2-40B4-BE49-F238E27FC236}">
                <a16:creationId xmlns:a16="http://schemas.microsoft.com/office/drawing/2014/main" id="{8ED584B9-C3F2-4686-9032-0F2345EA514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87BB81-17BC-4F05-B1BC-C6176A4A66DD}"/>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566814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577845-6DC3-405C-9480-25B495320801}"/>
              </a:ext>
            </a:extLst>
          </p:cNvPr>
          <p:cNvSpPr>
            <a:spLocks noGrp="1"/>
          </p:cNvSpPr>
          <p:nvPr>
            <p:ph type="dt" sz="half" idx="10"/>
          </p:nvPr>
        </p:nvSpPr>
        <p:spPr/>
        <p:txBody>
          <a:bodyPr/>
          <a:lstStyle/>
          <a:p>
            <a:fld id="{8FDFD1D3-33A3-496D-BFA2-9A9FDF4DB39F}" type="datetimeFigureOut">
              <a:rPr lang="en-US" smtClean="0"/>
              <a:t>2/4/2018</a:t>
            </a:fld>
            <a:endParaRPr lang="en-US"/>
          </a:p>
        </p:txBody>
      </p:sp>
      <p:sp>
        <p:nvSpPr>
          <p:cNvPr id="3" name="Footer Placeholder 2">
            <a:extLst>
              <a:ext uri="{FF2B5EF4-FFF2-40B4-BE49-F238E27FC236}">
                <a16:creationId xmlns:a16="http://schemas.microsoft.com/office/drawing/2014/main" id="{ABD8CA2F-5DF4-4F93-9359-6AED3B1A1FA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120D03-C32B-425E-9384-73EE8C3691BA}"/>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177971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0B500-61D0-4A25-8A47-9CE82D2609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44E70D-C847-4866-B65F-A0F0622579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762379-7442-46CA-9AA6-914F84226A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C178B9A-DC23-4532-B69B-40D19C3F32D9}"/>
              </a:ext>
            </a:extLst>
          </p:cNvPr>
          <p:cNvSpPr>
            <a:spLocks noGrp="1"/>
          </p:cNvSpPr>
          <p:nvPr>
            <p:ph type="dt" sz="half" idx="10"/>
          </p:nvPr>
        </p:nvSpPr>
        <p:spPr/>
        <p:txBody>
          <a:bodyPr/>
          <a:lstStyle/>
          <a:p>
            <a:fld id="{8FDFD1D3-33A3-496D-BFA2-9A9FDF4DB39F}" type="datetimeFigureOut">
              <a:rPr lang="en-US" smtClean="0"/>
              <a:t>2/4/2018</a:t>
            </a:fld>
            <a:endParaRPr lang="en-US"/>
          </a:p>
        </p:txBody>
      </p:sp>
      <p:sp>
        <p:nvSpPr>
          <p:cNvPr id="6" name="Footer Placeholder 5">
            <a:extLst>
              <a:ext uri="{FF2B5EF4-FFF2-40B4-BE49-F238E27FC236}">
                <a16:creationId xmlns:a16="http://schemas.microsoft.com/office/drawing/2014/main" id="{32CB83AC-0146-444D-ABBA-78C7B6DB16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921E92-0C31-4607-AA21-14A6BEB6AA36}"/>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1974951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02E95-C173-40E0-BA9A-BD16F17C8D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C1D5C9-3D49-4477-A8A7-1BFA9D9192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454A3D-812D-46FC-8E29-5B3DAD4DB7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4E03C0E-5170-4FCC-85C1-790F1CA0D03C}"/>
              </a:ext>
            </a:extLst>
          </p:cNvPr>
          <p:cNvSpPr>
            <a:spLocks noGrp="1"/>
          </p:cNvSpPr>
          <p:nvPr>
            <p:ph type="dt" sz="half" idx="10"/>
          </p:nvPr>
        </p:nvSpPr>
        <p:spPr/>
        <p:txBody>
          <a:bodyPr/>
          <a:lstStyle/>
          <a:p>
            <a:fld id="{8FDFD1D3-33A3-496D-BFA2-9A9FDF4DB39F}" type="datetimeFigureOut">
              <a:rPr lang="en-US" smtClean="0"/>
              <a:t>2/4/2018</a:t>
            </a:fld>
            <a:endParaRPr lang="en-US"/>
          </a:p>
        </p:txBody>
      </p:sp>
      <p:sp>
        <p:nvSpPr>
          <p:cNvPr id="6" name="Footer Placeholder 5">
            <a:extLst>
              <a:ext uri="{FF2B5EF4-FFF2-40B4-BE49-F238E27FC236}">
                <a16:creationId xmlns:a16="http://schemas.microsoft.com/office/drawing/2014/main" id="{EAEC2A8F-B745-45F2-95E7-536CD3AE0F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8A50D3-D9EF-4B24-975C-80B225B2CF1F}"/>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3167283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4392DA-6214-48AC-A65E-2DD905CC1D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EB5DA9-4CFA-42AF-B802-A48B68CC04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9A9127-B33D-4F7B-931B-AAB8CACE6B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FD1D3-33A3-496D-BFA2-9A9FDF4DB39F}" type="datetimeFigureOut">
              <a:rPr lang="en-US" smtClean="0"/>
              <a:t>2/4/2018</a:t>
            </a:fld>
            <a:endParaRPr lang="en-US"/>
          </a:p>
        </p:txBody>
      </p:sp>
      <p:sp>
        <p:nvSpPr>
          <p:cNvPr id="5" name="Footer Placeholder 4">
            <a:extLst>
              <a:ext uri="{FF2B5EF4-FFF2-40B4-BE49-F238E27FC236}">
                <a16:creationId xmlns:a16="http://schemas.microsoft.com/office/drawing/2014/main" id="{F2239CF2-3707-43B5-B655-DBB95756F4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26386E-B043-4C8E-8430-7B9FDB8CC2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FFB2C-388F-4599-B2B8-459E623B1D1A}" type="slidenum">
              <a:rPr lang="en-US" smtClean="0"/>
              <a:t>‹#›</a:t>
            </a:fld>
            <a:endParaRPr lang="en-US"/>
          </a:p>
        </p:txBody>
      </p:sp>
    </p:spTree>
    <p:extLst>
      <p:ext uri="{BB962C8B-B14F-4D97-AF65-F5344CB8AC3E}">
        <p14:creationId xmlns:p14="http://schemas.microsoft.com/office/powerpoint/2010/main" val="452235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8IlzKri08kk"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www.youtube.com/watch?v=ruBAHiij4EA"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oVavgmveyY"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853DF46-D10E-4664-82D4-37F957D8F6DC}"/>
              </a:ext>
            </a:extLst>
          </p:cNvPr>
          <p:cNvPicPr>
            <a:picLocks noChangeAspect="1"/>
          </p:cNvPicPr>
          <p:nvPr/>
        </p:nvPicPr>
        <p:blipFill>
          <a:blip r:embed="rId2"/>
          <a:stretch>
            <a:fillRect/>
          </a:stretch>
        </p:blipFill>
        <p:spPr>
          <a:xfrm>
            <a:off x="-240632" y="-182880"/>
            <a:ext cx="12647596" cy="7209322"/>
          </a:xfrm>
          <a:prstGeom prst="rect">
            <a:avLst/>
          </a:prstGeom>
        </p:spPr>
      </p:pic>
      <p:sp>
        <p:nvSpPr>
          <p:cNvPr id="2" name="Title 1">
            <a:extLst>
              <a:ext uri="{FF2B5EF4-FFF2-40B4-BE49-F238E27FC236}">
                <a16:creationId xmlns:a16="http://schemas.microsoft.com/office/drawing/2014/main" id="{29F9D789-557E-4FFA-AFF5-CFE8F990C78A}"/>
              </a:ext>
            </a:extLst>
          </p:cNvPr>
          <p:cNvSpPr>
            <a:spLocks noGrp="1"/>
          </p:cNvSpPr>
          <p:nvPr>
            <p:ph type="ctrTitle"/>
          </p:nvPr>
        </p:nvSpPr>
        <p:spPr>
          <a:xfrm>
            <a:off x="1524000" y="471638"/>
            <a:ext cx="9144000" cy="940117"/>
          </a:xfrm>
        </p:spPr>
        <p:txBody>
          <a:bodyPr/>
          <a:lstStyle/>
          <a:p>
            <a:r>
              <a:rPr lang="en-US" b="1" u="sng" dirty="0"/>
              <a:t>Feb. 5, 2018</a:t>
            </a:r>
          </a:p>
        </p:txBody>
      </p:sp>
      <p:sp>
        <p:nvSpPr>
          <p:cNvPr id="3" name="Subtitle 2">
            <a:extLst>
              <a:ext uri="{FF2B5EF4-FFF2-40B4-BE49-F238E27FC236}">
                <a16:creationId xmlns:a16="http://schemas.microsoft.com/office/drawing/2014/main" id="{6F1F8AB9-95C4-4B3B-A8F6-A366760F9551}"/>
              </a:ext>
            </a:extLst>
          </p:cNvPr>
          <p:cNvSpPr>
            <a:spLocks noGrp="1"/>
          </p:cNvSpPr>
          <p:nvPr>
            <p:ph type="subTitle" idx="1"/>
          </p:nvPr>
        </p:nvSpPr>
        <p:spPr>
          <a:xfrm>
            <a:off x="1524000" y="1299411"/>
            <a:ext cx="8986787" cy="4747661"/>
          </a:xfrm>
        </p:spPr>
        <p:txBody>
          <a:bodyPr>
            <a:noAutofit/>
          </a:bodyPr>
          <a:lstStyle/>
          <a:p>
            <a:pPr marL="457200" indent="-457200" algn="l">
              <a:buAutoNum type="arabicPeriod"/>
            </a:pPr>
            <a:r>
              <a:rPr lang="en-US" sz="5000" dirty="0"/>
              <a:t>Collect PDN</a:t>
            </a:r>
          </a:p>
          <a:p>
            <a:pPr marL="457200" indent="-457200" algn="l">
              <a:buAutoNum type="arabicPeriod"/>
            </a:pPr>
            <a:r>
              <a:rPr lang="en-US" sz="5000" dirty="0"/>
              <a:t>Sharpen Pencil</a:t>
            </a:r>
          </a:p>
          <a:p>
            <a:pPr marL="457200" indent="-457200" algn="l">
              <a:buAutoNum type="arabicPeriod"/>
            </a:pPr>
            <a:r>
              <a:rPr lang="en-US" sz="5000" dirty="0"/>
              <a:t>Sit 1 boy / 1 girl per table, unless teacher has assigned you a seat personally.</a:t>
            </a:r>
          </a:p>
          <a:p>
            <a:pPr marL="457200" indent="-457200" algn="l">
              <a:buAutoNum type="arabicPeriod"/>
            </a:pPr>
            <a:r>
              <a:rPr lang="en-US" sz="5000" dirty="0"/>
              <a:t>Complete PDN on own</a:t>
            </a:r>
          </a:p>
        </p:txBody>
      </p:sp>
    </p:spTree>
    <p:extLst>
      <p:ext uri="{BB962C8B-B14F-4D97-AF65-F5344CB8AC3E}">
        <p14:creationId xmlns:p14="http://schemas.microsoft.com/office/powerpoint/2010/main" val="4047067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0694E8-FDC9-471A-A772-C0366C8A7FFF}"/>
              </a:ext>
            </a:extLst>
          </p:cNvPr>
          <p:cNvPicPr>
            <a:picLocks noChangeAspect="1"/>
          </p:cNvPicPr>
          <p:nvPr/>
        </p:nvPicPr>
        <p:blipFill>
          <a:blip r:embed="rId2"/>
          <a:stretch>
            <a:fillRect/>
          </a:stretch>
        </p:blipFill>
        <p:spPr>
          <a:xfrm>
            <a:off x="-240632" y="-182880"/>
            <a:ext cx="12647596" cy="7209322"/>
          </a:xfrm>
          <a:prstGeom prst="rect">
            <a:avLst/>
          </a:prstGeom>
        </p:spPr>
      </p:pic>
      <p:sp>
        <p:nvSpPr>
          <p:cNvPr id="2" name="Title 1">
            <a:extLst>
              <a:ext uri="{FF2B5EF4-FFF2-40B4-BE49-F238E27FC236}">
                <a16:creationId xmlns:a16="http://schemas.microsoft.com/office/drawing/2014/main" id="{73EFF99A-C891-4939-9BFC-692BF228222A}"/>
              </a:ext>
            </a:extLst>
          </p:cNvPr>
          <p:cNvSpPr>
            <a:spLocks noGrp="1"/>
          </p:cNvSpPr>
          <p:nvPr>
            <p:ph type="title"/>
          </p:nvPr>
        </p:nvSpPr>
        <p:spPr/>
        <p:txBody>
          <a:bodyPr>
            <a:normAutofit/>
          </a:bodyPr>
          <a:lstStyle/>
          <a:p>
            <a:pPr algn="ctr"/>
            <a:r>
              <a:rPr lang="en-US" sz="6000" b="1" u="sng" dirty="0">
                <a:latin typeface="Eras Bold ITC" panose="020B0907030504020204" pitchFamily="34" charset="0"/>
              </a:rPr>
              <a:t>Agenda</a:t>
            </a:r>
          </a:p>
        </p:txBody>
      </p:sp>
      <p:sp>
        <p:nvSpPr>
          <p:cNvPr id="3" name="Content Placeholder 2">
            <a:extLst>
              <a:ext uri="{FF2B5EF4-FFF2-40B4-BE49-F238E27FC236}">
                <a16:creationId xmlns:a16="http://schemas.microsoft.com/office/drawing/2014/main" id="{C666228D-FAC6-4B5A-8C80-6A4C20C29CB8}"/>
              </a:ext>
            </a:extLst>
          </p:cNvPr>
          <p:cNvSpPr>
            <a:spLocks noGrp="1"/>
          </p:cNvSpPr>
          <p:nvPr>
            <p:ph idx="1"/>
          </p:nvPr>
        </p:nvSpPr>
        <p:spPr>
          <a:xfrm>
            <a:off x="838199" y="1424539"/>
            <a:ext cx="5187215" cy="4752424"/>
          </a:xfrm>
        </p:spPr>
        <p:txBody>
          <a:bodyPr/>
          <a:lstStyle/>
          <a:p>
            <a:pPr marL="0" indent="0" algn="ctr">
              <a:buNone/>
            </a:pPr>
            <a:r>
              <a:rPr lang="en-US" sz="4800" b="1" u="sng" dirty="0"/>
              <a:t>7</a:t>
            </a:r>
            <a:r>
              <a:rPr lang="en-US" sz="4800" b="1" u="sng" baseline="30000" dirty="0"/>
              <a:t>th</a:t>
            </a:r>
            <a:r>
              <a:rPr lang="en-US" sz="4800" b="1" u="sng" dirty="0"/>
              <a:t> Grade</a:t>
            </a:r>
          </a:p>
          <a:p>
            <a:pPr marL="0" indent="0" algn="ctr">
              <a:buNone/>
            </a:pPr>
            <a:r>
              <a:rPr lang="en-US" sz="4800" dirty="0"/>
              <a:t>1. PDN</a:t>
            </a:r>
          </a:p>
          <a:p>
            <a:pPr marL="0" indent="0" algn="ctr">
              <a:buNone/>
            </a:pPr>
            <a:r>
              <a:rPr lang="en-US" sz="4800" dirty="0"/>
              <a:t>2. Food Web Project</a:t>
            </a:r>
          </a:p>
          <a:p>
            <a:pPr marL="0" indent="0" algn="ctr">
              <a:buNone/>
            </a:pPr>
            <a:r>
              <a:rPr lang="en-US" sz="4800" dirty="0"/>
              <a:t>3. Exit Slip</a:t>
            </a:r>
          </a:p>
          <a:p>
            <a:endParaRPr lang="en-US" dirty="0"/>
          </a:p>
        </p:txBody>
      </p:sp>
      <p:sp>
        <p:nvSpPr>
          <p:cNvPr id="4" name="Content Placeholder 2">
            <a:extLst>
              <a:ext uri="{FF2B5EF4-FFF2-40B4-BE49-F238E27FC236}">
                <a16:creationId xmlns:a16="http://schemas.microsoft.com/office/drawing/2014/main" id="{02FF1E62-A39B-4854-88FA-14E1A7666454}"/>
              </a:ext>
            </a:extLst>
          </p:cNvPr>
          <p:cNvSpPr txBox="1">
            <a:spLocks/>
          </p:cNvSpPr>
          <p:nvPr/>
        </p:nvSpPr>
        <p:spPr>
          <a:xfrm>
            <a:off x="6096000" y="1424539"/>
            <a:ext cx="5257802" cy="461748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800" b="1" u="sng" dirty="0"/>
              <a:t>6</a:t>
            </a:r>
            <a:r>
              <a:rPr lang="en-US" sz="4800" b="1" u="sng" baseline="30000" dirty="0"/>
              <a:t>th</a:t>
            </a:r>
            <a:r>
              <a:rPr lang="en-US" sz="4800" b="1" u="sng" dirty="0"/>
              <a:t> Grade</a:t>
            </a:r>
          </a:p>
          <a:p>
            <a:pPr marL="0" indent="0" algn="ctr">
              <a:buNone/>
            </a:pPr>
            <a:r>
              <a:rPr lang="en-US" sz="4800" dirty="0"/>
              <a:t>1. PDN</a:t>
            </a:r>
          </a:p>
          <a:p>
            <a:pPr marL="0" indent="0" algn="ctr">
              <a:buNone/>
            </a:pPr>
            <a:r>
              <a:rPr lang="en-US" sz="4800" dirty="0"/>
              <a:t>2. Prokaryote / Eukaryote Power Point</a:t>
            </a:r>
          </a:p>
          <a:p>
            <a:pPr marL="0" indent="0" algn="ctr">
              <a:buNone/>
            </a:pPr>
            <a:r>
              <a:rPr lang="en-US" sz="4800" dirty="0"/>
              <a:t>3. Diagram Poster</a:t>
            </a:r>
          </a:p>
          <a:p>
            <a:pPr marL="0" indent="0" algn="ctr">
              <a:buNone/>
            </a:pPr>
            <a:r>
              <a:rPr lang="en-US" sz="4800" dirty="0"/>
              <a:t>4.  Exit Slip</a:t>
            </a:r>
          </a:p>
          <a:p>
            <a:endParaRPr lang="en-US" dirty="0"/>
          </a:p>
        </p:txBody>
      </p:sp>
    </p:spTree>
    <p:extLst>
      <p:ext uri="{BB962C8B-B14F-4D97-AF65-F5344CB8AC3E}">
        <p14:creationId xmlns:p14="http://schemas.microsoft.com/office/powerpoint/2010/main" val="820386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4DA193-1EFC-4B3B-ADBA-DDC9926B8DE3}"/>
              </a:ext>
            </a:extLst>
          </p:cNvPr>
          <p:cNvPicPr>
            <a:picLocks noChangeAspect="1"/>
          </p:cNvPicPr>
          <p:nvPr/>
        </p:nvPicPr>
        <p:blipFill>
          <a:blip r:embed="rId2"/>
          <a:stretch>
            <a:fillRect/>
          </a:stretch>
        </p:blipFill>
        <p:spPr>
          <a:xfrm>
            <a:off x="-240632" y="-182880"/>
            <a:ext cx="12647596" cy="7209322"/>
          </a:xfrm>
          <a:prstGeom prst="rect">
            <a:avLst/>
          </a:prstGeom>
        </p:spPr>
      </p:pic>
      <p:sp>
        <p:nvSpPr>
          <p:cNvPr id="4" name="Title 1">
            <a:extLst>
              <a:ext uri="{FF2B5EF4-FFF2-40B4-BE49-F238E27FC236}">
                <a16:creationId xmlns:a16="http://schemas.microsoft.com/office/drawing/2014/main" id="{1651EF1E-99FC-4302-AF99-58255220D883}"/>
              </a:ext>
            </a:extLst>
          </p:cNvPr>
          <p:cNvSpPr>
            <a:spLocks noGrp="1"/>
          </p:cNvSpPr>
          <p:nvPr>
            <p:ph type="title"/>
          </p:nvPr>
        </p:nvSpPr>
        <p:spPr>
          <a:xfrm>
            <a:off x="838200" y="365125"/>
            <a:ext cx="10515600" cy="1325563"/>
          </a:xfrm>
        </p:spPr>
        <p:txBody>
          <a:bodyPr>
            <a:normAutofit/>
          </a:bodyPr>
          <a:lstStyle/>
          <a:p>
            <a:pPr algn="ctr"/>
            <a:r>
              <a:rPr lang="en-US" sz="6000" b="1" u="sng" dirty="0">
                <a:latin typeface="Eras Bold ITC" panose="020B0907030504020204" pitchFamily="34" charset="0"/>
              </a:rPr>
              <a:t>LO’S</a:t>
            </a:r>
          </a:p>
        </p:txBody>
      </p:sp>
      <p:sp>
        <p:nvSpPr>
          <p:cNvPr id="5" name="Content Placeholder 2">
            <a:extLst>
              <a:ext uri="{FF2B5EF4-FFF2-40B4-BE49-F238E27FC236}">
                <a16:creationId xmlns:a16="http://schemas.microsoft.com/office/drawing/2014/main" id="{70C9D797-E454-4E75-AE86-C9392AED4A79}"/>
              </a:ext>
            </a:extLst>
          </p:cNvPr>
          <p:cNvSpPr>
            <a:spLocks noGrp="1"/>
          </p:cNvSpPr>
          <p:nvPr>
            <p:ph idx="1"/>
          </p:nvPr>
        </p:nvSpPr>
        <p:spPr>
          <a:xfrm>
            <a:off x="838200" y="1347537"/>
            <a:ext cx="5257798" cy="4829426"/>
          </a:xfrm>
        </p:spPr>
        <p:txBody>
          <a:bodyPr/>
          <a:lstStyle/>
          <a:p>
            <a:pPr marL="0" indent="0" algn="ctr">
              <a:buNone/>
            </a:pPr>
            <a:r>
              <a:rPr lang="en-US" sz="4000" b="1" u="sng" dirty="0"/>
              <a:t>7</a:t>
            </a:r>
            <a:r>
              <a:rPr lang="en-US" sz="4000" b="1" u="sng" baseline="30000" dirty="0"/>
              <a:t>th</a:t>
            </a:r>
            <a:r>
              <a:rPr lang="en-US" sz="4000" b="1" u="sng" dirty="0"/>
              <a:t> Grade</a:t>
            </a:r>
          </a:p>
          <a:p>
            <a:pPr algn="ctr"/>
            <a:r>
              <a:rPr lang="en-US" sz="4400" dirty="0"/>
              <a:t>We will investigate how a energy flows through a food web</a:t>
            </a:r>
            <a:r>
              <a:rPr lang="en-US" sz="4000" dirty="0"/>
              <a:t>.</a:t>
            </a:r>
          </a:p>
          <a:p>
            <a:endParaRPr lang="en-US" dirty="0"/>
          </a:p>
        </p:txBody>
      </p:sp>
      <p:sp>
        <p:nvSpPr>
          <p:cNvPr id="6" name="Content Placeholder 2">
            <a:extLst>
              <a:ext uri="{FF2B5EF4-FFF2-40B4-BE49-F238E27FC236}">
                <a16:creationId xmlns:a16="http://schemas.microsoft.com/office/drawing/2014/main" id="{9753CDD2-6EC2-42ED-882B-7FD84394DAA9}"/>
              </a:ext>
            </a:extLst>
          </p:cNvPr>
          <p:cNvSpPr txBox="1">
            <a:spLocks/>
          </p:cNvSpPr>
          <p:nvPr/>
        </p:nvSpPr>
        <p:spPr>
          <a:xfrm>
            <a:off x="6096000" y="1347537"/>
            <a:ext cx="5257802" cy="46944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000" b="1" u="sng" dirty="0"/>
              <a:t>6</a:t>
            </a:r>
            <a:r>
              <a:rPr lang="en-US" sz="4000" b="1" u="sng" baseline="30000" dirty="0"/>
              <a:t>th</a:t>
            </a:r>
            <a:r>
              <a:rPr lang="en-US" sz="4000" b="1" u="sng" dirty="0"/>
              <a:t> Grade</a:t>
            </a:r>
          </a:p>
          <a:p>
            <a:pPr algn="ctr"/>
            <a:r>
              <a:rPr lang="en-US" sz="4400" dirty="0"/>
              <a:t>We will compare/contrast prokaryotic cells versus eukaryotic cells.</a:t>
            </a:r>
          </a:p>
          <a:p>
            <a:endParaRPr lang="en-US" dirty="0"/>
          </a:p>
        </p:txBody>
      </p:sp>
    </p:spTree>
    <p:extLst>
      <p:ext uri="{BB962C8B-B14F-4D97-AF65-F5344CB8AC3E}">
        <p14:creationId xmlns:p14="http://schemas.microsoft.com/office/powerpoint/2010/main" val="4254754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92BA58D-D152-4905-8DE1-722DD491B6C2}"/>
              </a:ext>
            </a:extLst>
          </p:cNvPr>
          <p:cNvPicPr>
            <a:picLocks noChangeAspect="1"/>
          </p:cNvPicPr>
          <p:nvPr/>
        </p:nvPicPr>
        <p:blipFill>
          <a:blip r:embed="rId2"/>
          <a:stretch>
            <a:fillRect/>
          </a:stretch>
        </p:blipFill>
        <p:spPr>
          <a:xfrm>
            <a:off x="-240632" y="-182880"/>
            <a:ext cx="12647596" cy="7209322"/>
          </a:xfrm>
          <a:prstGeom prst="rect">
            <a:avLst/>
          </a:prstGeom>
        </p:spPr>
      </p:pic>
      <p:sp>
        <p:nvSpPr>
          <p:cNvPr id="4" name="Title 1">
            <a:extLst>
              <a:ext uri="{FF2B5EF4-FFF2-40B4-BE49-F238E27FC236}">
                <a16:creationId xmlns:a16="http://schemas.microsoft.com/office/drawing/2014/main" id="{24C2B3B7-A3AD-466D-A12F-B197018D5D08}"/>
              </a:ext>
            </a:extLst>
          </p:cNvPr>
          <p:cNvSpPr>
            <a:spLocks noGrp="1"/>
          </p:cNvSpPr>
          <p:nvPr>
            <p:ph type="title"/>
          </p:nvPr>
        </p:nvSpPr>
        <p:spPr>
          <a:xfrm>
            <a:off x="838200" y="365125"/>
            <a:ext cx="10515600" cy="1325563"/>
          </a:xfrm>
        </p:spPr>
        <p:txBody>
          <a:bodyPr>
            <a:normAutofit/>
          </a:bodyPr>
          <a:lstStyle/>
          <a:p>
            <a:pPr algn="ctr"/>
            <a:r>
              <a:rPr lang="en-US" sz="6000" b="1" u="sng" dirty="0">
                <a:latin typeface="Eras Bold ITC" panose="020B0907030504020204" pitchFamily="34" charset="0"/>
              </a:rPr>
              <a:t>DOL’S</a:t>
            </a:r>
          </a:p>
        </p:txBody>
      </p:sp>
      <p:sp>
        <p:nvSpPr>
          <p:cNvPr id="5" name="Content Placeholder 2">
            <a:extLst>
              <a:ext uri="{FF2B5EF4-FFF2-40B4-BE49-F238E27FC236}">
                <a16:creationId xmlns:a16="http://schemas.microsoft.com/office/drawing/2014/main" id="{E14863F3-5064-4AA7-B7F9-04D54B168A1F}"/>
              </a:ext>
            </a:extLst>
          </p:cNvPr>
          <p:cNvSpPr>
            <a:spLocks noGrp="1"/>
          </p:cNvSpPr>
          <p:nvPr>
            <p:ph idx="1"/>
          </p:nvPr>
        </p:nvSpPr>
        <p:spPr>
          <a:xfrm>
            <a:off x="838200" y="1434164"/>
            <a:ext cx="4956208" cy="4742799"/>
          </a:xfrm>
        </p:spPr>
        <p:txBody>
          <a:bodyPr/>
          <a:lstStyle/>
          <a:p>
            <a:pPr marL="0" indent="0" algn="ctr">
              <a:buNone/>
            </a:pPr>
            <a:r>
              <a:rPr lang="en-US" sz="4000" b="1" u="sng" dirty="0"/>
              <a:t>7</a:t>
            </a:r>
            <a:r>
              <a:rPr lang="en-US" sz="4000" b="1" u="sng" baseline="30000" dirty="0"/>
              <a:t>th</a:t>
            </a:r>
            <a:r>
              <a:rPr lang="en-US" sz="4000" b="1" u="sng" dirty="0"/>
              <a:t> Grade</a:t>
            </a:r>
          </a:p>
          <a:p>
            <a:pPr algn="ctr"/>
            <a:r>
              <a:rPr lang="en-US" sz="4000" dirty="0"/>
              <a:t>I will explain what a food web and a food chain have in common in an exit slip.</a:t>
            </a:r>
          </a:p>
          <a:p>
            <a:endParaRPr lang="en-US" dirty="0"/>
          </a:p>
        </p:txBody>
      </p:sp>
      <p:sp>
        <p:nvSpPr>
          <p:cNvPr id="6" name="Content Placeholder 2">
            <a:extLst>
              <a:ext uri="{FF2B5EF4-FFF2-40B4-BE49-F238E27FC236}">
                <a16:creationId xmlns:a16="http://schemas.microsoft.com/office/drawing/2014/main" id="{10343106-DD37-44F5-8709-13E558964376}"/>
              </a:ext>
            </a:extLst>
          </p:cNvPr>
          <p:cNvSpPr txBox="1">
            <a:spLocks/>
          </p:cNvSpPr>
          <p:nvPr/>
        </p:nvSpPr>
        <p:spPr>
          <a:xfrm>
            <a:off x="6275672" y="1434164"/>
            <a:ext cx="5078130" cy="46078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000" b="1" u="sng" dirty="0"/>
              <a:t>6</a:t>
            </a:r>
            <a:r>
              <a:rPr lang="en-US" sz="4000" b="1" u="sng" baseline="30000" dirty="0"/>
              <a:t>th</a:t>
            </a:r>
            <a:r>
              <a:rPr lang="en-US" sz="4000" b="1" u="sng" dirty="0"/>
              <a:t> Grade</a:t>
            </a:r>
          </a:p>
          <a:p>
            <a:pPr algn="ctr"/>
            <a:r>
              <a:rPr lang="en-US" sz="4000" dirty="0"/>
              <a:t>I will explain 1 difference between a prokaryotic </a:t>
            </a:r>
            <a:r>
              <a:rPr lang="en-US" sz="4000" dirty="0" err="1"/>
              <a:t>vs’</a:t>
            </a:r>
            <a:r>
              <a:rPr lang="en-US" sz="4000" dirty="0"/>
              <a:t> a eukaryotic cell is in an exit slip.</a:t>
            </a:r>
          </a:p>
          <a:p>
            <a:endParaRPr lang="en-US" dirty="0"/>
          </a:p>
        </p:txBody>
      </p:sp>
    </p:spTree>
    <p:extLst>
      <p:ext uri="{BB962C8B-B14F-4D97-AF65-F5344CB8AC3E}">
        <p14:creationId xmlns:p14="http://schemas.microsoft.com/office/powerpoint/2010/main" val="3125392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3E88686-737F-4E77-AD97-3053E819A73D}"/>
              </a:ext>
            </a:extLst>
          </p:cNvPr>
          <p:cNvPicPr>
            <a:picLocks noChangeAspect="1"/>
          </p:cNvPicPr>
          <p:nvPr/>
        </p:nvPicPr>
        <p:blipFill>
          <a:blip r:embed="rId2"/>
          <a:stretch>
            <a:fillRect/>
          </a:stretch>
        </p:blipFill>
        <p:spPr>
          <a:xfrm>
            <a:off x="-240632" y="-182880"/>
            <a:ext cx="12647596" cy="7209322"/>
          </a:xfrm>
          <a:prstGeom prst="rect">
            <a:avLst/>
          </a:prstGeom>
        </p:spPr>
      </p:pic>
      <p:sp>
        <p:nvSpPr>
          <p:cNvPr id="2" name="Title 1">
            <a:extLst>
              <a:ext uri="{FF2B5EF4-FFF2-40B4-BE49-F238E27FC236}">
                <a16:creationId xmlns:a16="http://schemas.microsoft.com/office/drawing/2014/main" id="{D4DD82A9-4FC2-4D5D-B7F1-46478271B024}"/>
              </a:ext>
            </a:extLst>
          </p:cNvPr>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u="sng" dirty="0">
                <a:latin typeface="Eras Bold ITC" panose="020B0907030504020204" pitchFamily="34" charset="0"/>
              </a:rPr>
              <a:t>TEKS</a:t>
            </a:r>
          </a:p>
        </p:txBody>
      </p:sp>
      <p:sp>
        <p:nvSpPr>
          <p:cNvPr id="3" name="Content Placeholder 2">
            <a:extLst>
              <a:ext uri="{FF2B5EF4-FFF2-40B4-BE49-F238E27FC236}">
                <a16:creationId xmlns:a16="http://schemas.microsoft.com/office/drawing/2014/main" id="{10B4166B-331F-4098-A7F1-BC8BE3F1BE6C}"/>
              </a:ext>
            </a:extLst>
          </p:cNvPr>
          <p:cNvSpPr txBox="1">
            <a:spLocks/>
          </p:cNvSpPr>
          <p:nvPr/>
        </p:nvSpPr>
        <p:spPr>
          <a:xfrm>
            <a:off x="838199" y="1251284"/>
            <a:ext cx="4994709" cy="492567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000" b="1" u="sng" dirty="0"/>
              <a:t>7.5</a:t>
            </a:r>
          </a:p>
          <a:p>
            <a:pPr marL="0" indent="0" algn="ctr">
              <a:buNone/>
            </a:pPr>
            <a:r>
              <a:rPr lang="en-US" sz="4000" dirty="0"/>
              <a:t>(C)  diagram the flow of energy through living systems, including food chains, food webs, and energy pyramids</a:t>
            </a:r>
          </a:p>
          <a:p>
            <a:endParaRPr lang="en-US" dirty="0"/>
          </a:p>
        </p:txBody>
      </p:sp>
      <p:sp>
        <p:nvSpPr>
          <p:cNvPr id="4" name="Content Placeholder 2">
            <a:extLst>
              <a:ext uri="{FF2B5EF4-FFF2-40B4-BE49-F238E27FC236}">
                <a16:creationId xmlns:a16="http://schemas.microsoft.com/office/drawing/2014/main" id="{7A2BC181-8393-45DE-BCE8-4FC101739DE5}"/>
              </a:ext>
            </a:extLst>
          </p:cNvPr>
          <p:cNvSpPr txBox="1">
            <a:spLocks/>
          </p:cNvSpPr>
          <p:nvPr/>
        </p:nvSpPr>
        <p:spPr>
          <a:xfrm>
            <a:off x="6439301" y="1251284"/>
            <a:ext cx="4914501" cy="47907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000" b="1" u="sng" dirty="0"/>
              <a:t>6.12</a:t>
            </a:r>
          </a:p>
          <a:p>
            <a:pPr marL="0" indent="0" algn="ctr">
              <a:buNone/>
            </a:pPr>
            <a:r>
              <a:rPr lang="en-US" sz="4000" dirty="0"/>
              <a:t>(B)  recognize that the presence of a nucleus determines whether a cell is prokaryotic or eukaryotic;</a:t>
            </a:r>
          </a:p>
          <a:p>
            <a:endParaRPr lang="en-US" dirty="0"/>
          </a:p>
        </p:txBody>
      </p:sp>
    </p:spTree>
    <p:extLst>
      <p:ext uri="{BB962C8B-B14F-4D97-AF65-F5344CB8AC3E}">
        <p14:creationId xmlns:p14="http://schemas.microsoft.com/office/powerpoint/2010/main" val="1579378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2FB5808-9709-4539-A416-0E1588CC550B}"/>
              </a:ext>
            </a:extLst>
          </p:cNvPr>
          <p:cNvPicPr>
            <a:picLocks noChangeAspect="1"/>
          </p:cNvPicPr>
          <p:nvPr/>
        </p:nvPicPr>
        <p:blipFill>
          <a:blip r:embed="rId2"/>
          <a:stretch>
            <a:fillRect/>
          </a:stretch>
        </p:blipFill>
        <p:spPr>
          <a:xfrm>
            <a:off x="-240632" y="-182880"/>
            <a:ext cx="12647596" cy="7209322"/>
          </a:xfrm>
          <a:prstGeom prst="rect">
            <a:avLst/>
          </a:prstGeom>
        </p:spPr>
      </p:pic>
      <p:sp>
        <p:nvSpPr>
          <p:cNvPr id="2" name="Title 1">
            <a:extLst>
              <a:ext uri="{FF2B5EF4-FFF2-40B4-BE49-F238E27FC236}">
                <a16:creationId xmlns:a16="http://schemas.microsoft.com/office/drawing/2014/main" id="{7748D1E3-4863-4F4E-8607-DF550898739B}"/>
              </a:ext>
            </a:extLst>
          </p:cNvPr>
          <p:cNvSpPr>
            <a:spLocks noGrp="1"/>
          </p:cNvSpPr>
          <p:nvPr>
            <p:ph type="ctrTitle"/>
          </p:nvPr>
        </p:nvSpPr>
        <p:spPr>
          <a:xfrm>
            <a:off x="1408496" y="189587"/>
            <a:ext cx="9144000" cy="918193"/>
          </a:xfrm>
        </p:spPr>
        <p:txBody>
          <a:bodyPr>
            <a:normAutofit/>
          </a:bodyPr>
          <a:lstStyle/>
          <a:p>
            <a:r>
              <a:rPr lang="en-US" sz="5500" u="sng" dirty="0"/>
              <a:t>6</a:t>
            </a:r>
            <a:r>
              <a:rPr lang="en-US" sz="5500" u="sng" baseline="30000" dirty="0"/>
              <a:t>th</a:t>
            </a:r>
            <a:r>
              <a:rPr lang="en-US" sz="5500" u="sng" dirty="0"/>
              <a:t> Grade </a:t>
            </a:r>
          </a:p>
        </p:txBody>
      </p:sp>
      <p:sp>
        <p:nvSpPr>
          <p:cNvPr id="3" name="Subtitle 2">
            <a:extLst>
              <a:ext uri="{FF2B5EF4-FFF2-40B4-BE49-F238E27FC236}">
                <a16:creationId xmlns:a16="http://schemas.microsoft.com/office/drawing/2014/main" id="{1F6930D5-6031-4C06-A1A6-4EB1042E55C0}"/>
              </a:ext>
            </a:extLst>
          </p:cNvPr>
          <p:cNvSpPr>
            <a:spLocks noGrp="1"/>
          </p:cNvSpPr>
          <p:nvPr>
            <p:ph type="subTitle" idx="1"/>
          </p:nvPr>
        </p:nvSpPr>
        <p:spPr>
          <a:xfrm>
            <a:off x="644893" y="918192"/>
            <a:ext cx="10886172" cy="5514399"/>
          </a:xfrm>
        </p:spPr>
        <p:txBody>
          <a:bodyPr>
            <a:normAutofit fontScale="85000" lnSpcReduction="10000"/>
          </a:bodyPr>
          <a:lstStyle/>
          <a:p>
            <a:r>
              <a:rPr lang="en-US" dirty="0"/>
              <a:t>Question to Ponder: </a:t>
            </a:r>
          </a:p>
          <a:p>
            <a:r>
              <a:rPr lang="en-US" sz="4800" dirty="0"/>
              <a:t> On Friday we discussed how all living organisms are made up of cells and that cells are the basic building block in our bodies.  If this is true then do the cells inside our bodies look just like the cell (s) that are in bacteria? Why or Why Not?</a:t>
            </a:r>
          </a:p>
          <a:p>
            <a:endParaRPr lang="en-US" sz="4800" dirty="0"/>
          </a:p>
          <a:p>
            <a:r>
              <a:rPr lang="en-US" sz="4800" dirty="0">
                <a:hlinkClick r:id="rId3"/>
              </a:rPr>
              <a:t>https://www.youtube.com/watch?v=8IlzKri08kk</a:t>
            </a:r>
            <a:endParaRPr lang="en-US" sz="4800" dirty="0"/>
          </a:p>
          <a:p>
            <a:r>
              <a:rPr lang="en-US" sz="4800" dirty="0">
                <a:hlinkClick r:id="rId4"/>
              </a:rPr>
              <a:t>https://www.youtube.com/watch?v=ruBAHiij4EA</a:t>
            </a:r>
            <a:endParaRPr lang="en-US" sz="4800" dirty="0"/>
          </a:p>
          <a:p>
            <a:endParaRPr lang="en-US" sz="4800" dirty="0"/>
          </a:p>
          <a:p>
            <a:endParaRPr lang="en-US" sz="4800" dirty="0"/>
          </a:p>
          <a:p>
            <a:endParaRPr lang="en-US" sz="4800" dirty="0"/>
          </a:p>
        </p:txBody>
      </p:sp>
    </p:spTree>
    <p:extLst>
      <p:ext uri="{BB962C8B-B14F-4D97-AF65-F5344CB8AC3E}">
        <p14:creationId xmlns:p14="http://schemas.microsoft.com/office/powerpoint/2010/main" val="1342309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FFDF270-BEDB-4FB5-A929-550FC96DCA92}"/>
              </a:ext>
            </a:extLst>
          </p:cNvPr>
          <p:cNvPicPr>
            <a:picLocks noChangeAspect="1"/>
          </p:cNvPicPr>
          <p:nvPr/>
        </p:nvPicPr>
        <p:blipFill>
          <a:blip r:embed="rId2"/>
          <a:stretch>
            <a:fillRect/>
          </a:stretch>
        </p:blipFill>
        <p:spPr>
          <a:xfrm>
            <a:off x="-227798" y="-175661"/>
            <a:ext cx="12647596" cy="7209322"/>
          </a:xfrm>
          <a:prstGeom prst="rect">
            <a:avLst/>
          </a:prstGeom>
        </p:spPr>
      </p:pic>
      <p:sp>
        <p:nvSpPr>
          <p:cNvPr id="2" name="Title 1">
            <a:extLst>
              <a:ext uri="{FF2B5EF4-FFF2-40B4-BE49-F238E27FC236}">
                <a16:creationId xmlns:a16="http://schemas.microsoft.com/office/drawing/2014/main" id="{A4B78F94-4FDF-4F99-8E01-5C54CB11A90B}"/>
              </a:ext>
            </a:extLst>
          </p:cNvPr>
          <p:cNvSpPr>
            <a:spLocks noGrp="1"/>
          </p:cNvSpPr>
          <p:nvPr>
            <p:ph type="title"/>
          </p:nvPr>
        </p:nvSpPr>
        <p:spPr>
          <a:xfrm>
            <a:off x="838200" y="201497"/>
            <a:ext cx="10515600" cy="770656"/>
          </a:xfrm>
        </p:spPr>
        <p:txBody>
          <a:bodyPr/>
          <a:lstStyle/>
          <a:p>
            <a:pPr algn="ctr"/>
            <a:r>
              <a:rPr lang="en-US" u="sng" dirty="0"/>
              <a:t>6</a:t>
            </a:r>
            <a:r>
              <a:rPr lang="en-US" u="sng" baseline="30000" dirty="0"/>
              <a:t>th</a:t>
            </a:r>
            <a:r>
              <a:rPr lang="en-US" u="sng" dirty="0"/>
              <a:t> Grade Foldable</a:t>
            </a:r>
          </a:p>
        </p:txBody>
      </p:sp>
      <p:sp>
        <p:nvSpPr>
          <p:cNvPr id="3" name="Content Placeholder 2">
            <a:extLst>
              <a:ext uri="{FF2B5EF4-FFF2-40B4-BE49-F238E27FC236}">
                <a16:creationId xmlns:a16="http://schemas.microsoft.com/office/drawing/2014/main" id="{312B04F1-B1E1-4CC8-9C6B-76393FFA30CC}"/>
              </a:ext>
            </a:extLst>
          </p:cNvPr>
          <p:cNvSpPr>
            <a:spLocks noGrp="1"/>
          </p:cNvSpPr>
          <p:nvPr>
            <p:ph idx="1"/>
          </p:nvPr>
        </p:nvSpPr>
        <p:spPr>
          <a:xfrm>
            <a:off x="838200" y="798897"/>
            <a:ext cx="10683240" cy="5378066"/>
          </a:xfrm>
        </p:spPr>
        <p:txBody>
          <a:bodyPr>
            <a:noAutofit/>
          </a:bodyPr>
          <a:lstStyle/>
          <a:p>
            <a:r>
              <a:rPr lang="en-US" sz="4400" dirty="0"/>
              <a:t>Teacher will pass out and explain expectations/procedures for completing foldable</a:t>
            </a:r>
          </a:p>
          <a:p>
            <a:r>
              <a:rPr lang="en-US" sz="4400" dirty="0"/>
              <a:t>Students will follow along with video clip to assist in completing vocabulary part of foldable.</a:t>
            </a:r>
          </a:p>
          <a:p>
            <a:r>
              <a:rPr lang="en-US" sz="4400" dirty="0"/>
              <a:t>Students will complete cell diagrams on own, may use TX </a:t>
            </a:r>
            <a:r>
              <a:rPr lang="en-US" sz="4400" dirty="0" err="1"/>
              <a:t>Fushion</a:t>
            </a:r>
            <a:r>
              <a:rPr lang="en-US" sz="4400" dirty="0"/>
              <a:t> textbook to assist with completing</a:t>
            </a:r>
          </a:p>
        </p:txBody>
      </p:sp>
    </p:spTree>
    <p:extLst>
      <p:ext uri="{BB962C8B-B14F-4D97-AF65-F5344CB8AC3E}">
        <p14:creationId xmlns:p14="http://schemas.microsoft.com/office/powerpoint/2010/main" val="979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F3A5371-E515-45D5-BA66-EB05B59D8932}"/>
              </a:ext>
            </a:extLst>
          </p:cNvPr>
          <p:cNvPicPr>
            <a:picLocks noChangeAspect="1"/>
          </p:cNvPicPr>
          <p:nvPr/>
        </p:nvPicPr>
        <p:blipFill>
          <a:blip r:embed="rId2"/>
          <a:stretch>
            <a:fillRect/>
          </a:stretch>
        </p:blipFill>
        <p:spPr>
          <a:xfrm>
            <a:off x="-154004" y="-60158"/>
            <a:ext cx="12811225" cy="6918158"/>
          </a:xfrm>
          <a:prstGeom prst="rect">
            <a:avLst/>
          </a:prstGeom>
        </p:spPr>
      </p:pic>
      <p:sp>
        <p:nvSpPr>
          <p:cNvPr id="2" name="Title 1">
            <a:extLst>
              <a:ext uri="{FF2B5EF4-FFF2-40B4-BE49-F238E27FC236}">
                <a16:creationId xmlns:a16="http://schemas.microsoft.com/office/drawing/2014/main" id="{C6AF8B9F-D220-4D39-93CC-1FAE08DE4CA1}"/>
              </a:ext>
            </a:extLst>
          </p:cNvPr>
          <p:cNvSpPr>
            <a:spLocks noGrp="1"/>
          </p:cNvSpPr>
          <p:nvPr>
            <p:ph type="title"/>
          </p:nvPr>
        </p:nvSpPr>
        <p:spPr>
          <a:xfrm>
            <a:off x="838200" y="162995"/>
            <a:ext cx="10515600" cy="780281"/>
          </a:xfrm>
        </p:spPr>
        <p:txBody>
          <a:bodyPr/>
          <a:lstStyle/>
          <a:p>
            <a:pPr algn="ctr"/>
            <a:r>
              <a:rPr lang="en-US" b="1" u="sng" dirty="0"/>
              <a:t>7</a:t>
            </a:r>
            <a:r>
              <a:rPr lang="en-US" b="1" u="sng" baseline="30000" dirty="0"/>
              <a:t>th</a:t>
            </a:r>
            <a:r>
              <a:rPr lang="en-US" b="1" u="sng" dirty="0"/>
              <a:t> Grade</a:t>
            </a:r>
          </a:p>
        </p:txBody>
      </p:sp>
      <p:sp>
        <p:nvSpPr>
          <p:cNvPr id="3" name="Content Placeholder 2">
            <a:extLst>
              <a:ext uri="{FF2B5EF4-FFF2-40B4-BE49-F238E27FC236}">
                <a16:creationId xmlns:a16="http://schemas.microsoft.com/office/drawing/2014/main" id="{1E2C0F41-FA12-4EB1-8A84-5175C2ACC1EF}"/>
              </a:ext>
            </a:extLst>
          </p:cNvPr>
          <p:cNvSpPr>
            <a:spLocks noGrp="1"/>
          </p:cNvSpPr>
          <p:nvPr>
            <p:ph idx="1"/>
          </p:nvPr>
        </p:nvSpPr>
        <p:spPr>
          <a:xfrm>
            <a:off x="914400" y="1020278"/>
            <a:ext cx="10905423" cy="5156685"/>
          </a:xfrm>
        </p:spPr>
        <p:txBody>
          <a:bodyPr>
            <a:normAutofit fontScale="92500" lnSpcReduction="10000"/>
          </a:bodyPr>
          <a:lstStyle/>
          <a:p>
            <a:pPr marL="0" indent="0" algn="ctr">
              <a:buNone/>
            </a:pPr>
            <a:r>
              <a:rPr lang="en-US" sz="4800" dirty="0"/>
              <a:t>What does a food chain , food web and an energy pyramid have in common? Explain.</a:t>
            </a:r>
          </a:p>
          <a:p>
            <a:pPr marL="0" indent="0" algn="ctr">
              <a:buNone/>
            </a:pPr>
            <a:endParaRPr lang="en-US" sz="4800" dirty="0"/>
          </a:p>
          <a:p>
            <a:pPr marL="0" indent="0" algn="ctr">
              <a:buNone/>
            </a:pPr>
            <a:r>
              <a:rPr lang="en-US" sz="4800" dirty="0">
                <a:hlinkClick r:id="rId3"/>
              </a:rPr>
              <a:t>https://www.youtube.com/watch?v=-oVavgmveyY</a:t>
            </a:r>
            <a:endParaRPr lang="en-US" sz="4800" dirty="0"/>
          </a:p>
          <a:p>
            <a:pPr marL="0" indent="0" algn="ctr">
              <a:buNone/>
            </a:pPr>
            <a:endParaRPr lang="en-US" sz="4800" dirty="0"/>
          </a:p>
          <a:p>
            <a:pPr marL="0" indent="0" algn="ctr">
              <a:buNone/>
            </a:pPr>
            <a:r>
              <a:rPr lang="en-US" sz="4800" dirty="0"/>
              <a:t>Use the video above to complete the note outline sheet (teacher will hand out)</a:t>
            </a:r>
          </a:p>
        </p:txBody>
      </p:sp>
    </p:spTree>
    <p:extLst>
      <p:ext uri="{BB962C8B-B14F-4D97-AF65-F5344CB8AC3E}">
        <p14:creationId xmlns:p14="http://schemas.microsoft.com/office/powerpoint/2010/main" val="157097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23D92BC-ED94-427B-86B6-17E238CEEF50}"/>
              </a:ext>
            </a:extLst>
          </p:cNvPr>
          <p:cNvPicPr>
            <a:picLocks noChangeAspect="1"/>
          </p:cNvPicPr>
          <p:nvPr/>
        </p:nvPicPr>
        <p:blipFill>
          <a:blip r:embed="rId2"/>
          <a:stretch>
            <a:fillRect/>
          </a:stretch>
        </p:blipFill>
        <p:spPr>
          <a:xfrm>
            <a:off x="-154004" y="-60158"/>
            <a:ext cx="12811225" cy="6918158"/>
          </a:xfrm>
          <a:prstGeom prst="rect">
            <a:avLst/>
          </a:prstGeom>
        </p:spPr>
      </p:pic>
      <p:sp>
        <p:nvSpPr>
          <p:cNvPr id="2" name="Title 1">
            <a:extLst>
              <a:ext uri="{FF2B5EF4-FFF2-40B4-BE49-F238E27FC236}">
                <a16:creationId xmlns:a16="http://schemas.microsoft.com/office/drawing/2014/main" id="{CB31BE79-14FC-4133-A4B6-83161E136BAD}"/>
              </a:ext>
            </a:extLst>
          </p:cNvPr>
          <p:cNvSpPr>
            <a:spLocks noGrp="1"/>
          </p:cNvSpPr>
          <p:nvPr>
            <p:ph type="title"/>
          </p:nvPr>
        </p:nvSpPr>
        <p:spPr>
          <a:xfrm>
            <a:off x="838200" y="365125"/>
            <a:ext cx="10515600" cy="779463"/>
          </a:xfrm>
        </p:spPr>
        <p:txBody>
          <a:bodyPr/>
          <a:lstStyle/>
          <a:p>
            <a:pPr algn="ctr"/>
            <a:r>
              <a:rPr lang="en-US" u="sng" dirty="0"/>
              <a:t>Fast Food Web Project</a:t>
            </a:r>
          </a:p>
        </p:txBody>
      </p:sp>
      <p:sp>
        <p:nvSpPr>
          <p:cNvPr id="3" name="Content Placeholder 2">
            <a:extLst>
              <a:ext uri="{FF2B5EF4-FFF2-40B4-BE49-F238E27FC236}">
                <a16:creationId xmlns:a16="http://schemas.microsoft.com/office/drawing/2014/main" id="{DFACFB32-B348-496D-A91D-40172732B3DB}"/>
              </a:ext>
            </a:extLst>
          </p:cNvPr>
          <p:cNvSpPr>
            <a:spLocks noGrp="1"/>
          </p:cNvSpPr>
          <p:nvPr>
            <p:ph idx="1"/>
          </p:nvPr>
        </p:nvSpPr>
        <p:spPr>
          <a:xfrm>
            <a:off x="1020278" y="1049154"/>
            <a:ext cx="10597415" cy="5127809"/>
          </a:xfrm>
        </p:spPr>
        <p:txBody>
          <a:bodyPr>
            <a:noAutofit/>
          </a:bodyPr>
          <a:lstStyle/>
          <a:p>
            <a:r>
              <a:rPr lang="en-US" sz="4000" dirty="0"/>
              <a:t>Teacher will explain expectations and procedures for project.</a:t>
            </a:r>
          </a:p>
          <a:p>
            <a:r>
              <a:rPr lang="en-US" sz="4000" dirty="0"/>
              <a:t>Teacher will assign groups (up to 4 people in a group)</a:t>
            </a:r>
          </a:p>
          <a:p>
            <a:r>
              <a:rPr lang="en-US" sz="4000" dirty="0"/>
              <a:t>Students will work in groups to complete the card sort</a:t>
            </a:r>
          </a:p>
          <a:p>
            <a:r>
              <a:rPr lang="en-US" sz="4000" dirty="0"/>
              <a:t>Teacher will be walking group to group to assist with sort.</a:t>
            </a:r>
          </a:p>
        </p:txBody>
      </p:sp>
    </p:spTree>
    <p:extLst>
      <p:ext uri="{BB962C8B-B14F-4D97-AF65-F5344CB8AC3E}">
        <p14:creationId xmlns:p14="http://schemas.microsoft.com/office/powerpoint/2010/main" val="2381304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378</Words>
  <Application>Microsoft Office PowerPoint</Application>
  <PresentationFormat>Widescreen</PresentationFormat>
  <Paragraphs>52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Eras Bold ITC</vt:lpstr>
      <vt:lpstr>Office Theme</vt:lpstr>
      <vt:lpstr>Feb. 5, 2018</vt:lpstr>
      <vt:lpstr>Agenda</vt:lpstr>
      <vt:lpstr>LO’S</vt:lpstr>
      <vt:lpstr>DOL’S</vt:lpstr>
      <vt:lpstr>PowerPoint Presentation</vt:lpstr>
      <vt:lpstr>6th Grade </vt:lpstr>
      <vt:lpstr>6th Grade Foldable</vt:lpstr>
      <vt:lpstr>7th Grade</vt:lpstr>
      <vt:lpstr>Fast Food Web Project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Feb. 5, 2018</dc:title>
  <dc:creator>Katherine Pease</dc:creator>
  <cp:lastModifiedBy>Katherine Pease</cp:lastModifiedBy>
  <cp:revision>7</cp:revision>
  <dcterms:created xsi:type="dcterms:W3CDTF">2018-02-04T16:44:35Z</dcterms:created>
  <dcterms:modified xsi:type="dcterms:W3CDTF">2018-02-04T17:41:48Z</dcterms:modified>
</cp:coreProperties>
</file>