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950E1B-B1C1-49D5-B4D3-2BDB9FDCADD5}"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327054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50E1B-B1C1-49D5-B4D3-2BDB9FDCADD5}"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299427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50E1B-B1C1-49D5-B4D3-2BDB9FDCADD5}"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690084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50E1B-B1C1-49D5-B4D3-2BDB9FDCADD5}"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1639542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950E1B-B1C1-49D5-B4D3-2BDB9FDCADD5}" type="datetimeFigureOut">
              <a:rPr lang="en-US" smtClean="0"/>
              <a:t>2/28/2016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391754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950E1B-B1C1-49D5-B4D3-2BDB9FDCADD5}"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168522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950E1B-B1C1-49D5-B4D3-2BDB9FDCADD5}" type="datetimeFigureOut">
              <a:rPr lang="en-US" smtClean="0"/>
              <a:t>2/28/2016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2601696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950E1B-B1C1-49D5-B4D3-2BDB9FDCADD5}" type="datetimeFigureOut">
              <a:rPr lang="en-US" smtClean="0"/>
              <a:t>2/28/2016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271283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50E1B-B1C1-49D5-B4D3-2BDB9FDCADD5}" type="datetimeFigureOut">
              <a:rPr lang="en-US" smtClean="0"/>
              <a:t>2/28/2016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338722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950E1B-B1C1-49D5-B4D3-2BDB9FDCADD5}"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2160240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950E1B-B1C1-49D5-B4D3-2BDB9FDCADD5}" type="datetimeFigureOut">
              <a:rPr lang="en-US" smtClean="0"/>
              <a:t>2/28/2016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B20E8-F886-41EA-BD44-897168A23526}" type="slidenum">
              <a:rPr lang="en-US" smtClean="0"/>
              <a:t>‹#›</a:t>
            </a:fld>
            <a:endParaRPr lang="en-US"/>
          </a:p>
        </p:txBody>
      </p:sp>
    </p:spTree>
    <p:extLst>
      <p:ext uri="{BB962C8B-B14F-4D97-AF65-F5344CB8AC3E}">
        <p14:creationId xmlns:p14="http://schemas.microsoft.com/office/powerpoint/2010/main" val="132097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50E1B-B1C1-49D5-B4D3-2BDB9FDCADD5}" type="datetimeFigureOut">
              <a:rPr lang="en-US" smtClean="0"/>
              <a:t>2/28/2016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B20E8-F886-41EA-BD44-897168A23526}" type="slidenum">
              <a:rPr lang="en-US" smtClean="0"/>
              <a:t>‹#›</a:t>
            </a:fld>
            <a:endParaRPr lang="en-US"/>
          </a:p>
        </p:txBody>
      </p:sp>
    </p:spTree>
    <p:extLst>
      <p:ext uri="{BB962C8B-B14F-4D97-AF65-F5344CB8AC3E}">
        <p14:creationId xmlns:p14="http://schemas.microsoft.com/office/powerpoint/2010/main" val="6697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6uog6zt79Y"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k12.org/life-science/Skeletal-System-Joints-in-LifeScience/?referrer=concept_details&amp;by=ck12&amp;difficulty=all#real_world"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childrensuniversity.manchester.ac.uk/media/services/thechildrensuniversityofmanchester/flash/skeleton.swf"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207623" y="142649"/>
            <a:ext cx="13350240" cy="895486"/>
          </a:xfrm>
        </p:spPr>
        <p:txBody>
          <a:bodyPr>
            <a:normAutofit fontScale="90000"/>
          </a:bodyPr>
          <a:lstStyle/>
          <a:p>
            <a:r>
              <a:rPr lang="en-US" u="sng" dirty="0" smtClean="0">
                <a:solidFill>
                  <a:schemeClr val="bg1"/>
                </a:solidFill>
                <a:latin typeface="Forte" panose="03060902040502070203" pitchFamily="66" charset="0"/>
              </a:rPr>
              <a:t>Feb. 29, 2016 / Please Do Now</a:t>
            </a:r>
            <a:endParaRPr lang="en-US" u="sng" dirty="0">
              <a:solidFill>
                <a:schemeClr val="bg1"/>
              </a:solidFill>
              <a:latin typeface="Forte" panose="03060902040502070203" pitchFamily="66" charset="0"/>
            </a:endParaRPr>
          </a:p>
        </p:txBody>
      </p:sp>
      <p:sp>
        <p:nvSpPr>
          <p:cNvPr id="3" name="Subtitle 2"/>
          <p:cNvSpPr>
            <a:spLocks noGrp="1"/>
          </p:cNvSpPr>
          <p:nvPr>
            <p:ph type="subTitle" idx="1"/>
          </p:nvPr>
        </p:nvSpPr>
        <p:spPr>
          <a:xfrm>
            <a:off x="209006" y="1038135"/>
            <a:ext cx="8882743" cy="5803854"/>
          </a:xfrm>
        </p:spPr>
        <p:txBody>
          <a:bodyPr>
            <a:normAutofit/>
          </a:bodyPr>
          <a:lstStyle/>
          <a:p>
            <a:pPr marL="457200" indent="-457200" algn="l">
              <a:buAutoNum type="arabicPeriod"/>
            </a:pPr>
            <a:r>
              <a:rPr lang="en-US" sz="4400" dirty="0" smtClean="0">
                <a:solidFill>
                  <a:schemeClr val="bg1"/>
                </a:solidFill>
              </a:rPr>
              <a:t>Sharpen Pencil</a:t>
            </a:r>
          </a:p>
          <a:p>
            <a:pPr marL="457200" indent="-457200" algn="l">
              <a:buAutoNum type="arabicPeriod"/>
            </a:pPr>
            <a:r>
              <a:rPr lang="en-US" sz="4400" dirty="0" smtClean="0">
                <a:solidFill>
                  <a:schemeClr val="bg1"/>
                </a:solidFill>
              </a:rPr>
              <a:t>Collect Please Do Now, chrome book, pen/pencil that works</a:t>
            </a:r>
          </a:p>
          <a:p>
            <a:pPr marL="457200" indent="-457200" algn="l">
              <a:buAutoNum type="arabicPeriod"/>
            </a:pPr>
            <a:r>
              <a:rPr lang="en-US" sz="4400" dirty="0" smtClean="0">
                <a:solidFill>
                  <a:schemeClr val="bg1"/>
                </a:solidFill>
              </a:rPr>
              <a:t>Take out planner, write in homework / Finish Skeletal System Foldable</a:t>
            </a:r>
          </a:p>
          <a:p>
            <a:pPr marL="457200" indent="-457200" algn="l">
              <a:buAutoNum type="arabicPeriod"/>
            </a:pPr>
            <a:r>
              <a:rPr lang="en-US" sz="4400" dirty="0" smtClean="0">
                <a:solidFill>
                  <a:schemeClr val="bg1"/>
                </a:solidFill>
              </a:rPr>
              <a:t>Complete Please Do Now</a:t>
            </a:r>
            <a:endParaRPr lang="en-US" sz="4400" dirty="0">
              <a:solidFill>
                <a:schemeClr val="bg1"/>
              </a:solidFill>
            </a:endParaRPr>
          </a:p>
        </p:txBody>
      </p:sp>
    </p:spTree>
    <p:extLst>
      <p:ext uri="{BB962C8B-B14F-4D97-AF65-F5344CB8AC3E}">
        <p14:creationId xmlns:p14="http://schemas.microsoft.com/office/powerpoint/2010/main" val="2302145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chemeClr val="bg1"/>
                </a:solidFill>
              </a:rPr>
              <a:t>Review How to Solve for Speed</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Grade Please Do Now as a class</a:t>
            </a:r>
          </a:p>
          <a:p>
            <a:endParaRPr lang="en-US" dirty="0">
              <a:solidFill>
                <a:schemeClr val="bg1"/>
              </a:solidFill>
            </a:endParaRPr>
          </a:p>
        </p:txBody>
      </p:sp>
    </p:spTree>
    <p:extLst>
      <p:ext uri="{BB962C8B-B14F-4D97-AF65-F5344CB8AC3E}">
        <p14:creationId xmlns:p14="http://schemas.microsoft.com/office/powerpoint/2010/main" val="125742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30630" y="-164964"/>
            <a:ext cx="10515600" cy="1325563"/>
          </a:xfrm>
        </p:spPr>
        <p:txBody>
          <a:bodyPr/>
          <a:lstStyle/>
          <a:p>
            <a:r>
              <a:rPr lang="en-US" u="sng" dirty="0" smtClean="0">
                <a:solidFill>
                  <a:schemeClr val="bg1"/>
                </a:solidFill>
                <a:latin typeface="Forte" panose="03060902040502070203" pitchFamily="66" charset="0"/>
              </a:rPr>
              <a:t>Essential Question</a:t>
            </a:r>
            <a:endParaRPr lang="en-US" u="sng" dirty="0">
              <a:solidFill>
                <a:schemeClr val="bg1"/>
              </a:solidFill>
              <a:latin typeface="Forte" panose="03060902040502070203" pitchFamily="66" charset="0"/>
            </a:endParaRPr>
          </a:p>
        </p:txBody>
      </p:sp>
      <p:sp>
        <p:nvSpPr>
          <p:cNvPr id="3" name="Content Placeholder 2"/>
          <p:cNvSpPr>
            <a:spLocks noGrp="1"/>
          </p:cNvSpPr>
          <p:nvPr>
            <p:ph idx="1"/>
          </p:nvPr>
        </p:nvSpPr>
        <p:spPr>
          <a:xfrm>
            <a:off x="0" y="679269"/>
            <a:ext cx="8634550" cy="6327684"/>
          </a:xfrm>
        </p:spPr>
        <p:txBody>
          <a:bodyPr>
            <a:normAutofit/>
          </a:bodyPr>
          <a:lstStyle/>
          <a:p>
            <a:r>
              <a:rPr lang="en-US" sz="4000" dirty="0" smtClean="0">
                <a:solidFill>
                  <a:schemeClr val="bg1"/>
                </a:solidFill>
              </a:rPr>
              <a:t>How would you be able to do simple movements like; give a hug, bend at the knee to pick up something, text your friend and so forth if you did not have joints?  How do joints help you do the things listed above? Explain.</a:t>
            </a:r>
          </a:p>
          <a:p>
            <a:endParaRPr lang="en-US" dirty="0" smtClean="0"/>
          </a:p>
          <a:p>
            <a:r>
              <a:rPr lang="en-US" dirty="0" smtClean="0">
                <a:solidFill>
                  <a:schemeClr val="bg1"/>
                </a:solidFill>
              </a:rPr>
              <a:t>Try to stand up with out bending your knees</a:t>
            </a:r>
          </a:p>
          <a:p>
            <a:r>
              <a:rPr lang="en-US" dirty="0" smtClean="0">
                <a:solidFill>
                  <a:schemeClr val="bg1"/>
                </a:solidFill>
              </a:rPr>
              <a:t>Try to pick your pencil up with out bending your fingers</a:t>
            </a:r>
          </a:p>
          <a:p>
            <a:r>
              <a:rPr lang="en-US" dirty="0" smtClean="0">
                <a:solidFill>
                  <a:schemeClr val="bg1"/>
                </a:solidFill>
              </a:rPr>
              <a:t>Based off of your physical observation (physically doing items listed above) answer the essential question.</a:t>
            </a:r>
            <a:endParaRPr lang="en-US" dirty="0">
              <a:solidFill>
                <a:schemeClr val="bg1"/>
              </a:solidFill>
            </a:endParaRPr>
          </a:p>
        </p:txBody>
      </p:sp>
    </p:spTree>
    <p:extLst>
      <p:ext uri="{BB962C8B-B14F-4D97-AF65-F5344CB8AC3E}">
        <p14:creationId xmlns:p14="http://schemas.microsoft.com/office/powerpoint/2010/main" val="3816641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0"/>
            <a:ext cx="10515600" cy="880200"/>
          </a:xfrm>
        </p:spPr>
        <p:txBody>
          <a:bodyPr/>
          <a:lstStyle/>
          <a:p>
            <a:r>
              <a:rPr lang="en-US" u="sng" dirty="0" smtClean="0">
                <a:solidFill>
                  <a:schemeClr val="bg1"/>
                </a:solidFill>
                <a:latin typeface="Forte" panose="03060902040502070203" pitchFamily="66" charset="0"/>
              </a:rPr>
              <a:t>The Skeletal System</a:t>
            </a:r>
            <a:endParaRPr lang="en-US" u="sng" dirty="0">
              <a:solidFill>
                <a:schemeClr val="bg1"/>
              </a:solidFill>
              <a:latin typeface="Forte" panose="03060902040502070203" pitchFamily="66" charset="0"/>
            </a:endParaRPr>
          </a:p>
        </p:txBody>
      </p:sp>
      <p:sp>
        <p:nvSpPr>
          <p:cNvPr id="3" name="Content Placeholder 2"/>
          <p:cNvSpPr>
            <a:spLocks noGrp="1"/>
          </p:cNvSpPr>
          <p:nvPr>
            <p:ph idx="1"/>
          </p:nvPr>
        </p:nvSpPr>
        <p:spPr>
          <a:xfrm>
            <a:off x="0" y="627017"/>
            <a:ext cx="8752114" cy="6214972"/>
          </a:xfrm>
        </p:spPr>
        <p:txBody>
          <a:bodyPr>
            <a:normAutofit lnSpcReduction="10000"/>
          </a:bodyPr>
          <a:lstStyle/>
          <a:p>
            <a:pPr marL="0" indent="0">
              <a:buNone/>
            </a:pPr>
            <a:r>
              <a:rPr lang="en-US" sz="4000" dirty="0" smtClean="0">
                <a:solidFill>
                  <a:schemeClr val="bg1"/>
                </a:solidFill>
              </a:rPr>
              <a:t>Students will watch the clip below and add new data to engage question.</a:t>
            </a:r>
          </a:p>
          <a:p>
            <a:pPr marL="0" indent="0">
              <a:buNone/>
            </a:pPr>
            <a:r>
              <a:rPr lang="en-US" sz="4000" dirty="0" smtClean="0">
                <a:solidFill>
                  <a:schemeClr val="bg1"/>
                </a:solidFill>
              </a:rPr>
              <a:t>Students will pair share new data collected</a:t>
            </a:r>
          </a:p>
          <a:p>
            <a:pPr marL="0" indent="0">
              <a:buNone/>
            </a:pPr>
            <a:r>
              <a:rPr lang="en-US" sz="4000" dirty="0" smtClean="0">
                <a:solidFill>
                  <a:schemeClr val="bg1"/>
                </a:solidFill>
              </a:rPr>
              <a:t>The class will discuss new information collected</a:t>
            </a:r>
          </a:p>
          <a:p>
            <a:pPr marL="0" indent="0">
              <a:buNone/>
            </a:pPr>
            <a:r>
              <a:rPr lang="en-US" sz="4000" dirty="0" smtClean="0">
                <a:solidFill>
                  <a:schemeClr val="bg1"/>
                </a:solidFill>
              </a:rPr>
              <a:t>Students will apply this knowledge to complete skeletal system foldable on own</a:t>
            </a:r>
          </a:p>
          <a:p>
            <a:pPr marL="0" indent="0">
              <a:buNone/>
            </a:pPr>
            <a:r>
              <a:rPr lang="en-US" sz="4000" dirty="0" smtClean="0">
                <a:solidFill>
                  <a:schemeClr val="bg1"/>
                </a:solidFill>
                <a:hlinkClick r:id="rId3"/>
              </a:rPr>
              <a:t>https://www.youtube.com/watch?v=o6uog6zt79Y</a:t>
            </a:r>
            <a:endParaRPr lang="en-US" sz="4000" dirty="0">
              <a:solidFill>
                <a:schemeClr val="bg1"/>
              </a:solidFill>
            </a:endParaRPr>
          </a:p>
        </p:txBody>
      </p:sp>
    </p:spTree>
    <p:extLst>
      <p:ext uri="{BB962C8B-B14F-4D97-AF65-F5344CB8AC3E}">
        <p14:creationId xmlns:p14="http://schemas.microsoft.com/office/powerpoint/2010/main" val="330775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91440" y="-164964"/>
            <a:ext cx="10515600" cy="1325563"/>
          </a:xfrm>
        </p:spPr>
        <p:txBody>
          <a:bodyPr/>
          <a:lstStyle/>
          <a:p>
            <a:r>
              <a:rPr lang="en-US" u="sng" dirty="0" smtClean="0">
                <a:solidFill>
                  <a:schemeClr val="bg1"/>
                </a:solidFill>
                <a:latin typeface="Forte" panose="03060902040502070203" pitchFamily="66" charset="0"/>
              </a:rPr>
              <a:t>Skeletal System Foldable</a:t>
            </a:r>
            <a:endParaRPr lang="en-US" u="sng" dirty="0">
              <a:solidFill>
                <a:schemeClr val="bg1"/>
              </a:solidFill>
              <a:latin typeface="Forte" panose="03060902040502070203" pitchFamily="66" charset="0"/>
            </a:endParaRPr>
          </a:p>
        </p:txBody>
      </p:sp>
      <p:sp>
        <p:nvSpPr>
          <p:cNvPr id="3" name="Content Placeholder 2"/>
          <p:cNvSpPr>
            <a:spLocks noGrp="1"/>
          </p:cNvSpPr>
          <p:nvPr>
            <p:ph idx="1"/>
          </p:nvPr>
        </p:nvSpPr>
        <p:spPr>
          <a:xfrm>
            <a:off x="91440" y="992777"/>
            <a:ext cx="8595360" cy="5184186"/>
          </a:xfrm>
        </p:spPr>
        <p:txBody>
          <a:bodyPr/>
          <a:lstStyle/>
          <a:p>
            <a:pPr marL="514350" indent="-514350">
              <a:buAutoNum type="arabicPeriod"/>
            </a:pPr>
            <a:r>
              <a:rPr lang="en-US" dirty="0" smtClean="0">
                <a:solidFill>
                  <a:schemeClr val="bg1"/>
                </a:solidFill>
              </a:rPr>
              <a:t>Teacher explains/model expectations and procedures for completing the foldable.</a:t>
            </a:r>
          </a:p>
          <a:p>
            <a:pPr marL="514350" indent="-514350">
              <a:buAutoNum type="arabicPeriod"/>
            </a:pPr>
            <a:r>
              <a:rPr lang="en-US" dirty="0" smtClean="0">
                <a:solidFill>
                  <a:schemeClr val="bg1"/>
                </a:solidFill>
              </a:rPr>
              <a:t>Teacher Shows/Explains the Skeleton Inter-active and CK12 on Skeletal System Joints</a:t>
            </a:r>
          </a:p>
          <a:p>
            <a:pPr marL="0" indent="0">
              <a:buNone/>
            </a:pPr>
            <a:r>
              <a:rPr lang="en-US" dirty="0" smtClean="0">
                <a:solidFill>
                  <a:schemeClr val="bg1"/>
                </a:solidFill>
              </a:rPr>
              <a:t>CK12: </a:t>
            </a:r>
          </a:p>
          <a:p>
            <a:pPr marL="0" indent="0">
              <a:buNone/>
            </a:pPr>
            <a:r>
              <a:rPr lang="en-US" sz="1800" dirty="0" smtClean="0">
                <a:solidFill>
                  <a:schemeClr val="bg1"/>
                </a:solidFill>
                <a:hlinkClick r:id="rId3"/>
              </a:rPr>
              <a:t>http://www.ck12.org/life-science/Skeletal-System-Joints-in-LifeScience/?referrer=concept_details&amp;by=ck12&amp;difficulty=all#real_world</a:t>
            </a:r>
            <a:endParaRPr lang="en-US" sz="1800" dirty="0" smtClean="0">
              <a:solidFill>
                <a:schemeClr val="bg1"/>
              </a:solidFill>
            </a:endParaRPr>
          </a:p>
          <a:p>
            <a:pPr marL="0" indent="0">
              <a:buNone/>
            </a:pPr>
            <a:r>
              <a:rPr lang="en-US" sz="1800" dirty="0" smtClean="0">
                <a:solidFill>
                  <a:schemeClr val="bg1"/>
                </a:solidFill>
              </a:rPr>
              <a:t>Skeletal System Inter-Active:</a:t>
            </a:r>
          </a:p>
          <a:p>
            <a:pPr marL="0" indent="0">
              <a:buNone/>
            </a:pPr>
            <a:r>
              <a:rPr lang="en-US" sz="1800" dirty="0" smtClean="0">
                <a:solidFill>
                  <a:schemeClr val="bg1"/>
                </a:solidFill>
                <a:hlinkClick r:id="rId4"/>
              </a:rPr>
              <a:t>http://www.childrensuniversity.manchester.ac.uk/media/services/thechildrensuniversityofmanchester/flash/skeleton.swf</a:t>
            </a:r>
            <a:endParaRPr lang="en-US" sz="1800" dirty="0">
              <a:solidFill>
                <a:schemeClr val="bg1"/>
              </a:solidFill>
            </a:endParaRPr>
          </a:p>
        </p:txBody>
      </p:sp>
    </p:spTree>
    <p:extLst>
      <p:ext uri="{BB962C8B-B14F-4D97-AF65-F5344CB8AC3E}">
        <p14:creationId xmlns:p14="http://schemas.microsoft.com/office/powerpoint/2010/main" val="4277189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hdwallpapers.cat/wallpaper/skeleton_with_headphone_xray_human_abstract_hd-wallpaper-272798.jpg"/>
          <p:cNvPicPr>
            <a:picLocks noChangeAspect="1" noChangeArrowheads="1"/>
          </p:cNvPicPr>
          <p:nvPr/>
        </p:nvPicPr>
        <p:blipFill rotWithShape="1">
          <a:blip r:embed="rId2">
            <a:extLst>
              <a:ext uri="{28A0092B-C50C-407E-A947-70E740481C1C}">
                <a14:useLocalDpi xmlns:a14="http://schemas.microsoft.com/office/drawing/2010/main" val="0"/>
              </a:ext>
            </a:extLst>
          </a:blip>
          <a:srcRect r="21652"/>
          <a:stretch/>
        </p:blipFill>
        <p:spPr bwMode="auto">
          <a:xfrm>
            <a:off x="0" y="0"/>
            <a:ext cx="12192000" cy="6841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11183" y="-183515"/>
            <a:ext cx="10515600" cy="1325563"/>
          </a:xfrm>
        </p:spPr>
        <p:txBody>
          <a:bodyPr/>
          <a:lstStyle/>
          <a:p>
            <a:r>
              <a:rPr lang="en-US" u="sng" dirty="0" smtClean="0">
                <a:solidFill>
                  <a:schemeClr val="bg1"/>
                </a:solidFill>
                <a:latin typeface="Forte" panose="03060902040502070203" pitchFamily="66" charset="0"/>
              </a:rPr>
              <a:t>Exit Slip</a:t>
            </a:r>
            <a:endParaRPr lang="en-US" u="sng" dirty="0">
              <a:solidFill>
                <a:schemeClr val="bg1"/>
              </a:solidFill>
              <a:latin typeface="Forte" panose="03060902040502070203" pitchFamily="66" charset="0"/>
            </a:endParaRPr>
          </a:p>
        </p:txBody>
      </p:sp>
      <p:sp>
        <p:nvSpPr>
          <p:cNvPr id="3" name="Content Placeholder 2"/>
          <p:cNvSpPr>
            <a:spLocks noGrp="1"/>
          </p:cNvSpPr>
          <p:nvPr>
            <p:ph idx="1"/>
          </p:nvPr>
        </p:nvSpPr>
        <p:spPr>
          <a:xfrm>
            <a:off x="104504" y="888274"/>
            <a:ext cx="8046720" cy="5953715"/>
          </a:xfrm>
        </p:spPr>
        <p:txBody>
          <a:bodyPr>
            <a:normAutofit/>
          </a:bodyPr>
          <a:lstStyle/>
          <a:p>
            <a:r>
              <a:rPr lang="en-US" sz="4400" dirty="0" smtClean="0">
                <a:solidFill>
                  <a:schemeClr val="bg1"/>
                </a:solidFill>
              </a:rPr>
              <a:t>How would you be able to do simple movements like; give a hug, bend at the knee to pick up something, text your friend and so forth if you did not have joints?  How do joints help you do the things listed above? Explain.</a:t>
            </a:r>
          </a:p>
          <a:p>
            <a:endParaRPr lang="en-US" dirty="0"/>
          </a:p>
        </p:txBody>
      </p:sp>
    </p:spTree>
    <p:extLst>
      <p:ext uri="{BB962C8B-B14F-4D97-AF65-F5344CB8AC3E}">
        <p14:creationId xmlns:p14="http://schemas.microsoft.com/office/powerpoint/2010/main" val="415299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2960"/>
            <a:ext cx="11353800" cy="1002664"/>
          </a:xfrm>
        </p:spPr>
        <p:txBody>
          <a:bodyPr/>
          <a:lstStyle/>
          <a:p>
            <a:r>
              <a:rPr lang="en-US" u="sng" dirty="0" smtClean="0">
                <a:latin typeface="Forte" panose="03060902040502070203" pitchFamily="66" charset="0"/>
              </a:rPr>
              <a:t>Monday, Please Do Now</a:t>
            </a:r>
            <a:endParaRPr lang="en-US" u="sng" dirty="0">
              <a:latin typeface="Forte" panose="03060902040502070203" pitchFamily="66" charset="0"/>
            </a:endParaRPr>
          </a:p>
        </p:txBody>
      </p:sp>
      <p:sp>
        <p:nvSpPr>
          <p:cNvPr id="3" name="Content Placeholder 2"/>
          <p:cNvSpPr>
            <a:spLocks noGrp="1"/>
          </p:cNvSpPr>
          <p:nvPr>
            <p:ph idx="1"/>
          </p:nvPr>
        </p:nvSpPr>
        <p:spPr>
          <a:xfrm>
            <a:off x="0" y="1825625"/>
            <a:ext cx="11353800" cy="4351338"/>
          </a:xfrm>
        </p:spPr>
        <p:txBody>
          <a:bodyPr/>
          <a:lstStyle/>
          <a:p>
            <a:pPr marL="0" indent="0">
              <a:buNone/>
            </a:pPr>
            <a:r>
              <a:rPr lang="en-US" sz="4000" dirty="0" smtClean="0"/>
              <a:t>1. Jim travels 45 miles at 15 mph.</a:t>
            </a:r>
          </a:p>
          <a:p>
            <a:pPr marL="0" indent="0">
              <a:buNone/>
            </a:pPr>
            <a:r>
              <a:rPr lang="en-US" sz="4000" dirty="0" smtClean="0"/>
              <a:t>    How long does it take him?  </a:t>
            </a:r>
            <a:r>
              <a:rPr lang="en-US" sz="3200" i="1" dirty="0" smtClean="0"/>
              <a:t>(Show your work)</a:t>
            </a:r>
          </a:p>
          <a:p>
            <a:endParaRPr lang="en-US" dirty="0"/>
          </a:p>
        </p:txBody>
      </p:sp>
      <p:pic>
        <p:nvPicPr>
          <p:cNvPr id="4" name="Picture 3"/>
          <p:cNvPicPr>
            <a:picLocks noChangeAspect="1"/>
          </p:cNvPicPr>
          <p:nvPr/>
        </p:nvPicPr>
        <p:blipFill>
          <a:blip r:embed="rId2"/>
          <a:stretch>
            <a:fillRect/>
          </a:stretch>
        </p:blipFill>
        <p:spPr>
          <a:xfrm rot="533641">
            <a:off x="7650379" y="325382"/>
            <a:ext cx="4389120" cy="2314092"/>
          </a:xfrm>
          <a:prstGeom prst="rect">
            <a:avLst/>
          </a:prstGeom>
        </p:spPr>
      </p:pic>
      <p:sp>
        <p:nvSpPr>
          <p:cNvPr id="6" name="Isosceles Triangle 5"/>
          <p:cNvSpPr/>
          <p:nvPr/>
        </p:nvSpPr>
        <p:spPr>
          <a:xfrm>
            <a:off x="300446" y="3368449"/>
            <a:ext cx="4180114" cy="2808514"/>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6" idx="1"/>
            <a:endCxn id="6" idx="5"/>
          </p:cNvCxnSpPr>
          <p:nvPr/>
        </p:nvCxnSpPr>
        <p:spPr>
          <a:xfrm>
            <a:off x="1345475" y="4772706"/>
            <a:ext cx="20900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3"/>
          </p:cNvCxnSpPr>
          <p:nvPr/>
        </p:nvCxnSpPr>
        <p:spPr>
          <a:xfrm flipV="1">
            <a:off x="2390503" y="4772706"/>
            <a:ext cx="0" cy="1404257"/>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794087" y="375195"/>
            <a:ext cx="1535100"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cap="none" spc="0" dirty="0" smtClean="0">
                <a:ln/>
                <a:solidFill>
                  <a:schemeClr val="accent3"/>
                </a:solidFill>
                <a:effectLst/>
              </a:rPr>
              <a:t>Class Period:</a:t>
            </a:r>
            <a:endParaRPr lang="en-US" sz="2000" b="1" cap="none" spc="0" dirty="0">
              <a:ln/>
              <a:solidFill>
                <a:schemeClr val="accent3"/>
              </a:solidFill>
              <a:effectLst/>
            </a:endParaRPr>
          </a:p>
        </p:txBody>
      </p:sp>
      <p:cxnSp>
        <p:nvCxnSpPr>
          <p:cNvPr id="13" name="Straight Connector 12"/>
          <p:cNvCxnSpPr/>
          <p:nvPr/>
        </p:nvCxnSpPr>
        <p:spPr>
          <a:xfrm>
            <a:off x="1046242" y="775305"/>
            <a:ext cx="365640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91589" y="375195"/>
            <a:ext cx="946093"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cap="none" spc="0" dirty="0" smtClean="0">
                <a:ln/>
                <a:solidFill>
                  <a:schemeClr val="accent3"/>
                </a:solidFill>
                <a:effectLst/>
              </a:rPr>
              <a:t>Name: </a:t>
            </a:r>
            <a:endParaRPr lang="en-US" sz="2000" b="1" cap="none" spc="0" dirty="0">
              <a:ln/>
              <a:solidFill>
                <a:schemeClr val="accent3"/>
              </a:solidFill>
              <a:effectLst/>
            </a:endParaRPr>
          </a:p>
        </p:txBody>
      </p:sp>
      <p:cxnSp>
        <p:nvCxnSpPr>
          <p:cNvPr id="22" name="Straight Connector 21"/>
          <p:cNvCxnSpPr/>
          <p:nvPr/>
        </p:nvCxnSpPr>
        <p:spPr>
          <a:xfrm>
            <a:off x="6329187" y="775305"/>
            <a:ext cx="946824"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874444" y="3101081"/>
            <a:ext cx="1759392" cy="646331"/>
          </a:xfrm>
          <a:prstGeom prst="rect">
            <a:avLst/>
          </a:prstGeom>
          <a:noFill/>
        </p:spPr>
        <p:txBody>
          <a:bodyPr wrap="none" lIns="91440" tIns="45720" rIns="91440" bIns="45720">
            <a:spAutoFit/>
          </a:bodyPr>
          <a:lstStyle/>
          <a:p>
            <a:pPr algn="ctr"/>
            <a:r>
              <a:rPr lang="en-U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Answer:</a:t>
            </a:r>
            <a:endParaRPr lang="en-US"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cxnSp>
        <p:nvCxnSpPr>
          <p:cNvPr id="25" name="Straight Connector 24"/>
          <p:cNvCxnSpPr/>
          <p:nvPr/>
        </p:nvCxnSpPr>
        <p:spPr>
          <a:xfrm>
            <a:off x="4702647" y="3747412"/>
            <a:ext cx="38143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324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312</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Forte</vt:lpstr>
      <vt:lpstr>Office Theme</vt:lpstr>
      <vt:lpstr>Feb. 29, 2016 / Please Do Now</vt:lpstr>
      <vt:lpstr>Review How to Solve for Speed</vt:lpstr>
      <vt:lpstr>Essential Question</vt:lpstr>
      <vt:lpstr>The Skeletal System</vt:lpstr>
      <vt:lpstr>Skeletal System Foldable</vt:lpstr>
      <vt:lpstr>Exit Slip</vt:lpstr>
      <vt:lpstr>Monday, Please Do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29, 2016 / Please Do Now</dc:title>
  <dc:creator>Katherine Pease</dc:creator>
  <cp:lastModifiedBy>Katherine Pease</cp:lastModifiedBy>
  <cp:revision>7</cp:revision>
  <dcterms:created xsi:type="dcterms:W3CDTF">2016-02-29T05:26:37Z</dcterms:created>
  <dcterms:modified xsi:type="dcterms:W3CDTF">2016-02-29T06:07:45Z</dcterms:modified>
</cp:coreProperties>
</file>