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54" autoAdjust="0"/>
    <p:restoredTop sz="94660"/>
  </p:normalViewPr>
  <p:slideViewPr>
    <p:cSldViewPr snapToGrid="0">
      <p:cViewPr>
        <p:scale>
          <a:sx n="89" d="100"/>
          <a:sy n="89" d="100"/>
        </p:scale>
        <p:origin x="547"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B6F081-03C8-418A-AD54-FBA9845240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5F1E825-3470-41FF-B638-5CCE53DC98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49C59CF-A034-4FC9-853C-34E51DD738BE}"/>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5" name="Footer Placeholder 4">
            <a:extLst>
              <a:ext uri="{FF2B5EF4-FFF2-40B4-BE49-F238E27FC236}">
                <a16:creationId xmlns:a16="http://schemas.microsoft.com/office/drawing/2014/main" xmlns="" id="{1732D442-96B0-424A-923F-7906B8F1E56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B0A682AC-53D4-49D3-BCAC-11E6E0B0459E}"/>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292026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23DE38-BA9A-428F-B116-F093B7506B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F61BB3E-50D6-493B-AE4F-475F3616B8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52033D9-3916-47BF-BDBA-0B03BC78E31C}"/>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5" name="Footer Placeholder 4">
            <a:extLst>
              <a:ext uri="{FF2B5EF4-FFF2-40B4-BE49-F238E27FC236}">
                <a16:creationId xmlns:a16="http://schemas.microsoft.com/office/drawing/2014/main" xmlns="" id="{9D338E36-122C-4306-87F1-FB0E1BD55D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5F95A151-FABA-42EF-BC26-DFD4E2C638BB}"/>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134043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EB43559-AD7D-4909-8BB9-EEB9C491E1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7AC9CA7-6D3A-407D-B03C-ACABF28F601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612F87B-F73D-4E42-9C36-3EEFD9CE11F9}"/>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5" name="Footer Placeholder 4">
            <a:extLst>
              <a:ext uri="{FF2B5EF4-FFF2-40B4-BE49-F238E27FC236}">
                <a16:creationId xmlns:a16="http://schemas.microsoft.com/office/drawing/2014/main" xmlns="" id="{FCD4DEF6-63CC-4982-AE77-5444D23EBD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6D2E7948-4240-4681-A2F2-55C1195308D6}"/>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413851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CDDCFC-BD14-4534-B7D5-04CCB828C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3D13521-D276-4EEE-ACE4-14C99AB693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2EAAC4-6D93-4B78-B32C-4596BA283BC0}"/>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5" name="Footer Placeholder 4">
            <a:extLst>
              <a:ext uri="{FF2B5EF4-FFF2-40B4-BE49-F238E27FC236}">
                <a16:creationId xmlns:a16="http://schemas.microsoft.com/office/drawing/2014/main" xmlns="" id="{C5155D2A-3771-4C2A-88FA-BC5E09D671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609454C9-B2A2-482F-90AA-BB14A511488C}"/>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79850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6201F7-DC9F-4B51-A2DD-AA68E68896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830A645-284E-44DF-94E7-1E45E1141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D632530-69AF-42EA-9395-1538B7EA8DE8}"/>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5" name="Footer Placeholder 4">
            <a:extLst>
              <a:ext uri="{FF2B5EF4-FFF2-40B4-BE49-F238E27FC236}">
                <a16:creationId xmlns:a16="http://schemas.microsoft.com/office/drawing/2014/main" xmlns="" id="{7A286636-39CB-495C-B634-5F60C546BA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BB84ACC-ACE4-476E-AE6C-9FC61A795F8A}"/>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150529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50B22-12A0-4E3C-BB8B-95333B282D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07517E8-7B41-4E2C-9193-04F1ECB683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6B9EA8A-B157-403F-BACC-2E1E36D56D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2847E2E-F095-4568-ACF6-1336AD9FAEB6}"/>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6" name="Footer Placeholder 5">
            <a:extLst>
              <a:ext uri="{FF2B5EF4-FFF2-40B4-BE49-F238E27FC236}">
                <a16:creationId xmlns:a16="http://schemas.microsoft.com/office/drawing/2014/main" xmlns="" id="{F119388A-F54D-47E0-936D-5BC1D164677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C02DE1FB-F23B-437F-86E8-69E681199369}"/>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99319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007CDC-135B-4FE7-A38C-79C8128C2F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75C876C-323F-4504-9D9E-69B7CEC16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EB407B4-F9E7-4FC4-9A2F-E54B83107B0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28954A1-288F-470C-BF4C-CBA57661B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55F9AF2-C696-49D7-85CE-4E0CC4F097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5C474DF-B2C9-443A-9179-CDE2B6B336D8}"/>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8" name="Footer Placeholder 7">
            <a:extLst>
              <a:ext uri="{FF2B5EF4-FFF2-40B4-BE49-F238E27FC236}">
                <a16:creationId xmlns:a16="http://schemas.microsoft.com/office/drawing/2014/main" xmlns="" id="{20A6BD60-92FA-4F91-B067-9B31007E53D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34AA9C78-89D1-4CCF-8353-0E0956186E7F}"/>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89918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75BB4E-5518-4E0F-89EF-BA39365E84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4A0D544-08B4-4EA5-9BD1-D00DD81E9143}"/>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4" name="Footer Placeholder 3">
            <a:extLst>
              <a:ext uri="{FF2B5EF4-FFF2-40B4-BE49-F238E27FC236}">
                <a16:creationId xmlns:a16="http://schemas.microsoft.com/office/drawing/2014/main" xmlns="" id="{8ED584B9-C3F2-4686-9032-0F2345EA514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E787BB81-17BC-4F05-B1BC-C6176A4A66DD}"/>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56681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8577845-6DC3-405C-9480-25B495320801}"/>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3" name="Footer Placeholder 2">
            <a:extLst>
              <a:ext uri="{FF2B5EF4-FFF2-40B4-BE49-F238E27FC236}">
                <a16:creationId xmlns:a16="http://schemas.microsoft.com/office/drawing/2014/main" xmlns="" id="{ABD8CA2F-5DF4-4F93-9359-6AED3B1A1FA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9C120D03-C32B-425E-9384-73EE8C3691BA}"/>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177971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40B500-61D0-4A25-8A47-9CE82D260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644E70D-C847-4866-B65F-A0F0622579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2762379-7442-46CA-9AA6-914F84226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C178B9A-DC23-4532-B69B-40D19C3F32D9}"/>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6" name="Footer Placeholder 5">
            <a:extLst>
              <a:ext uri="{FF2B5EF4-FFF2-40B4-BE49-F238E27FC236}">
                <a16:creationId xmlns:a16="http://schemas.microsoft.com/office/drawing/2014/main" xmlns="" id="{32CB83AC-0146-444D-ABBA-78C7B6DB1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BB921E92-0C31-4607-AA21-14A6BEB6AA36}"/>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197495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A02E95-C173-40E0-BA9A-BD16F17C8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DC1D5C9-3D49-4477-A8A7-1BFA9D919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F3454A3D-812D-46FC-8E29-5B3DAD4DB7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4E03C0E-5170-4FCC-85C1-790F1CA0D03C}"/>
              </a:ext>
            </a:extLst>
          </p:cNvPr>
          <p:cNvSpPr>
            <a:spLocks noGrp="1"/>
          </p:cNvSpPr>
          <p:nvPr>
            <p:ph type="dt" sz="half" idx="10"/>
          </p:nvPr>
        </p:nvSpPr>
        <p:spPr/>
        <p:txBody>
          <a:bodyPr/>
          <a:lstStyle/>
          <a:p>
            <a:fld id="{8FDFD1D3-33A3-496D-BFA2-9A9FDF4DB39F}" type="datetimeFigureOut">
              <a:rPr lang="en-US" smtClean="0"/>
              <a:t>2/12/2018</a:t>
            </a:fld>
            <a:endParaRPr lang="en-US" dirty="0"/>
          </a:p>
        </p:txBody>
      </p:sp>
      <p:sp>
        <p:nvSpPr>
          <p:cNvPr id="6" name="Footer Placeholder 5">
            <a:extLst>
              <a:ext uri="{FF2B5EF4-FFF2-40B4-BE49-F238E27FC236}">
                <a16:creationId xmlns:a16="http://schemas.microsoft.com/office/drawing/2014/main" xmlns="" id="{EAEC2A8F-B745-45F2-95E7-536CD3AE0F1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B58A50D3-D9EF-4B24-975C-80B225B2CF1F}"/>
              </a:ext>
            </a:extLst>
          </p:cNvPr>
          <p:cNvSpPr>
            <a:spLocks noGrp="1"/>
          </p:cNvSpPr>
          <p:nvPr>
            <p:ph type="sldNum" sz="quarter" idx="12"/>
          </p:nvPr>
        </p:nvSpPr>
        <p:spPr/>
        <p:txBody>
          <a:bodyPr/>
          <a:lstStyle/>
          <a:p>
            <a:fld id="{4C2FFB2C-388F-4599-B2B8-459E623B1D1A}" type="slidenum">
              <a:rPr lang="en-US" smtClean="0"/>
              <a:t>‹#›</a:t>
            </a:fld>
            <a:endParaRPr lang="en-US" dirty="0"/>
          </a:p>
        </p:txBody>
      </p:sp>
    </p:spTree>
    <p:extLst>
      <p:ext uri="{BB962C8B-B14F-4D97-AF65-F5344CB8AC3E}">
        <p14:creationId xmlns:p14="http://schemas.microsoft.com/office/powerpoint/2010/main" val="3167283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F4392DA-6214-48AC-A65E-2DD905CC1D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2EB5DA9-4CFA-42AF-B802-A48B68CC04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59A9127-B33D-4F7B-931B-AAB8CACE6B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FD1D3-33A3-496D-BFA2-9A9FDF4DB39F}" type="datetimeFigureOut">
              <a:rPr lang="en-US" smtClean="0"/>
              <a:t>2/12/2018</a:t>
            </a:fld>
            <a:endParaRPr lang="en-US" dirty="0"/>
          </a:p>
        </p:txBody>
      </p:sp>
      <p:sp>
        <p:nvSpPr>
          <p:cNvPr id="5" name="Footer Placeholder 4">
            <a:extLst>
              <a:ext uri="{FF2B5EF4-FFF2-40B4-BE49-F238E27FC236}">
                <a16:creationId xmlns:a16="http://schemas.microsoft.com/office/drawing/2014/main" xmlns="" id="{F2239CF2-3707-43B5-B655-DBB95756F4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8126386E-B043-4C8E-8430-7B9FDB8CC2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FB2C-388F-4599-B2B8-459E623B1D1A}" type="slidenum">
              <a:rPr lang="en-US" smtClean="0"/>
              <a:t>‹#›</a:t>
            </a:fld>
            <a:endParaRPr lang="en-US" dirty="0"/>
          </a:p>
        </p:txBody>
      </p:sp>
    </p:spTree>
    <p:extLst>
      <p:ext uri="{BB962C8B-B14F-4D97-AF65-F5344CB8AC3E}">
        <p14:creationId xmlns:p14="http://schemas.microsoft.com/office/powerpoint/2010/main" val="452235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29F9D789-557E-4FFA-AFF5-CFE8F990C78A}"/>
              </a:ext>
            </a:extLst>
          </p:cNvPr>
          <p:cNvSpPr>
            <a:spLocks noGrp="1"/>
          </p:cNvSpPr>
          <p:nvPr>
            <p:ph type="ctrTitle"/>
          </p:nvPr>
        </p:nvSpPr>
        <p:spPr>
          <a:xfrm>
            <a:off x="1524000" y="471638"/>
            <a:ext cx="9144000" cy="940117"/>
          </a:xfrm>
        </p:spPr>
        <p:txBody>
          <a:bodyPr/>
          <a:lstStyle/>
          <a:p>
            <a:r>
              <a:rPr lang="en-US" b="1" u="sng" dirty="0"/>
              <a:t>Feb. </a:t>
            </a:r>
            <a:r>
              <a:rPr lang="en-US" b="1" u="sng" dirty="0" smtClean="0"/>
              <a:t>12, </a:t>
            </a:r>
            <a:r>
              <a:rPr lang="en-US" b="1" u="sng" dirty="0"/>
              <a:t>2018</a:t>
            </a:r>
          </a:p>
        </p:txBody>
      </p:sp>
      <p:sp>
        <p:nvSpPr>
          <p:cNvPr id="3" name="Subtitle 2">
            <a:extLst>
              <a:ext uri="{FF2B5EF4-FFF2-40B4-BE49-F238E27FC236}">
                <a16:creationId xmlns:a16="http://schemas.microsoft.com/office/drawing/2014/main" xmlns="" id="{6F1F8AB9-95C4-4B3B-A8F6-A366760F9551}"/>
              </a:ext>
            </a:extLst>
          </p:cNvPr>
          <p:cNvSpPr>
            <a:spLocks noGrp="1"/>
          </p:cNvSpPr>
          <p:nvPr>
            <p:ph type="subTitle" idx="1"/>
          </p:nvPr>
        </p:nvSpPr>
        <p:spPr>
          <a:xfrm>
            <a:off x="1524000" y="1299411"/>
            <a:ext cx="8986787" cy="4747661"/>
          </a:xfrm>
        </p:spPr>
        <p:txBody>
          <a:bodyPr>
            <a:noAutofit/>
          </a:bodyPr>
          <a:lstStyle/>
          <a:p>
            <a:pPr marL="457200" indent="-457200" algn="l">
              <a:buAutoNum type="arabicPeriod"/>
            </a:pPr>
            <a:r>
              <a:rPr lang="en-US" sz="5000" dirty="0"/>
              <a:t>Collect </a:t>
            </a:r>
            <a:r>
              <a:rPr lang="en-US" sz="5000" dirty="0" smtClean="0"/>
              <a:t>PDN </a:t>
            </a:r>
            <a:r>
              <a:rPr lang="en-US" sz="5000" dirty="0" smtClean="0"/>
              <a:t>Sharpen </a:t>
            </a:r>
            <a:r>
              <a:rPr lang="en-US" sz="5000" dirty="0"/>
              <a:t>Pencil</a:t>
            </a:r>
          </a:p>
          <a:p>
            <a:pPr marL="457200" indent="-457200" algn="l">
              <a:buAutoNum type="arabicPeriod"/>
            </a:pPr>
            <a:r>
              <a:rPr lang="en-US" sz="5000" dirty="0"/>
              <a:t>Sit 1 boy / 1 girl per table, unless teacher has assigned you a seat personally.</a:t>
            </a:r>
          </a:p>
          <a:p>
            <a:pPr marL="457200" indent="-457200" algn="l">
              <a:buAutoNum type="arabicPeriod"/>
            </a:pPr>
            <a:r>
              <a:rPr lang="en-US" sz="5000" dirty="0"/>
              <a:t>Complete </a:t>
            </a:r>
            <a:r>
              <a:rPr lang="en-US" sz="5000" dirty="0" smtClean="0"/>
              <a:t>PDN </a:t>
            </a:r>
            <a:r>
              <a:rPr lang="en-US" sz="5000" dirty="0" smtClean="0"/>
              <a:t>on </a:t>
            </a:r>
            <a:r>
              <a:rPr lang="en-US" sz="5000" dirty="0"/>
              <a:t>own</a:t>
            </a:r>
          </a:p>
        </p:txBody>
      </p:sp>
    </p:spTree>
    <p:extLst>
      <p:ext uri="{BB962C8B-B14F-4D97-AF65-F5344CB8AC3E}">
        <p14:creationId xmlns:p14="http://schemas.microsoft.com/office/powerpoint/2010/main" val="4047067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73EFF99A-C891-4939-9BFC-692BF228222A}"/>
              </a:ext>
            </a:extLst>
          </p:cNvPr>
          <p:cNvSpPr>
            <a:spLocks noGrp="1"/>
          </p:cNvSpPr>
          <p:nvPr>
            <p:ph type="title"/>
          </p:nvPr>
        </p:nvSpPr>
        <p:spPr/>
        <p:txBody>
          <a:bodyPr>
            <a:normAutofit/>
          </a:bodyPr>
          <a:lstStyle/>
          <a:p>
            <a:pPr algn="ctr"/>
            <a:r>
              <a:rPr lang="en-US" sz="6000" b="1" u="sng" dirty="0">
                <a:latin typeface="Eras Bold ITC" panose="020B0907030504020204" pitchFamily="34" charset="0"/>
              </a:rPr>
              <a:t>Agenda</a:t>
            </a:r>
          </a:p>
        </p:txBody>
      </p:sp>
      <p:sp>
        <p:nvSpPr>
          <p:cNvPr id="3" name="Content Placeholder 2">
            <a:extLst>
              <a:ext uri="{FF2B5EF4-FFF2-40B4-BE49-F238E27FC236}">
                <a16:creationId xmlns:a16="http://schemas.microsoft.com/office/drawing/2014/main" xmlns="" id="{C666228D-FAC6-4B5A-8C80-6A4C20C29CB8}"/>
              </a:ext>
            </a:extLst>
          </p:cNvPr>
          <p:cNvSpPr>
            <a:spLocks noGrp="1"/>
          </p:cNvSpPr>
          <p:nvPr>
            <p:ph idx="1"/>
          </p:nvPr>
        </p:nvSpPr>
        <p:spPr>
          <a:xfrm>
            <a:off x="838199" y="1424539"/>
            <a:ext cx="5187215" cy="4752424"/>
          </a:xfrm>
        </p:spPr>
        <p:txBody>
          <a:bodyPr/>
          <a:lstStyle/>
          <a:p>
            <a:pPr marL="0" indent="0" algn="ctr">
              <a:buNone/>
            </a:pPr>
            <a:r>
              <a:rPr lang="en-US" sz="4800" b="1" u="sng" dirty="0"/>
              <a:t>7</a:t>
            </a:r>
            <a:r>
              <a:rPr lang="en-US" sz="4800" b="1" u="sng" baseline="30000" dirty="0"/>
              <a:t>th</a:t>
            </a:r>
            <a:r>
              <a:rPr lang="en-US" sz="4800" b="1" u="sng" dirty="0"/>
              <a:t> Grade</a:t>
            </a:r>
          </a:p>
          <a:p>
            <a:pPr marL="0" indent="0" algn="ctr">
              <a:buNone/>
            </a:pPr>
            <a:r>
              <a:rPr lang="en-US" sz="4800" dirty="0"/>
              <a:t>1. PDN</a:t>
            </a:r>
          </a:p>
          <a:p>
            <a:pPr marL="0" indent="0" algn="ctr">
              <a:buNone/>
            </a:pPr>
            <a:r>
              <a:rPr lang="en-US" sz="4800" dirty="0"/>
              <a:t>2. </a:t>
            </a:r>
            <a:r>
              <a:rPr lang="en-US" sz="4800" dirty="0" smtClean="0"/>
              <a:t>4</a:t>
            </a:r>
            <a:r>
              <a:rPr lang="en-US" sz="4800" baseline="30000" dirty="0" smtClean="0"/>
              <a:t>th</a:t>
            </a:r>
            <a:r>
              <a:rPr lang="en-US" sz="4800" dirty="0" smtClean="0"/>
              <a:t> 6 Week Distric</a:t>
            </a:r>
            <a:r>
              <a:rPr lang="en-US" sz="4800" dirty="0" smtClean="0"/>
              <a:t>t Test Review</a:t>
            </a:r>
            <a:endParaRPr lang="en-US" sz="4800" dirty="0"/>
          </a:p>
          <a:p>
            <a:pPr marL="0" indent="0" algn="ctr">
              <a:buNone/>
            </a:pPr>
            <a:r>
              <a:rPr lang="en-US" sz="4800" dirty="0"/>
              <a:t>3. Exit Slip</a:t>
            </a:r>
          </a:p>
          <a:p>
            <a:endParaRPr lang="en-US" dirty="0"/>
          </a:p>
        </p:txBody>
      </p:sp>
      <p:sp>
        <p:nvSpPr>
          <p:cNvPr id="4" name="Content Placeholder 2">
            <a:extLst>
              <a:ext uri="{FF2B5EF4-FFF2-40B4-BE49-F238E27FC236}">
                <a16:creationId xmlns:a16="http://schemas.microsoft.com/office/drawing/2014/main" xmlns="" id="{02FF1E62-A39B-4854-88FA-14E1A7666454}"/>
              </a:ext>
            </a:extLst>
          </p:cNvPr>
          <p:cNvSpPr txBox="1">
            <a:spLocks/>
          </p:cNvSpPr>
          <p:nvPr/>
        </p:nvSpPr>
        <p:spPr>
          <a:xfrm>
            <a:off x="6096000" y="1424539"/>
            <a:ext cx="5257802" cy="46174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800" b="1" u="sng" dirty="0"/>
              <a:t>6</a:t>
            </a:r>
            <a:r>
              <a:rPr lang="en-US" sz="4800" b="1" u="sng" baseline="30000" dirty="0"/>
              <a:t>th</a:t>
            </a:r>
            <a:r>
              <a:rPr lang="en-US" sz="4800" b="1" u="sng" dirty="0"/>
              <a:t> Grade</a:t>
            </a:r>
          </a:p>
          <a:p>
            <a:pPr marL="0" indent="0" algn="ctr">
              <a:buNone/>
            </a:pPr>
            <a:r>
              <a:rPr lang="en-US" sz="4800" dirty="0"/>
              <a:t>1. </a:t>
            </a:r>
            <a:r>
              <a:rPr lang="en-US" sz="4800" dirty="0" smtClean="0"/>
              <a:t>Dol</a:t>
            </a:r>
            <a:endParaRPr lang="en-US" sz="4800" dirty="0"/>
          </a:p>
          <a:p>
            <a:pPr marL="0" indent="0" algn="ctr">
              <a:buNone/>
            </a:pPr>
            <a:r>
              <a:rPr lang="en-US" sz="4800" dirty="0"/>
              <a:t>2</a:t>
            </a:r>
            <a:r>
              <a:rPr lang="en-US" sz="4800" dirty="0" smtClean="0"/>
              <a:t>. 6 Kingdoms </a:t>
            </a:r>
            <a:r>
              <a:rPr lang="en-US" sz="4800" dirty="0" smtClean="0"/>
              <a:t>ppt.</a:t>
            </a:r>
          </a:p>
          <a:p>
            <a:pPr marL="0" indent="0" algn="ctr">
              <a:buNone/>
            </a:pPr>
            <a:r>
              <a:rPr lang="en-US" sz="4800" dirty="0" smtClean="0"/>
              <a:t>3. 4</a:t>
            </a:r>
            <a:r>
              <a:rPr lang="en-US" sz="4800" baseline="30000" dirty="0" smtClean="0"/>
              <a:t>th</a:t>
            </a:r>
            <a:r>
              <a:rPr lang="en-US" sz="4800" dirty="0" smtClean="0"/>
              <a:t> 6 Week District Test Review</a:t>
            </a:r>
            <a:endParaRPr lang="en-US" sz="4800" dirty="0"/>
          </a:p>
          <a:p>
            <a:pPr marL="0" indent="0" algn="ctr">
              <a:buNone/>
            </a:pPr>
            <a:r>
              <a:rPr lang="en-US" sz="4800" dirty="0"/>
              <a:t>3</a:t>
            </a:r>
            <a:r>
              <a:rPr lang="en-US" sz="4800" dirty="0" smtClean="0"/>
              <a:t>.  </a:t>
            </a:r>
            <a:r>
              <a:rPr lang="en-US" sz="4800" dirty="0"/>
              <a:t>Exit Slip</a:t>
            </a:r>
          </a:p>
          <a:p>
            <a:endParaRPr lang="en-US" dirty="0"/>
          </a:p>
        </p:txBody>
      </p:sp>
    </p:spTree>
    <p:extLst>
      <p:ext uri="{BB962C8B-B14F-4D97-AF65-F5344CB8AC3E}">
        <p14:creationId xmlns:p14="http://schemas.microsoft.com/office/powerpoint/2010/main" val="820386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xmlns="" id="{1651EF1E-99FC-4302-AF99-58255220D883}"/>
              </a:ext>
            </a:extLst>
          </p:cNvPr>
          <p:cNvSpPr>
            <a:spLocks noGrp="1"/>
          </p:cNvSpPr>
          <p:nvPr>
            <p:ph type="title"/>
          </p:nvPr>
        </p:nvSpPr>
        <p:spPr>
          <a:xfrm>
            <a:off x="838200" y="365125"/>
            <a:ext cx="10515600" cy="1325563"/>
          </a:xfrm>
        </p:spPr>
        <p:txBody>
          <a:bodyPr>
            <a:normAutofit/>
          </a:bodyPr>
          <a:lstStyle/>
          <a:p>
            <a:pPr algn="ctr"/>
            <a:r>
              <a:rPr lang="en-US" sz="6000" b="1" u="sng" dirty="0">
                <a:latin typeface="Eras Bold ITC" panose="020B0907030504020204" pitchFamily="34" charset="0"/>
              </a:rPr>
              <a:t>LO’S</a:t>
            </a:r>
          </a:p>
        </p:txBody>
      </p:sp>
      <p:sp>
        <p:nvSpPr>
          <p:cNvPr id="5" name="Content Placeholder 2">
            <a:extLst>
              <a:ext uri="{FF2B5EF4-FFF2-40B4-BE49-F238E27FC236}">
                <a16:creationId xmlns:a16="http://schemas.microsoft.com/office/drawing/2014/main" xmlns="" id="{70C9D797-E454-4E75-AE86-C9392AED4A79}"/>
              </a:ext>
            </a:extLst>
          </p:cNvPr>
          <p:cNvSpPr>
            <a:spLocks noGrp="1"/>
          </p:cNvSpPr>
          <p:nvPr>
            <p:ph idx="1"/>
          </p:nvPr>
        </p:nvSpPr>
        <p:spPr>
          <a:xfrm>
            <a:off x="838200" y="1347537"/>
            <a:ext cx="5257798" cy="4829426"/>
          </a:xfrm>
        </p:spPr>
        <p:txBody>
          <a:bodyPr>
            <a:normAutofit lnSpcReduction="10000"/>
          </a:bodyPr>
          <a:lstStyle/>
          <a:p>
            <a:pPr marL="0" indent="0" algn="ctr">
              <a:buNone/>
            </a:pPr>
            <a:r>
              <a:rPr lang="en-US" sz="4000" b="1" u="sng" dirty="0"/>
              <a:t>7</a:t>
            </a:r>
            <a:r>
              <a:rPr lang="en-US" sz="4000" b="1" u="sng" baseline="30000" dirty="0"/>
              <a:t>th</a:t>
            </a:r>
            <a:r>
              <a:rPr lang="en-US" sz="4000" b="1" u="sng" dirty="0"/>
              <a:t> Grade</a:t>
            </a:r>
          </a:p>
          <a:p>
            <a:pPr algn="ctr"/>
            <a:r>
              <a:rPr lang="en-US" sz="4400" dirty="0"/>
              <a:t>We </a:t>
            </a:r>
            <a:r>
              <a:rPr lang="en-US" sz="4400" dirty="0" smtClean="0"/>
              <a:t>will review photosynthesis, cycles of matter and energy flow in an ecosystem to prepare for the 4</a:t>
            </a:r>
            <a:r>
              <a:rPr lang="en-US" sz="4400" baseline="30000" dirty="0" smtClean="0"/>
              <a:t>th</a:t>
            </a:r>
            <a:r>
              <a:rPr lang="en-US" sz="4400" dirty="0" smtClean="0"/>
              <a:t> 6 weeks test.</a:t>
            </a:r>
            <a:endParaRPr lang="en-US" dirty="0"/>
          </a:p>
        </p:txBody>
      </p:sp>
      <p:sp>
        <p:nvSpPr>
          <p:cNvPr id="6" name="Content Placeholder 2">
            <a:extLst>
              <a:ext uri="{FF2B5EF4-FFF2-40B4-BE49-F238E27FC236}">
                <a16:creationId xmlns:a16="http://schemas.microsoft.com/office/drawing/2014/main" xmlns="" id="{9753CDD2-6EC2-42ED-882B-7FD84394DAA9}"/>
              </a:ext>
            </a:extLst>
          </p:cNvPr>
          <p:cNvSpPr txBox="1">
            <a:spLocks/>
          </p:cNvSpPr>
          <p:nvPr/>
        </p:nvSpPr>
        <p:spPr>
          <a:xfrm>
            <a:off x="6096000" y="1347537"/>
            <a:ext cx="5257802" cy="4694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a:t>
            </a:r>
            <a:r>
              <a:rPr lang="en-US" sz="4000" b="1" u="sng" baseline="30000" dirty="0"/>
              <a:t>th</a:t>
            </a:r>
            <a:r>
              <a:rPr lang="en-US" sz="4000" b="1" u="sng" dirty="0"/>
              <a:t> Grade</a:t>
            </a:r>
          </a:p>
          <a:p>
            <a:pPr algn="ctr"/>
            <a:r>
              <a:rPr lang="en-US" sz="4400" dirty="0"/>
              <a:t>We will compare/contrast </a:t>
            </a:r>
            <a:r>
              <a:rPr lang="en-US" sz="4400" dirty="0" smtClean="0"/>
              <a:t>the 6 kingdoms.</a:t>
            </a:r>
            <a:endParaRPr lang="en-US" sz="4400" dirty="0"/>
          </a:p>
          <a:p>
            <a:endParaRPr lang="en-US" dirty="0"/>
          </a:p>
        </p:txBody>
      </p:sp>
    </p:spTree>
    <p:extLst>
      <p:ext uri="{BB962C8B-B14F-4D97-AF65-F5344CB8AC3E}">
        <p14:creationId xmlns:p14="http://schemas.microsoft.com/office/powerpoint/2010/main" val="425475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a:extLst>
              <a:ext uri="{FF2B5EF4-FFF2-40B4-BE49-F238E27FC236}">
                <a16:creationId xmlns:a16="http://schemas.microsoft.com/office/drawing/2014/main" xmlns="" id="{24C2B3B7-A3AD-466D-A12F-B197018D5D08}"/>
              </a:ext>
            </a:extLst>
          </p:cNvPr>
          <p:cNvSpPr>
            <a:spLocks noGrp="1"/>
          </p:cNvSpPr>
          <p:nvPr>
            <p:ph type="title"/>
          </p:nvPr>
        </p:nvSpPr>
        <p:spPr>
          <a:xfrm>
            <a:off x="838200" y="365125"/>
            <a:ext cx="10515600" cy="1325563"/>
          </a:xfrm>
        </p:spPr>
        <p:txBody>
          <a:bodyPr>
            <a:normAutofit/>
          </a:bodyPr>
          <a:lstStyle/>
          <a:p>
            <a:pPr algn="ctr"/>
            <a:r>
              <a:rPr lang="en-US" sz="6000" b="1" u="sng" dirty="0">
                <a:latin typeface="Eras Bold ITC" panose="020B0907030504020204" pitchFamily="34" charset="0"/>
              </a:rPr>
              <a:t>DOL’S</a:t>
            </a:r>
          </a:p>
        </p:txBody>
      </p:sp>
      <p:sp>
        <p:nvSpPr>
          <p:cNvPr id="5" name="Content Placeholder 2">
            <a:extLst>
              <a:ext uri="{FF2B5EF4-FFF2-40B4-BE49-F238E27FC236}">
                <a16:creationId xmlns:a16="http://schemas.microsoft.com/office/drawing/2014/main" xmlns="" id="{E14863F3-5064-4AA7-B7F9-04D54B168A1F}"/>
              </a:ext>
            </a:extLst>
          </p:cNvPr>
          <p:cNvSpPr>
            <a:spLocks noGrp="1"/>
          </p:cNvSpPr>
          <p:nvPr>
            <p:ph idx="1"/>
          </p:nvPr>
        </p:nvSpPr>
        <p:spPr>
          <a:xfrm>
            <a:off x="838200" y="1434164"/>
            <a:ext cx="4956208" cy="4742799"/>
          </a:xfrm>
        </p:spPr>
        <p:txBody>
          <a:bodyPr/>
          <a:lstStyle/>
          <a:p>
            <a:pPr marL="0" indent="0" algn="ctr">
              <a:buNone/>
            </a:pPr>
            <a:r>
              <a:rPr lang="en-US" sz="4000" b="1" u="sng" dirty="0"/>
              <a:t>7</a:t>
            </a:r>
            <a:r>
              <a:rPr lang="en-US" sz="4000" b="1" u="sng" baseline="30000" dirty="0"/>
              <a:t>th</a:t>
            </a:r>
            <a:r>
              <a:rPr lang="en-US" sz="4000" b="1" u="sng" dirty="0"/>
              <a:t> Grade</a:t>
            </a:r>
          </a:p>
          <a:p>
            <a:pPr algn="ctr"/>
            <a:r>
              <a:rPr lang="en-US" sz="4000" dirty="0"/>
              <a:t>I will explain what a food web and a food chain have in common in an exit slip.</a:t>
            </a:r>
          </a:p>
          <a:p>
            <a:endParaRPr lang="en-US" dirty="0"/>
          </a:p>
        </p:txBody>
      </p:sp>
      <p:sp>
        <p:nvSpPr>
          <p:cNvPr id="6" name="Content Placeholder 2">
            <a:extLst>
              <a:ext uri="{FF2B5EF4-FFF2-40B4-BE49-F238E27FC236}">
                <a16:creationId xmlns:a16="http://schemas.microsoft.com/office/drawing/2014/main" xmlns="" id="{10343106-DD37-44F5-8709-13E558964376}"/>
              </a:ext>
            </a:extLst>
          </p:cNvPr>
          <p:cNvSpPr txBox="1">
            <a:spLocks/>
          </p:cNvSpPr>
          <p:nvPr/>
        </p:nvSpPr>
        <p:spPr>
          <a:xfrm>
            <a:off x="6275672" y="1434164"/>
            <a:ext cx="5078130" cy="46078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a:t>
            </a:r>
            <a:r>
              <a:rPr lang="en-US" sz="4000" b="1" u="sng" baseline="30000" dirty="0"/>
              <a:t>th</a:t>
            </a:r>
            <a:r>
              <a:rPr lang="en-US" sz="4000" b="1" u="sng" dirty="0"/>
              <a:t> Grade</a:t>
            </a:r>
          </a:p>
          <a:p>
            <a:pPr algn="ctr"/>
            <a:r>
              <a:rPr lang="en-US" sz="4000" dirty="0"/>
              <a:t>I will </a:t>
            </a:r>
            <a:r>
              <a:rPr lang="en-US" sz="4000" dirty="0" smtClean="0"/>
              <a:t>explain 2 characteristics an organism must have to be in the kingdom Animalia.</a:t>
            </a:r>
            <a:endParaRPr lang="en-US" sz="4000" dirty="0"/>
          </a:p>
          <a:p>
            <a:endParaRPr lang="en-US" dirty="0"/>
          </a:p>
        </p:txBody>
      </p:sp>
    </p:spTree>
    <p:extLst>
      <p:ext uri="{BB962C8B-B14F-4D97-AF65-F5344CB8AC3E}">
        <p14:creationId xmlns:p14="http://schemas.microsoft.com/office/powerpoint/2010/main" val="312539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D4DD82A9-4FC2-4D5D-B7F1-46478271B024}"/>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u="sng" dirty="0">
                <a:latin typeface="Eras Bold ITC" panose="020B0907030504020204" pitchFamily="34" charset="0"/>
              </a:rPr>
              <a:t>TEKS</a:t>
            </a:r>
          </a:p>
        </p:txBody>
      </p:sp>
      <p:sp>
        <p:nvSpPr>
          <p:cNvPr id="3" name="Content Placeholder 2">
            <a:extLst>
              <a:ext uri="{FF2B5EF4-FFF2-40B4-BE49-F238E27FC236}">
                <a16:creationId xmlns:a16="http://schemas.microsoft.com/office/drawing/2014/main" xmlns="" id="{10B4166B-331F-4098-A7F1-BC8BE3F1BE6C}"/>
              </a:ext>
            </a:extLst>
          </p:cNvPr>
          <p:cNvSpPr txBox="1">
            <a:spLocks/>
          </p:cNvSpPr>
          <p:nvPr/>
        </p:nvSpPr>
        <p:spPr>
          <a:xfrm>
            <a:off x="838200" y="1096008"/>
            <a:ext cx="4994709" cy="49256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smtClean="0"/>
              <a:t>7.5 A/B/C</a:t>
            </a:r>
          </a:p>
          <a:p>
            <a:r>
              <a:rPr lang="en-US" sz="2000" dirty="0"/>
              <a:t>(A)  recognize that radiant energy from the Sun is transformed into chemical energy through the process of photosynthesis;</a:t>
            </a:r>
          </a:p>
          <a:p>
            <a:r>
              <a:rPr lang="en-US" sz="2000" dirty="0"/>
              <a:t>(B)  demonstrate and explain the cycling of matter within living systems such as in the decay of biomass in a compost </a:t>
            </a:r>
            <a:r>
              <a:rPr lang="en-US" sz="2000" dirty="0" smtClean="0"/>
              <a:t>bin</a:t>
            </a:r>
            <a:endParaRPr lang="en-US" sz="4000" b="1" u="sng" dirty="0"/>
          </a:p>
          <a:p>
            <a:pPr marL="0" indent="0" algn="ctr">
              <a:buNone/>
            </a:pPr>
            <a:r>
              <a:rPr lang="en-US" sz="2000" dirty="0"/>
              <a:t>(C)  diagram the flow of energy through living systems, including food chains, food webs, and energy pyramids</a:t>
            </a:r>
          </a:p>
          <a:p>
            <a:endParaRPr lang="en-US" dirty="0"/>
          </a:p>
        </p:txBody>
      </p:sp>
      <p:sp>
        <p:nvSpPr>
          <p:cNvPr id="4" name="Content Placeholder 2">
            <a:extLst>
              <a:ext uri="{FF2B5EF4-FFF2-40B4-BE49-F238E27FC236}">
                <a16:creationId xmlns:a16="http://schemas.microsoft.com/office/drawing/2014/main" xmlns="" id="{7A2BC181-8393-45DE-BCE8-4FC101739DE5}"/>
              </a:ext>
            </a:extLst>
          </p:cNvPr>
          <p:cNvSpPr txBox="1">
            <a:spLocks/>
          </p:cNvSpPr>
          <p:nvPr/>
        </p:nvSpPr>
        <p:spPr>
          <a:xfrm>
            <a:off x="5947595" y="1027906"/>
            <a:ext cx="4914501" cy="479074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6.12</a:t>
            </a:r>
          </a:p>
          <a:p>
            <a:pPr marL="0" indent="0" algn="ctr">
              <a:buNone/>
            </a:pPr>
            <a:r>
              <a:rPr lang="en-US" sz="4000" dirty="0"/>
              <a:t>(D)  identify the basic characteristics of organisms, including prokaryotic or eukaryotic, unicellular or multicellular, autotrophic or heterotrophic, and mode of reproduction, that further classify them in the currently recognized Kingdoms</a:t>
            </a:r>
          </a:p>
          <a:p>
            <a:endParaRPr lang="en-US" dirty="0"/>
          </a:p>
        </p:txBody>
      </p:sp>
    </p:spTree>
    <p:extLst>
      <p:ext uri="{BB962C8B-B14F-4D97-AF65-F5344CB8AC3E}">
        <p14:creationId xmlns:p14="http://schemas.microsoft.com/office/powerpoint/2010/main" val="157937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7748D1E3-4863-4F4E-8607-DF550898739B}"/>
              </a:ext>
            </a:extLst>
          </p:cNvPr>
          <p:cNvSpPr>
            <a:spLocks noGrp="1"/>
          </p:cNvSpPr>
          <p:nvPr>
            <p:ph type="ctrTitle"/>
          </p:nvPr>
        </p:nvSpPr>
        <p:spPr>
          <a:xfrm>
            <a:off x="1408496" y="189587"/>
            <a:ext cx="9144000" cy="918193"/>
          </a:xfrm>
        </p:spPr>
        <p:txBody>
          <a:bodyPr>
            <a:normAutofit/>
          </a:bodyPr>
          <a:lstStyle/>
          <a:p>
            <a:r>
              <a:rPr lang="en-US" sz="5500" u="sng" dirty="0"/>
              <a:t>6</a:t>
            </a:r>
            <a:r>
              <a:rPr lang="en-US" sz="5500" u="sng" baseline="30000" dirty="0"/>
              <a:t>th</a:t>
            </a:r>
            <a:r>
              <a:rPr lang="en-US" sz="5500" u="sng" dirty="0"/>
              <a:t> Grade </a:t>
            </a:r>
          </a:p>
        </p:txBody>
      </p:sp>
      <p:sp>
        <p:nvSpPr>
          <p:cNvPr id="3" name="Subtitle 2">
            <a:extLst>
              <a:ext uri="{FF2B5EF4-FFF2-40B4-BE49-F238E27FC236}">
                <a16:creationId xmlns:a16="http://schemas.microsoft.com/office/drawing/2014/main" xmlns="" id="{1F6930D5-6031-4C06-A1A6-4EB1042E55C0}"/>
              </a:ext>
            </a:extLst>
          </p:cNvPr>
          <p:cNvSpPr>
            <a:spLocks noGrp="1"/>
          </p:cNvSpPr>
          <p:nvPr>
            <p:ph type="subTitle" idx="1"/>
          </p:nvPr>
        </p:nvSpPr>
        <p:spPr>
          <a:xfrm>
            <a:off x="644893" y="918192"/>
            <a:ext cx="10886172" cy="5514399"/>
          </a:xfrm>
        </p:spPr>
        <p:txBody>
          <a:bodyPr>
            <a:normAutofit/>
          </a:bodyPr>
          <a:lstStyle/>
          <a:p>
            <a:r>
              <a:rPr lang="en-US" dirty="0"/>
              <a:t>Question to Ponder: </a:t>
            </a:r>
          </a:p>
          <a:p>
            <a:r>
              <a:rPr lang="en-US" sz="4800" dirty="0"/>
              <a:t> </a:t>
            </a:r>
            <a:r>
              <a:rPr lang="en-US" sz="4800" dirty="0" smtClean="0"/>
              <a:t>You go on a walk and see an organism you have never seen before.  What type of properties would you use to describe the organism? How does this relate to what scientist do out in the field of study?</a:t>
            </a:r>
            <a:endParaRPr lang="en-US" sz="4800" dirty="0"/>
          </a:p>
          <a:p>
            <a:endParaRPr lang="en-US" sz="4800" dirty="0"/>
          </a:p>
          <a:p>
            <a:endParaRPr lang="en-US" sz="4800" dirty="0"/>
          </a:p>
          <a:p>
            <a:endParaRPr lang="en-US" sz="4800" dirty="0"/>
          </a:p>
        </p:txBody>
      </p:sp>
    </p:spTree>
    <p:extLst>
      <p:ext uri="{BB962C8B-B14F-4D97-AF65-F5344CB8AC3E}">
        <p14:creationId xmlns:p14="http://schemas.microsoft.com/office/powerpoint/2010/main" val="134230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science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02" y="-229242"/>
            <a:ext cx="12982755" cy="70872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xmlns="" id="{A4B78F94-4FDF-4F99-8E01-5C54CB11A90B}"/>
              </a:ext>
            </a:extLst>
          </p:cNvPr>
          <p:cNvSpPr>
            <a:spLocks noGrp="1"/>
          </p:cNvSpPr>
          <p:nvPr>
            <p:ph type="title"/>
          </p:nvPr>
        </p:nvSpPr>
        <p:spPr>
          <a:xfrm>
            <a:off x="838200" y="696107"/>
            <a:ext cx="10515600" cy="770656"/>
          </a:xfrm>
        </p:spPr>
        <p:txBody>
          <a:bodyPr/>
          <a:lstStyle/>
          <a:p>
            <a:pPr algn="ctr"/>
            <a:r>
              <a:rPr lang="en-US" u="sng" dirty="0"/>
              <a:t>6</a:t>
            </a:r>
            <a:r>
              <a:rPr lang="en-US" u="sng" baseline="30000" dirty="0"/>
              <a:t>th</a:t>
            </a:r>
            <a:r>
              <a:rPr lang="en-US" u="sng" dirty="0"/>
              <a:t> Grade Foldable</a:t>
            </a:r>
          </a:p>
        </p:txBody>
      </p:sp>
      <p:sp>
        <p:nvSpPr>
          <p:cNvPr id="3" name="Content Placeholder 2">
            <a:extLst>
              <a:ext uri="{FF2B5EF4-FFF2-40B4-BE49-F238E27FC236}">
                <a16:creationId xmlns:a16="http://schemas.microsoft.com/office/drawing/2014/main" xmlns="" id="{312B04F1-B1E1-4CC8-9C6B-76393FFA30CC}"/>
              </a:ext>
            </a:extLst>
          </p:cNvPr>
          <p:cNvSpPr>
            <a:spLocks noGrp="1"/>
          </p:cNvSpPr>
          <p:nvPr>
            <p:ph idx="1"/>
          </p:nvPr>
        </p:nvSpPr>
        <p:spPr>
          <a:xfrm>
            <a:off x="838200" y="1226043"/>
            <a:ext cx="10683240" cy="5378066"/>
          </a:xfrm>
        </p:spPr>
        <p:txBody>
          <a:bodyPr>
            <a:noAutofit/>
          </a:bodyPr>
          <a:lstStyle/>
          <a:p>
            <a:r>
              <a:rPr lang="en-US" sz="4400" dirty="0"/>
              <a:t>Teacher will pass out and explain expectations/procedures for completing </a:t>
            </a:r>
            <a:r>
              <a:rPr lang="en-US" sz="4400" dirty="0" smtClean="0"/>
              <a:t>note outline</a:t>
            </a:r>
            <a:endParaRPr lang="en-US" sz="4400" dirty="0"/>
          </a:p>
          <a:p>
            <a:r>
              <a:rPr lang="en-US" sz="4400" dirty="0"/>
              <a:t>Students will follow along with video </a:t>
            </a:r>
            <a:r>
              <a:rPr lang="en-US" sz="4400" dirty="0" smtClean="0"/>
              <a:t>clip / power point </a:t>
            </a:r>
            <a:r>
              <a:rPr lang="en-US" sz="4400" dirty="0"/>
              <a:t>to assist in completing </a:t>
            </a:r>
            <a:r>
              <a:rPr lang="en-US" sz="4400" dirty="0" smtClean="0"/>
              <a:t>note outline.</a:t>
            </a:r>
            <a:endParaRPr lang="en-US" sz="4400" dirty="0"/>
          </a:p>
        </p:txBody>
      </p:sp>
    </p:spTree>
    <p:extLst>
      <p:ext uri="{BB962C8B-B14F-4D97-AF65-F5344CB8AC3E}">
        <p14:creationId xmlns:p14="http://schemas.microsoft.com/office/powerpoint/2010/main" val="979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271</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Eras Bold ITC</vt:lpstr>
      <vt:lpstr>Office Theme</vt:lpstr>
      <vt:lpstr>Feb. 12, 2018</vt:lpstr>
      <vt:lpstr>Agenda</vt:lpstr>
      <vt:lpstr>LO’S</vt:lpstr>
      <vt:lpstr>DOL’S</vt:lpstr>
      <vt:lpstr>PowerPoint Presentation</vt:lpstr>
      <vt:lpstr>6th Grade </vt:lpstr>
      <vt:lpstr>6th Grade Foldable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5, 2018</dc:title>
  <dc:creator>Katherine Pease</dc:creator>
  <cp:lastModifiedBy>Pease, Katherine J</cp:lastModifiedBy>
  <cp:revision>13</cp:revision>
  <cp:lastPrinted>2018-02-08T13:42:47Z</cp:lastPrinted>
  <dcterms:created xsi:type="dcterms:W3CDTF">2018-02-04T16:44:35Z</dcterms:created>
  <dcterms:modified xsi:type="dcterms:W3CDTF">2018-02-12T14:12:56Z</dcterms:modified>
</cp:coreProperties>
</file>