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gif" ContentType="image/gif"/>
  <Override PartName="/ppt/presentation.xml" ContentType="application/vnd.openxmlformats-officedocument.presentationml.presentation.main+xml"/>
  <Override PartName="/customXml/itemProps1.xml" ContentType="application/vnd.openxmlformats-officedocument.customXmlProperties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removePersonalInfoOnSave="1" saveSubsetFonts="1">
  <p:sldMasterIdLst>
    <p:sldMasterId id="2147483650" r:id="rId2"/>
  </p:sldMasterIdLst>
  <p:notesMasterIdLst>
    <p:notesMasterId r:id="rId17"/>
  </p:notesMasterIdLst>
  <p:sldIdLst>
    <p:sldId id="256" r:id="rId3"/>
    <p:sldId id="257" r:id="rId4"/>
    <p:sldId id="258" r:id="rId5"/>
    <p:sldId id="259" r:id="rId6"/>
    <p:sldId id="260" r:id="rId7"/>
    <p:sldId id="261" r:id="rId8"/>
    <p:sldId id="262" r:id="rId9"/>
    <p:sldId id="263" r:id="rId10"/>
    <p:sldId id="264" r:id="rId11"/>
    <p:sldId id="265" r:id="rId12"/>
    <p:sldId id="266" r:id="rId13"/>
    <p:sldId id="267" r:id="rId14"/>
    <p:sldId id="268" r:id="rId15"/>
    <p:sldId id="269" r:id="rId16"/>
  </p:sldIdLst>
  <p:sldSz cx="9144000" cy="6858000" type="screen4x3"/>
  <p:notesSz cx="6954838" cy="93091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5940675A-B579-460E-94D1-54222C63F5DA}" styleName="No Style, Table Grid">
    <a:wholeTbl>
      <a:tcTxStyle>
        <a:fontRef idx="minor">
          <a:scrgbClr r="0" g="0" b="0"/>
        </a:fontRef>
        <a:schemeClr val="tx1"/>
      </a:tcTxStyle>
      <a:tcStyle>
        <a:tcBdr>
          <a:left>
            <a:ln w="12700" cmpd="sng">
              <a:solidFill>
                <a:schemeClr val="tx1"/>
              </a:solidFill>
            </a:ln>
          </a:left>
          <a:right>
            <a:ln w="12700" cmpd="sng">
              <a:solidFill>
                <a:schemeClr val="tx1"/>
              </a:solidFill>
            </a:ln>
          </a:right>
          <a:top>
            <a:ln w="12700" cmpd="sng">
              <a:solidFill>
                <a:schemeClr val="tx1"/>
              </a:solidFill>
            </a:ln>
          </a:top>
          <a:bottom>
            <a:ln w="12700" cmpd="sng">
              <a:solidFill>
                <a:schemeClr val="tx1"/>
              </a:solidFill>
            </a:ln>
          </a:bottom>
          <a:insideH>
            <a:ln w="12700" cmpd="sng">
              <a:solidFill>
                <a:schemeClr val="tx1"/>
              </a:solidFill>
            </a:ln>
          </a:insideH>
          <a:insideV>
            <a:ln w="12700" cmpd="sng">
              <a:solidFill>
                <a:schemeClr val="tx1"/>
              </a:solidFill>
            </a:ln>
          </a:insideV>
        </a:tcBdr>
        <a:fill>
          <a:noFill/>
        </a:fill>
      </a:tcStyle>
    </a:wholeTbl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6980" autoAdjust="0"/>
    <p:restoredTop sz="93884" autoAdjust="0"/>
  </p:normalViewPr>
  <p:slideViewPr>
    <p:cSldViewPr>
      <p:cViewPr varScale="1">
        <p:scale>
          <a:sx n="94" d="100"/>
          <a:sy n="94" d="100"/>
        </p:scale>
        <p:origin x="1075" y="86"/>
      </p:cViewPr>
      <p:guideLst>
        <p:guide orient="horz" pos="2160"/>
        <p:guide pos="288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6.xml"/><Relationship Id="rId13" Type="http://schemas.openxmlformats.org/officeDocument/2006/relationships/slide" Target="slides/slide11.xml"/><Relationship Id="rId18" Type="http://schemas.openxmlformats.org/officeDocument/2006/relationships/presProps" Target="presProps.xml"/><Relationship Id="rId3" Type="http://schemas.openxmlformats.org/officeDocument/2006/relationships/slide" Target="slides/slide1.xml"/><Relationship Id="rId21" Type="http://schemas.openxmlformats.org/officeDocument/2006/relationships/tableStyles" Target="tableStyles.xml"/><Relationship Id="rId7" Type="http://schemas.openxmlformats.org/officeDocument/2006/relationships/slide" Target="slides/slide5.xml"/><Relationship Id="rId12" Type="http://schemas.openxmlformats.org/officeDocument/2006/relationships/slide" Target="slides/slide10.xml"/><Relationship Id="rId17" Type="http://schemas.openxmlformats.org/officeDocument/2006/relationships/notesMaster" Target="notesMasters/notesMaster1.xml"/><Relationship Id="rId2" Type="http://schemas.openxmlformats.org/officeDocument/2006/relationships/slideMaster" Target="slideMasters/slideMaster1.xml"/><Relationship Id="rId16" Type="http://schemas.openxmlformats.org/officeDocument/2006/relationships/slide" Target="slides/slide14.xml"/><Relationship Id="rId20" Type="http://schemas.openxmlformats.org/officeDocument/2006/relationships/theme" Target="theme/theme1.xml"/><Relationship Id="rId1" Type="http://schemas.openxmlformats.org/officeDocument/2006/relationships/customXml" Target="../customXml/item1.xml"/><Relationship Id="rId6" Type="http://schemas.openxmlformats.org/officeDocument/2006/relationships/slide" Target="slides/slide4.xml"/><Relationship Id="rId11" Type="http://schemas.openxmlformats.org/officeDocument/2006/relationships/slide" Target="slides/slide9.xml"/><Relationship Id="rId5" Type="http://schemas.openxmlformats.org/officeDocument/2006/relationships/slide" Target="slides/slide3.xml"/><Relationship Id="rId15" Type="http://schemas.openxmlformats.org/officeDocument/2006/relationships/slide" Target="slides/slide13.xml"/><Relationship Id="rId10" Type="http://schemas.openxmlformats.org/officeDocument/2006/relationships/slide" Target="slides/slide8.xml"/><Relationship Id="rId19" Type="http://schemas.openxmlformats.org/officeDocument/2006/relationships/viewProps" Target="viewProps.xml"/><Relationship Id="rId4" Type="http://schemas.openxmlformats.org/officeDocument/2006/relationships/slide" Target="slides/slide2.xml"/><Relationship Id="rId9" Type="http://schemas.openxmlformats.org/officeDocument/2006/relationships/slide" Target="slides/slide7.xml"/><Relationship Id="rId14" Type="http://schemas.openxmlformats.org/officeDocument/2006/relationships/slide" Target="slides/slide12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3013763" cy="465455"/>
          </a:xfrm>
          <a:prstGeom prst="rect">
            <a:avLst/>
          </a:prstGeom>
        </p:spPr>
        <p:txBody>
          <a:bodyPr vert="horz" lIns="92930" tIns="46465" rIns="92930" bIns="46465" rtlCol="0"/>
          <a:lstStyle>
            <a:lvl1pPr algn="l">
              <a:defRPr sz="1200"/>
            </a:lvl1pPr>
          </a:lstStyle>
          <a:p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939466" y="0"/>
            <a:ext cx="3013763" cy="465455"/>
          </a:xfrm>
          <a:prstGeom prst="rect">
            <a:avLst/>
          </a:prstGeom>
        </p:spPr>
        <p:txBody>
          <a:bodyPr vert="horz" lIns="92930" tIns="46465" rIns="92930" bIns="46465" rtlCol="0"/>
          <a:lstStyle>
            <a:lvl1pPr algn="r">
              <a:defRPr sz="1200"/>
            </a:lvl1pPr>
          </a:lstStyle>
          <a:p>
            <a:fld id="{B7121088-53C8-4B4D-ABE2-8A3A39CCA7A9}" type="datetimeFigureOut">
              <a:rPr lang="en-US" smtClean="0"/>
              <a:t>2/10/2017</a:t>
            </a:fld>
            <a:endParaRPr lang="en-US" dirty="0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50938" y="698500"/>
            <a:ext cx="4652962" cy="3490913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2930" tIns="46465" rIns="92930" bIns="46465" rtlCol="0" anchor="ctr"/>
          <a:lstStyle/>
          <a:p>
            <a:endParaRPr lang="en-US" dirty="0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95484" y="4421823"/>
            <a:ext cx="5563870" cy="4189095"/>
          </a:xfrm>
          <a:prstGeom prst="rect">
            <a:avLst/>
          </a:prstGeom>
        </p:spPr>
        <p:txBody>
          <a:bodyPr vert="horz" lIns="92930" tIns="46465" rIns="92930" bIns="46465" rtlCol="0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842029"/>
            <a:ext cx="3013763" cy="465455"/>
          </a:xfrm>
          <a:prstGeom prst="rect">
            <a:avLst/>
          </a:prstGeom>
        </p:spPr>
        <p:txBody>
          <a:bodyPr vert="horz" lIns="92930" tIns="46465" rIns="92930" bIns="46465" rtlCol="0" anchor="b"/>
          <a:lstStyle>
            <a:lvl1pPr algn="l">
              <a:defRPr sz="1200"/>
            </a:lvl1pPr>
          </a:lstStyle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939466" y="8842029"/>
            <a:ext cx="3013763" cy="465455"/>
          </a:xfrm>
          <a:prstGeom prst="rect">
            <a:avLst/>
          </a:prstGeom>
        </p:spPr>
        <p:txBody>
          <a:bodyPr vert="horz" lIns="92930" tIns="46465" rIns="92930" bIns="46465" rtlCol="0" anchor="b"/>
          <a:lstStyle>
            <a:lvl1pPr algn="r">
              <a:defRPr sz="1200"/>
            </a:lvl1pPr>
          </a:lstStyle>
          <a:p>
            <a:fld id="{289235A5-94A4-4DEA-B9C3-3662E75FE63E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598942045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539750" y="512763"/>
            <a:ext cx="3194050" cy="2397125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>
            <a:normAutofit fontScale="85000" lnSpcReduction="20000"/>
          </a:bodyPr>
          <a:lstStyle/>
          <a:p>
            <a:r>
              <a:rPr lang="en-US" sz="1400" b="1" dirty="0"/>
              <a:t>Darkened picture background with full-color circle</a:t>
            </a:r>
          </a:p>
          <a:p>
            <a:r>
              <a:rPr lang="en-US" sz="1400" dirty="0"/>
              <a:t>(Intermediate)</a:t>
            </a:r>
          </a:p>
          <a:p>
            <a:endParaRPr lang="en-US" dirty="0"/>
          </a:p>
          <a:p>
            <a:endParaRPr lang="en-US" dirty="0"/>
          </a:p>
          <a:p>
            <a:pPr defTabSz="929305">
              <a:defRPr/>
            </a:pPr>
            <a:r>
              <a:rPr lang="en-US" b="1" dirty="0"/>
              <a:t>Tip</a:t>
            </a:r>
            <a:r>
              <a:rPr lang="en-US" dirty="0"/>
              <a:t>: For best results with the picture overlay on this slide, use a picture that is the same dimensions as the slide: 10” wide and 7.5” high. If the picture is not the same width and height, resize or crop to those dimensions before following the instructions below. </a:t>
            </a:r>
          </a:p>
          <a:p>
            <a:endParaRPr lang="en-US" dirty="0"/>
          </a:p>
          <a:p>
            <a:endParaRPr lang="en-US" dirty="0"/>
          </a:p>
          <a:p>
            <a:r>
              <a:rPr lang="en-US" dirty="0"/>
              <a:t>To reproduce the background effects on this slide, do the following:</a:t>
            </a:r>
          </a:p>
          <a:p>
            <a:pPr marL="232326" indent="-232326" defTabSz="929305">
              <a:buFont typeface="+mj-lt"/>
              <a:buAutoNum type="arabicPeriod"/>
              <a:defRPr/>
            </a:pPr>
            <a:r>
              <a:rPr lang="en-US" dirty="0"/>
              <a:t>On the </a:t>
            </a:r>
            <a:r>
              <a:rPr lang="en-US" b="1" dirty="0"/>
              <a:t>Home</a:t>
            </a:r>
            <a:r>
              <a:rPr lang="en-US" dirty="0"/>
              <a:t> tab, in the </a:t>
            </a:r>
            <a:r>
              <a:rPr lang="en-US" b="1" dirty="0"/>
              <a:t>Slides</a:t>
            </a:r>
            <a:r>
              <a:rPr lang="en-US" dirty="0"/>
              <a:t> group, click </a:t>
            </a:r>
            <a:r>
              <a:rPr lang="en-US" b="1" dirty="0"/>
              <a:t>Layout</a:t>
            </a:r>
            <a:r>
              <a:rPr lang="en-US" dirty="0"/>
              <a:t>, and then click </a:t>
            </a:r>
            <a:r>
              <a:rPr lang="en-US" b="1" dirty="0"/>
              <a:t>Blank</a:t>
            </a:r>
            <a:r>
              <a:rPr lang="en-US" dirty="0"/>
              <a:t>. </a:t>
            </a:r>
          </a:p>
          <a:p>
            <a:pPr marL="232326" indent="-232326">
              <a:buFont typeface="+mj-lt"/>
              <a:buAutoNum type="arabicPeriod"/>
            </a:pPr>
            <a:r>
              <a:rPr lang="en-US" dirty="0"/>
              <a:t>Right-click the slide and then click </a:t>
            </a:r>
            <a:r>
              <a:rPr lang="en-US" b="1" dirty="0"/>
              <a:t>Format</a:t>
            </a:r>
            <a:r>
              <a:rPr lang="en-US" dirty="0"/>
              <a:t> </a:t>
            </a:r>
            <a:r>
              <a:rPr lang="en-US" b="1" dirty="0"/>
              <a:t>Background</a:t>
            </a:r>
            <a:r>
              <a:rPr lang="en-US" dirty="0"/>
              <a:t>.</a:t>
            </a:r>
          </a:p>
          <a:p>
            <a:pPr marL="232326" indent="-232326">
              <a:buFont typeface="+mj-lt"/>
              <a:buAutoNum type="arabicPeriod"/>
            </a:pPr>
            <a:r>
              <a:rPr lang="en-US" dirty="0"/>
              <a:t>In the </a:t>
            </a:r>
            <a:r>
              <a:rPr lang="en-US" b="1" dirty="0"/>
              <a:t>Format Background</a:t>
            </a:r>
            <a:r>
              <a:rPr lang="en-US" dirty="0"/>
              <a:t> dialog box, click </a:t>
            </a:r>
            <a:r>
              <a:rPr lang="en-US" b="1" dirty="0"/>
              <a:t>Fill</a:t>
            </a:r>
            <a:r>
              <a:rPr lang="en-US" dirty="0"/>
              <a:t> in the left pane. In the </a:t>
            </a:r>
            <a:r>
              <a:rPr lang="en-US" b="1" dirty="0"/>
              <a:t>Fill</a:t>
            </a:r>
            <a:r>
              <a:rPr lang="en-US" dirty="0"/>
              <a:t> pane, select </a:t>
            </a:r>
            <a:r>
              <a:rPr lang="en-US" b="1" dirty="0"/>
              <a:t>Picture or texture fill</a:t>
            </a:r>
            <a:r>
              <a:rPr lang="en-US" dirty="0"/>
              <a:t>, and then under </a:t>
            </a:r>
            <a:r>
              <a:rPr lang="en-US" b="1" dirty="0"/>
              <a:t>Insert from</a:t>
            </a:r>
            <a:r>
              <a:rPr lang="en-US" dirty="0"/>
              <a:t>, click </a:t>
            </a:r>
            <a:r>
              <a:rPr lang="en-US" b="1" dirty="0"/>
              <a:t>File</a:t>
            </a:r>
            <a:r>
              <a:rPr lang="en-US" dirty="0"/>
              <a:t>. </a:t>
            </a:r>
          </a:p>
          <a:p>
            <a:pPr marL="232326" indent="-232326" defTabSz="929305">
              <a:buFont typeface="+mj-lt"/>
              <a:buAutoNum type="arabicPeriod"/>
              <a:defRPr/>
            </a:pPr>
            <a:r>
              <a:rPr lang="en-US" dirty="0"/>
              <a:t>In the </a:t>
            </a:r>
            <a:r>
              <a:rPr lang="en-US" b="1" dirty="0"/>
              <a:t>Insert Picture </a:t>
            </a:r>
            <a:r>
              <a:rPr lang="en-US" dirty="0"/>
              <a:t>dialog box, select a picture, and then click </a:t>
            </a:r>
            <a:r>
              <a:rPr lang="en-US" b="1" dirty="0"/>
              <a:t>Insert</a:t>
            </a:r>
            <a:r>
              <a:rPr lang="en-US" dirty="0"/>
              <a:t>.</a:t>
            </a:r>
          </a:p>
          <a:p>
            <a:pPr marL="232326" indent="-232326" defTabSz="929305">
              <a:buFont typeface="+mj-lt"/>
              <a:buAutoNum type="arabicPeriod"/>
              <a:defRPr/>
            </a:pPr>
            <a:r>
              <a:rPr lang="en-US" dirty="0"/>
              <a:t>Also in the </a:t>
            </a:r>
            <a:r>
              <a:rPr lang="en-US" b="1" dirty="0"/>
              <a:t>Format Background </a:t>
            </a:r>
            <a:r>
              <a:rPr lang="en-US" dirty="0"/>
              <a:t>dialog box, click </a:t>
            </a:r>
            <a:r>
              <a:rPr lang="en-US" b="1" dirty="0"/>
              <a:t>Picture</a:t>
            </a:r>
            <a:r>
              <a:rPr lang="en-US" dirty="0"/>
              <a:t> in the left pane, and then do the following in the </a:t>
            </a:r>
            <a:r>
              <a:rPr lang="en-US" b="1" dirty="0"/>
              <a:t>Picture</a:t>
            </a:r>
            <a:r>
              <a:rPr lang="en-US" dirty="0"/>
              <a:t> pane: </a:t>
            </a:r>
          </a:p>
          <a:p>
            <a:pPr marL="696979" lvl="1" indent="-232326" defTabSz="929305">
              <a:buFont typeface="Arial" pitchFamily="34" charset="0"/>
              <a:buChar char="•"/>
              <a:defRPr/>
            </a:pPr>
            <a:r>
              <a:rPr lang="en-US" dirty="0"/>
              <a:t>Click the button next to </a:t>
            </a:r>
            <a:r>
              <a:rPr lang="en-US" b="1" dirty="0"/>
              <a:t>Recolor</a:t>
            </a:r>
            <a:r>
              <a:rPr lang="en-US" dirty="0"/>
              <a:t>, and then under </a:t>
            </a:r>
            <a:r>
              <a:rPr lang="en-US" b="1" dirty="0"/>
              <a:t>Color Modes</a:t>
            </a:r>
            <a:r>
              <a:rPr lang="en-US" dirty="0"/>
              <a:t>, click </a:t>
            </a:r>
            <a:r>
              <a:rPr lang="en-US" b="1" dirty="0"/>
              <a:t>Grayscale </a:t>
            </a:r>
            <a:r>
              <a:rPr lang="en-US" dirty="0"/>
              <a:t>(first option from the left). </a:t>
            </a:r>
          </a:p>
          <a:p>
            <a:pPr marL="696979" lvl="1" indent="-232326" defTabSz="929305">
              <a:buFont typeface="Arial" pitchFamily="34" charset="0"/>
              <a:buChar char="•"/>
              <a:defRPr/>
            </a:pPr>
            <a:r>
              <a:rPr lang="en-US" dirty="0"/>
              <a:t>In the </a:t>
            </a:r>
            <a:r>
              <a:rPr lang="en-US" b="1" dirty="0"/>
              <a:t>Brightness</a:t>
            </a:r>
            <a:r>
              <a:rPr lang="en-US" dirty="0"/>
              <a:t> box, enter </a:t>
            </a:r>
            <a:r>
              <a:rPr lang="en-US" b="1" dirty="0"/>
              <a:t>-50%</a:t>
            </a:r>
            <a:r>
              <a:rPr lang="en-US" dirty="0"/>
              <a:t>.</a:t>
            </a:r>
          </a:p>
          <a:p>
            <a:pPr marL="696979" lvl="1" indent="-232326" defTabSz="929305">
              <a:buFont typeface="Arial" pitchFamily="34" charset="0"/>
              <a:buChar char="•"/>
              <a:defRPr/>
            </a:pPr>
            <a:r>
              <a:rPr lang="en-US" dirty="0"/>
              <a:t>In the </a:t>
            </a:r>
            <a:r>
              <a:rPr lang="en-US" b="1" dirty="0"/>
              <a:t>Contrast</a:t>
            </a:r>
            <a:r>
              <a:rPr lang="en-US" dirty="0"/>
              <a:t> box, enter </a:t>
            </a:r>
            <a:r>
              <a:rPr lang="en-US" b="1" dirty="0"/>
              <a:t>-60%</a:t>
            </a:r>
            <a:r>
              <a:rPr lang="en-US" dirty="0"/>
              <a:t>.</a:t>
            </a:r>
          </a:p>
          <a:p>
            <a:pPr marL="232326" indent="-232326" defTabSz="929305">
              <a:buFont typeface="+mj-lt"/>
              <a:buAutoNum type="arabicPeriod"/>
              <a:defRPr/>
            </a:pPr>
            <a:r>
              <a:rPr lang="en-US" dirty="0"/>
              <a:t>On the </a:t>
            </a:r>
            <a:r>
              <a:rPr lang="en-US" b="1" dirty="0"/>
              <a:t>Insert</a:t>
            </a:r>
            <a:r>
              <a:rPr lang="en-US" dirty="0"/>
              <a:t> tab, in the </a:t>
            </a:r>
            <a:r>
              <a:rPr lang="en-US" b="1" dirty="0"/>
              <a:t>Images</a:t>
            </a:r>
            <a:r>
              <a:rPr lang="en-US" dirty="0"/>
              <a:t> group, click </a:t>
            </a:r>
            <a:r>
              <a:rPr lang="en-US" b="1" dirty="0"/>
              <a:t>Picture</a:t>
            </a:r>
            <a:r>
              <a:rPr lang="en-US" dirty="0"/>
              <a:t>. </a:t>
            </a:r>
          </a:p>
          <a:p>
            <a:pPr marL="232326" indent="-232326" defTabSz="929305">
              <a:buFont typeface="+mj-lt"/>
              <a:buAutoNum type="arabicPeriod"/>
              <a:defRPr/>
            </a:pPr>
            <a:r>
              <a:rPr lang="en-US" dirty="0"/>
              <a:t>In the </a:t>
            </a:r>
            <a:r>
              <a:rPr lang="en-US" b="1" dirty="0"/>
              <a:t>Insert Picture </a:t>
            </a:r>
            <a:r>
              <a:rPr lang="en-US" dirty="0"/>
              <a:t>dialog box, select the same picture used for the background, and then click </a:t>
            </a:r>
            <a:r>
              <a:rPr lang="en-US" b="1" dirty="0"/>
              <a:t>Insert</a:t>
            </a:r>
            <a:r>
              <a:rPr lang="en-US" dirty="0"/>
              <a:t>.</a:t>
            </a:r>
          </a:p>
          <a:p>
            <a:pPr marL="232326" indent="-232326" defTabSz="929305">
              <a:buFont typeface="+mj-lt"/>
              <a:buAutoNum type="arabicPeriod" startAt="8"/>
              <a:defRPr/>
            </a:pPr>
            <a:r>
              <a:rPr lang="en-US" dirty="0"/>
              <a:t>On the </a:t>
            </a:r>
            <a:r>
              <a:rPr lang="en-US" b="1" dirty="0"/>
              <a:t>Home</a:t>
            </a:r>
            <a:r>
              <a:rPr lang="en-US" dirty="0"/>
              <a:t> tab, in the </a:t>
            </a:r>
            <a:r>
              <a:rPr lang="en-US" b="1" dirty="0"/>
              <a:t>Drawing</a:t>
            </a:r>
            <a:r>
              <a:rPr lang="en-US" dirty="0"/>
              <a:t> group, click </a:t>
            </a:r>
            <a:r>
              <a:rPr lang="en-US" b="1" dirty="0"/>
              <a:t>Shape Effects</a:t>
            </a:r>
            <a:r>
              <a:rPr lang="en-US" dirty="0"/>
              <a:t>, point to </a:t>
            </a:r>
            <a:r>
              <a:rPr lang="en-US" b="1" dirty="0"/>
              <a:t>Soft Edges</a:t>
            </a:r>
            <a:r>
              <a:rPr lang="en-US" dirty="0"/>
              <a:t>, and then click </a:t>
            </a:r>
            <a:r>
              <a:rPr lang="en-US" b="1" dirty="0"/>
              <a:t>10 Point</a:t>
            </a:r>
            <a:r>
              <a:rPr lang="en-US" dirty="0"/>
              <a:t>. </a:t>
            </a:r>
          </a:p>
          <a:p>
            <a:pPr marL="232326" indent="-232326" defTabSz="929305">
              <a:buFont typeface="+mj-lt"/>
              <a:buAutoNum type="arabicPeriod" startAt="8"/>
              <a:defRPr/>
            </a:pPr>
            <a:r>
              <a:rPr lang="en-US" dirty="0"/>
              <a:t>Under </a:t>
            </a:r>
            <a:r>
              <a:rPr lang="en-US" b="1" dirty="0"/>
              <a:t>Picture Tools</a:t>
            </a:r>
            <a:r>
              <a:rPr lang="en-US" dirty="0"/>
              <a:t>, on the </a:t>
            </a:r>
            <a:r>
              <a:rPr lang="en-US" b="1" dirty="0"/>
              <a:t>Format</a:t>
            </a:r>
            <a:r>
              <a:rPr lang="en-US" dirty="0"/>
              <a:t> tab, in the </a:t>
            </a:r>
            <a:r>
              <a:rPr lang="en-US" b="1" dirty="0"/>
              <a:t>Size </a:t>
            </a:r>
            <a:r>
              <a:rPr lang="en-US" dirty="0"/>
              <a:t>group, click the down arrow under </a:t>
            </a:r>
            <a:r>
              <a:rPr lang="en-US" b="1" dirty="0"/>
              <a:t>Crop</a:t>
            </a:r>
            <a:r>
              <a:rPr lang="en-US" dirty="0"/>
              <a:t>, click </a:t>
            </a:r>
            <a:r>
              <a:rPr lang="en-US" b="1" dirty="0"/>
              <a:t>Crop to Shape</a:t>
            </a:r>
            <a:r>
              <a:rPr lang="en-US" dirty="0"/>
              <a:t>, and then under </a:t>
            </a:r>
            <a:r>
              <a:rPr lang="en-US" b="1" dirty="0"/>
              <a:t>Basic Shapes</a:t>
            </a:r>
            <a:r>
              <a:rPr lang="en-US" dirty="0"/>
              <a:t>, click </a:t>
            </a:r>
            <a:r>
              <a:rPr lang="en-US" b="1" dirty="0"/>
              <a:t>Oval</a:t>
            </a:r>
            <a:r>
              <a:rPr lang="en-US" dirty="0"/>
              <a:t> (first row, first option from the left). </a:t>
            </a:r>
          </a:p>
          <a:p>
            <a:pPr marL="232326" indent="-232326" defTabSz="929305">
              <a:buFont typeface="+mj-lt"/>
              <a:buAutoNum type="arabicPeriod" startAt="8"/>
              <a:defRPr/>
            </a:pPr>
            <a:r>
              <a:rPr lang="en-US" dirty="0"/>
              <a:t>Select the oval. Under </a:t>
            </a:r>
            <a:r>
              <a:rPr lang="en-US" b="1" dirty="0"/>
              <a:t>Picture Tools</a:t>
            </a:r>
            <a:r>
              <a:rPr lang="en-US" dirty="0"/>
              <a:t>, on the </a:t>
            </a:r>
            <a:r>
              <a:rPr lang="en-US" b="1" dirty="0"/>
              <a:t>Format</a:t>
            </a:r>
            <a:r>
              <a:rPr lang="en-US" dirty="0"/>
              <a:t> tab, in the bottom right corner of the </a:t>
            </a:r>
            <a:r>
              <a:rPr lang="en-US" b="1" dirty="0"/>
              <a:t>Size</a:t>
            </a:r>
            <a:r>
              <a:rPr lang="en-US" dirty="0"/>
              <a:t> group, click the </a:t>
            </a:r>
            <a:r>
              <a:rPr lang="en-US" b="1" dirty="0"/>
              <a:t>Size and Position</a:t>
            </a:r>
            <a:r>
              <a:rPr lang="en-US" dirty="0"/>
              <a:t> dialog box launcher. In the </a:t>
            </a:r>
            <a:r>
              <a:rPr lang="en-US" b="1" dirty="0"/>
              <a:t>Size and Position </a:t>
            </a:r>
            <a:r>
              <a:rPr lang="en-US" dirty="0"/>
              <a:t> dialog box, on the </a:t>
            </a:r>
            <a:r>
              <a:rPr lang="en-US" b="1" dirty="0"/>
              <a:t>Size</a:t>
            </a:r>
            <a:r>
              <a:rPr lang="en-US" dirty="0"/>
              <a:t> tab, under </a:t>
            </a:r>
            <a:r>
              <a:rPr lang="en-US" b="1" dirty="0"/>
              <a:t>Crop from</a:t>
            </a:r>
            <a:r>
              <a:rPr lang="en-US" dirty="0"/>
              <a:t>,</a:t>
            </a:r>
            <a:r>
              <a:rPr lang="en-US" b="1" dirty="0"/>
              <a:t> </a:t>
            </a:r>
            <a:r>
              <a:rPr lang="en-US" dirty="0"/>
              <a:t>enter values into the </a:t>
            </a:r>
            <a:r>
              <a:rPr lang="en-US" b="1" dirty="0"/>
              <a:t>Left</a:t>
            </a:r>
            <a:r>
              <a:rPr lang="en-US" dirty="0"/>
              <a:t>, </a:t>
            </a:r>
            <a:r>
              <a:rPr lang="en-US" b="1" dirty="0"/>
              <a:t>Right</a:t>
            </a:r>
            <a:r>
              <a:rPr lang="en-US" dirty="0"/>
              <a:t>, </a:t>
            </a:r>
            <a:r>
              <a:rPr lang="en-US" b="1" dirty="0"/>
              <a:t>Top</a:t>
            </a:r>
            <a:r>
              <a:rPr lang="en-US" dirty="0"/>
              <a:t>, and </a:t>
            </a:r>
            <a:r>
              <a:rPr lang="en-US" b="1" dirty="0"/>
              <a:t>Bottom</a:t>
            </a:r>
            <a:r>
              <a:rPr lang="en-US" dirty="0"/>
              <a:t> boxes to crop the oval as needed. </a:t>
            </a:r>
          </a:p>
          <a:p>
            <a:pPr marL="696979" lvl="1" indent="-232326" defTabSz="929305">
              <a:defRPr/>
            </a:pP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791173506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BCD5785-8A43-4CC4-A705-D4AA7E8DB57F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2/10/2017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75B4CE-5129-41CA-A75E-F2AE589D1F47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120027624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BCD5785-8A43-4CC4-A705-D4AA7E8DB57F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2/10/2017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75B4CE-5129-41CA-A75E-F2AE589D1F47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995415652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BCD5785-8A43-4CC4-A705-D4AA7E8DB57F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2/10/2017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75B4CE-5129-41CA-A75E-F2AE589D1F47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410115974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BCD5785-8A43-4CC4-A705-D4AA7E8DB57F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2/10/2017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75B4CE-5129-41CA-A75E-F2AE589D1F47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418045762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BCD5785-8A43-4CC4-A705-D4AA7E8DB57F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2/10/2017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75B4CE-5129-41CA-A75E-F2AE589D1F47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295664530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BCD5785-8A43-4CC4-A705-D4AA7E8DB57F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2/10/2017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75B4CE-5129-41CA-A75E-F2AE589D1F47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973663982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BCD5785-8A43-4CC4-A705-D4AA7E8DB57F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2/10/2017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75B4CE-5129-41CA-A75E-F2AE589D1F47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97289895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BCD5785-8A43-4CC4-A705-D4AA7E8DB57F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2/10/2017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75B4CE-5129-41CA-A75E-F2AE589D1F47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531294513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 dirty="0" smtClean="0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BCD5785-8A43-4CC4-A705-D4AA7E8DB57F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2/10/2017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75B4CE-5129-41CA-A75E-F2AE589D1F47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625977373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BCD5785-8A43-4CC4-A705-D4AA7E8DB57F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2/10/2017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75B4CE-5129-41CA-A75E-F2AE589D1F47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680654420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BCD5785-8A43-4CC4-A705-D4AA7E8DB57F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2/10/2017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FF75B4CE-5129-41CA-A75E-F2AE589D1F47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772832316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EBCD5785-8A43-4CC4-A705-D4AA7E8DB57F}" type="datetimeFigureOut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2/10/2017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FF75B4CE-5129-41CA-A75E-F2AE589D1F47}" type="slidenum">
              <a:rPr lang="en-US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en-US" dirty="0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289454464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51" r:id="rId1"/>
    <p:sldLayoutId id="2147483652" r:id="rId2"/>
    <p:sldLayoutId id="2147483653" r:id="rId3"/>
    <p:sldLayoutId id="2147483654" r:id="rId4"/>
    <p:sldLayoutId id="2147483655" r:id="rId5"/>
    <p:sldLayoutId id="2147483656" r:id="rId6"/>
    <p:sldLayoutId id="2147483657" r:id="rId7"/>
    <p:sldLayoutId id="2147483658" r:id="rId8"/>
    <p:sldLayoutId id="2147483659" r:id="rId9"/>
    <p:sldLayoutId id="2147483660" r:id="rId10"/>
    <p:sldLayoutId id="2147483661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jpe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7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gif"/><Relationship Id="rId1" Type="http://schemas.openxmlformats.org/officeDocument/2006/relationships/slideLayout" Target="../slideLayouts/slideLayout7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gif"/><Relationship Id="rId1" Type="http://schemas.openxmlformats.org/officeDocument/2006/relationships/slideLayout" Target="../slideLayouts/slideLayout7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gif"/><Relationship Id="rId1" Type="http://schemas.openxmlformats.org/officeDocument/2006/relationships/slideLayout" Target="../slideLayouts/slideLayout7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gif"/><Relationship Id="rId1" Type="http://schemas.openxmlformats.org/officeDocument/2006/relationships/slideLayout" Target="../slideLayouts/slideLayout7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7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7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7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7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hyperlink" Target="https://www.youtube.com/watch?v=vnktXHBvE8s" TargetMode="External"/><Relationship Id="rId2" Type="http://schemas.openxmlformats.org/officeDocument/2006/relationships/hyperlink" Target="https://www.youtube.com/watch?v=DopwgHZBTk4" TargetMode="External"/><Relationship Id="rId1" Type="http://schemas.openxmlformats.org/officeDocument/2006/relationships/slideLayout" Target="../slideLayouts/slideLayout7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hyperlink" Target="https://www.youtube.com/watch?v=vnktXHBvE8s" TargetMode="External"/><Relationship Id="rId2" Type="http://schemas.openxmlformats.org/officeDocument/2006/relationships/hyperlink" Target="https://www.youtube.com/watch?v=DopwgHZBTk4" TargetMode="External"/><Relationship Id="rId1" Type="http://schemas.openxmlformats.org/officeDocument/2006/relationships/slideLayout" Target="../slideLayouts/slideLayout7.xml"/><Relationship Id="rId4" Type="http://schemas.openxmlformats.org/officeDocument/2006/relationships/hyperlink" Target="https://www.youtube.com/watch?v=0SCjhI86grU&amp;t=10s" TargetMode="Externa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3" cstate="print">
            <a:grayscl/>
            <a:lum bright="-50000" contrast="-60000"/>
          </a:blip>
          <a:srcRect/>
          <a:stretch>
            <a:fillRect l="-11000" r="-11000"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 descr="2691910578_50034a60d9_b.jpg"/>
          <p:cNvPicPr>
            <a:picLocks noChangeAspect="1"/>
          </p:cNvPicPr>
          <p:nvPr/>
        </p:nvPicPr>
        <p:blipFill>
          <a:blip r:embed="rId3" cstate="print"/>
          <a:srcRect l="50001" t="29999" r="11575" b="7777"/>
          <a:stretch>
            <a:fillRect/>
          </a:stretch>
        </p:blipFill>
        <p:spPr>
          <a:xfrm>
            <a:off x="4572000" y="2057400"/>
            <a:ext cx="3962400" cy="4267200"/>
          </a:xfrm>
          <a:prstGeom prst="ellipse">
            <a:avLst/>
          </a:prstGeom>
          <a:effectLst>
            <a:softEdge rad="127000"/>
          </a:effectLst>
        </p:spPr>
      </p:pic>
      <p:sp>
        <p:nvSpPr>
          <p:cNvPr id="2" name="Rectangle 1"/>
          <p:cNvSpPr/>
          <p:nvPr/>
        </p:nvSpPr>
        <p:spPr>
          <a:xfrm>
            <a:off x="-23129" y="-76200"/>
            <a:ext cx="3994491" cy="923330"/>
          </a:xfrm>
          <a:prstGeom prst="rect">
            <a:avLst/>
          </a:prstGeom>
          <a:noFill/>
        </p:spPr>
        <p:txBody>
          <a:bodyPr wrap="none" lIns="91440" tIns="45720" rIns="91440" bIns="45720">
            <a:spAutoFit/>
          </a:bodyPr>
          <a:lstStyle/>
          <a:p>
            <a:pPr algn="ctr"/>
            <a:r>
              <a:rPr lang="en-US" sz="5400" b="1" u="sng" cap="none" spc="0" dirty="0" smtClean="0">
                <a:ln w="6600">
                  <a:solidFill>
                    <a:schemeClr val="accent2"/>
                  </a:solidFill>
                  <a:prstDash val="solid"/>
                </a:ln>
                <a:solidFill>
                  <a:srgbClr val="FFFFFF"/>
                </a:solidFill>
                <a:effectLst>
                  <a:outerShdw dist="38100" dir="2700000" algn="tl" rotWithShape="0">
                    <a:schemeClr val="accent2"/>
                  </a:outerShdw>
                </a:effectLst>
              </a:rPr>
              <a:t>Feb. 10, 2017</a:t>
            </a:r>
            <a:endParaRPr lang="en-US" sz="5400" b="1" u="sng" cap="none" spc="0" dirty="0">
              <a:ln w="6600">
                <a:solidFill>
                  <a:schemeClr val="accent2"/>
                </a:solidFill>
                <a:prstDash val="solid"/>
              </a:ln>
              <a:solidFill>
                <a:srgbClr val="FFFFFF"/>
              </a:solidFill>
              <a:effectLst>
                <a:outerShdw dist="38100" dir="2700000" algn="tl" rotWithShape="0">
                  <a:schemeClr val="accent2"/>
                </a:outerShdw>
              </a:effectLst>
            </a:endParaRPr>
          </a:p>
        </p:txBody>
      </p:sp>
      <p:sp>
        <p:nvSpPr>
          <p:cNvPr id="3" name="TextBox 2"/>
          <p:cNvSpPr txBox="1"/>
          <p:nvPr/>
        </p:nvSpPr>
        <p:spPr>
          <a:xfrm>
            <a:off x="152400" y="762000"/>
            <a:ext cx="8839200" cy="452431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indent="-342900">
              <a:buAutoNum type="arabicPeriod"/>
            </a:pPr>
            <a:r>
              <a:rPr lang="en-US" sz="4800" dirty="0" smtClean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Sharpen Pencil</a:t>
            </a:r>
          </a:p>
          <a:p>
            <a:r>
              <a:rPr lang="en-US" sz="4800" dirty="0" smtClean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2. 6</a:t>
            </a:r>
            <a:r>
              <a:rPr lang="en-US" sz="4800" baseline="30000" dirty="0" smtClean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th</a:t>
            </a:r>
            <a:r>
              <a:rPr lang="en-US" sz="4800" dirty="0" smtClean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 Grd.  Collect DOL</a:t>
            </a:r>
          </a:p>
          <a:p>
            <a:r>
              <a:rPr lang="en-US" sz="4800" dirty="0" smtClean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    7</a:t>
            </a:r>
            <a:r>
              <a:rPr lang="en-US" sz="4800" baseline="30000" dirty="0" smtClean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th</a:t>
            </a:r>
            <a:r>
              <a:rPr lang="en-US" sz="4800" dirty="0" smtClean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 Grd. Study for Test</a:t>
            </a:r>
          </a:p>
          <a:p>
            <a:r>
              <a:rPr lang="en-US" sz="4800" dirty="0" smtClean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3.Sit in assigned seat</a:t>
            </a:r>
          </a:p>
          <a:p>
            <a:r>
              <a:rPr lang="en-US" sz="4800" dirty="0" smtClean="0">
                <a:solidFill>
                  <a:schemeClr val="bg1"/>
                </a:solidFill>
                <a:latin typeface="Aharoni" panose="02010803020104030203" pitchFamily="2" charset="-79"/>
                <a:cs typeface="Aharoni" panose="02010803020104030203" pitchFamily="2" charset="-79"/>
              </a:rPr>
              <a:t>4. Take out card sort (1 per table) and begin</a:t>
            </a:r>
            <a:endParaRPr lang="en-US" sz="4800" dirty="0">
              <a:solidFill>
                <a:schemeClr val="bg1"/>
              </a:solidFill>
              <a:latin typeface="Aharoni" panose="02010803020104030203" pitchFamily="2" charset="-79"/>
              <a:cs typeface="Aharoni" panose="02010803020104030203" pitchFamily="2" charset="-79"/>
            </a:endParaRPr>
          </a:p>
        </p:txBody>
      </p:sp>
    </p:spTree>
    <p:extLst>
      <p:ext uri="{BB962C8B-B14F-4D97-AF65-F5344CB8AC3E}">
        <p14:creationId xmlns:p14="http://schemas.microsoft.com/office/powerpoint/2010/main" val="1374144991"/>
      </p:ext>
    </p:extLst>
  </p:cSld>
  <p:clrMapOvr>
    <a:masterClrMapping/>
  </p:clrMapOvr>
  <p:transition>
    <p:fade/>
  </p:transition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2" descr="Image result for plant animal cell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019800" y="4724401"/>
            <a:ext cx="3124200" cy="210312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" name="Picture 1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381000"/>
            <a:ext cx="9220200" cy="1590675"/>
          </a:xfrm>
          <a:prstGeom prst="rect">
            <a:avLst/>
          </a:prstGeom>
        </p:spPr>
      </p:pic>
      <p:sp>
        <p:nvSpPr>
          <p:cNvPr id="3" name="Rectangle 2"/>
          <p:cNvSpPr/>
          <p:nvPr/>
        </p:nvSpPr>
        <p:spPr>
          <a:xfrm>
            <a:off x="76200" y="0"/>
            <a:ext cx="4459426" cy="923330"/>
          </a:xfrm>
          <a:prstGeom prst="rect">
            <a:avLst/>
          </a:prstGeom>
          <a:noFill/>
        </p:spPr>
        <p:txBody>
          <a:bodyPr wrap="none" lIns="91440" tIns="45720" rIns="91440" bIns="45720">
            <a:spAutoFit/>
          </a:bodyPr>
          <a:lstStyle/>
          <a:p>
            <a:pPr algn="ctr"/>
            <a:r>
              <a:rPr lang="en-US" sz="5400" b="1" cap="none" spc="50" dirty="0" smtClean="0">
                <a:ln w="9525" cmpd="sng">
                  <a:solidFill>
                    <a:schemeClr val="accent1"/>
                  </a:solidFill>
                  <a:prstDash val="solid"/>
                </a:ln>
                <a:solidFill>
                  <a:schemeClr val="accent5">
                    <a:lumMod val="75000"/>
                  </a:schemeClr>
                </a:solidFill>
                <a:effectLst>
                  <a:glow rad="38100">
                    <a:schemeClr val="accent1">
                      <a:alpha val="40000"/>
                    </a:schemeClr>
                  </a:glow>
                </a:effectLst>
              </a:rPr>
              <a:t>7</a:t>
            </a:r>
            <a:r>
              <a:rPr lang="en-US" sz="5400" b="1" cap="none" spc="50" baseline="30000" dirty="0" smtClean="0">
                <a:ln w="9525" cmpd="sng">
                  <a:solidFill>
                    <a:schemeClr val="accent1"/>
                  </a:solidFill>
                  <a:prstDash val="solid"/>
                </a:ln>
                <a:solidFill>
                  <a:schemeClr val="accent5">
                    <a:lumMod val="75000"/>
                  </a:schemeClr>
                </a:solidFill>
                <a:effectLst>
                  <a:glow rad="38100">
                    <a:schemeClr val="accent1">
                      <a:alpha val="40000"/>
                    </a:schemeClr>
                  </a:glow>
                </a:effectLst>
              </a:rPr>
              <a:t>th</a:t>
            </a:r>
            <a:r>
              <a:rPr lang="en-US" sz="5400" b="1" cap="none" spc="50" dirty="0" smtClean="0">
                <a:ln w="9525" cmpd="sng">
                  <a:solidFill>
                    <a:schemeClr val="accent1"/>
                  </a:solidFill>
                  <a:prstDash val="solid"/>
                </a:ln>
                <a:solidFill>
                  <a:schemeClr val="accent5">
                    <a:lumMod val="75000"/>
                  </a:schemeClr>
                </a:solidFill>
                <a:effectLst>
                  <a:glow rad="38100">
                    <a:schemeClr val="accent1">
                      <a:alpha val="40000"/>
                    </a:schemeClr>
                  </a:glow>
                </a:effectLst>
              </a:rPr>
              <a:t> Grade TEKS</a:t>
            </a:r>
            <a:endParaRPr lang="en-US" sz="5400" b="1" cap="none" spc="50" dirty="0">
              <a:ln w="9525" cmpd="sng">
                <a:solidFill>
                  <a:schemeClr val="accent1"/>
                </a:solidFill>
                <a:prstDash val="solid"/>
              </a:ln>
              <a:solidFill>
                <a:schemeClr val="accent5">
                  <a:lumMod val="75000"/>
                </a:schemeClr>
              </a:solidFill>
              <a:effectLst>
                <a:glow rad="38100">
                  <a:schemeClr val="accent1">
                    <a:alpha val="40000"/>
                  </a:schemeClr>
                </a:glow>
              </a:effectLst>
            </a:endParaRPr>
          </a:p>
        </p:txBody>
      </p:sp>
      <p:sp>
        <p:nvSpPr>
          <p:cNvPr id="4" name="TextBox 3"/>
          <p:cNvSpPr txBox="1"/>
          <p:nvPr/>
        </p:nvSpPr>
        <p:spPr>
          <a:xfrm>
            <a:off x="76200" y="2057400"/>
            <a:ext cx="9067800" cy="415498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4400" dirty="0"/>
              <a:t> </a:t>
            </a:r>
            <a:r>
              <a:rPr lang="en-US" sz="4400" dirty="0" smtClean="0"/>
              <a:t>TEK 7.12D differentiate </a:t>
            </a:r>
            <a:r>
              <a:rPr lang="en-US" sz="4400" dirty="0"/>
              <a:t>between structure and function in plant and animal cell organelles, including cell membrane, cell wall, nucleus, cytoplasm, mitochondrion, chloroplast, and vacuole;</a:t>
            </a:r>
          </a:p>
        </p:txBody>
      </p:sp>
    </p:spTree>
    <p:extLst>
      <p:ext uri="{BB962C8B-B14F-4D97-AF65-F5344CB8AC3E}">
        <p14:creationId xmlns:p14="http://schemas.microsoft.com/office/powerpoint/2010/main" val="2538210148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2" descr="Image result for plant animal cell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124200" y="76200"/>
            <a:ext cx="5791200" cy="19812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" name="Rectangle 3"/>
          <p:cNvSpPr/>
          <p:nvPr/>
        </p:nvSpPr>
        <p:spPr>
          <a:xfrm>
            <a:off x="398756" y="0"/>
            <a:ext cx="3814314" cy="923330"/>
          </a:xfrm>
          <a:prstGeom prst="rect">
            <a:avLst/>
          </a:prstGeom>
          <a:noFill/>
        </p:spPr>
        <p:txBody>
          <a:bodyPr wrap="none" lIns="91440" tIns="45720" rIns="91440" bIns="45720">
            <a:spAutoFit/>
          </a:bodyPr>
          <a:lstStyle/>
          <a:p>
            <a:pPr algn="ctr"/>
            <a:r>
              <a:rPr lang="en-US" sz="5400" b="1" cap="none" spc="50" dirty="0" smtClean="0">
                <a:ln w="9525" cmpd="sng">
                  <a:solidFill>
                    <a:schemeClr val="accent1"/>
                  </a:solidFill>
                  <a:prstDash val="solid"/>
                </a:ln>
                <a:solidFill>
                  <a:schemeClr val="accent5">
                    <a:lumMod val="75000"/>
                  </a:schemeClr>
                </a:solidFill>
                <a:effectLst>
                  <a:glow rad="38100">
                    <a:schemeClr val="accent1">
                      <a:alpha val="40000"/>
                    </a:schemeClr>
                  </a:glow>
                </a:effectLst>
              </a:rPr>
              <a:t>7</a:t>
            </a:r>
            <a:r>
              <a:rPr lang="en-US" sz="5400" b="1" cap="none" spc="50" baseline="30000" dirty="0" smtClean="0">
                <a:ln w="9525" cmpd="sng">
                  <a:solidFill>
                    <a:schemeClr val="accent1"/>
                  </a:solidFill>
                  <a:prstDash val="solid"/>
                </a:ln>
                <a:solidFill>
                  <a:schemeClr val="accent5">
                    <a:lumMod val="75000"/>
                  </a:schemeClr>
                </a:solidFill>
                <a:effectLst>
                  <a:glow rad="38100">
                    <a:schemeClr val="accent1">
                      <a:alpha val="40000"/>
                    </a:schemeClr>
                  </a:glow>
                </a:effectLst>
              </a:rPr>
              <a:t>th</a:t>
            </a:r>
            <a:r>
              <a:rPr lang="en-US" sz="5400" b="1" cap="none" spc="50" dirty="0" smtClean="0">
                <a:ln w="9525" cmpd="sng">
                  <a:solidFill>
                    <a:schemeClr val="accent1"/>
                  </a:solidFill>
                  <a:prstDash val="solid"/>
                </a:ln>
                <a:solidFill>
                  <a:schemeClr val="accent5">
                    <a:lumMod val="75000"/>
                  </a:schemeClr>
                </a:solidFill>
                <a:effectLst>
                  <a:glow rad="38100">
                    <a:schemeClr val="accent1">
                      <a:alpha val="40000"/>
                    </a:schemeClr>
                  </a:glow>
                </a:effectLst>
              </a:rPr>
              <a:t> Grade LO</a:t>
            </a:r>
            <a:endParaRPr lang="en-US" sz="5400" b="1" cap="none" spc="50" dirty="0">
              <a:ln w="9525" cmpd="sng">
                <a:solidFill>
                  <a:schemeClr val="accent1"/>
                </a:solidFill>
                <a:prstDash val="solid"/>
              </a:ln>
              <a:solidFill>
                <a:schemeClr val="accent5">
                  <a:lumMod val="75000"/>
                </a:schemeClr>
              </a:solidFill>
              <a:effectLst>
                <a:glow rad="38100">
                  <a:schemeClr val="accent1">
                    <a:alpha val="40000"/>
                  </a:schemeClr>
                </a:glow>
              </a:effectLst>
            </a:endParaRPr>
          </a:p>
        </p:txBody>
      </p:sp>
      <p:sp>
        <p:nvSpPr>
          <p:cNvPr id="5" name="TextBox 4"/>
          <p:cNvSpPr txBox="1"/>
          <p:nvPr/>
        </p:nvSpPr>
        <p:spPr>
          <a:xfrm>
            <a:off x="76200" y="1828800"/>
            <a:ext cx="9067800" cy="458587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4400" dirty="0" smtClean="0"/>
              <a:t>LO: We will compare/contrast plant and animal cell organelles by completing a written assessment.</a:t>
            </a:r>
          </a:p>
          <a:p>
            <a:r>
              <a:rPr lang="en-US" sz="3200" dirty="0" smtClean="0"/>
              <a:t>	TEK 7.12D differentiate </a:t>
            </a:r>
            <a:r>
              <a:rPr lang="en-US" sz="3200" dirty="0"/>
              <a:t>between structure and </a:t>
            </a:r>
            <a:r>
              <a:rPr lang="en-US" sz="3200" dirty="0" smtClean="0"/>
              <a:t>	function </a:t>
            </a:r>
            <a:r>
              <a:rPr lang="en-US" sz="3200" dirty="0"/>
              <a:t>in plant and animal cell organelles, </a:t>
            </a:r>
            <a:r>
              <a:rPr lang="en-US" sz="3200" dirty="0" smtClean="0"/>
              <a:t>	including </a:t>
            </a:r>
            <a:r>
              <a:rPr lang="en-US" sz="3200" dirty="0"/>
              <a:t>cell membrane, cell wall, nucleus, </a:t>
            </a:r>
            <a:r>
              <a:rPr lang="en-US" sz="3200" dirty="0" smtClean="0"/>
              <a:t>	cytoplasm</a:t>
            </a:r>
            <a:r>
              <a:rPr lang="en-US" sz="3200" dirty="0"/>
              <a:t>, mitochondrion, chloroplast, and </a:t>
            </a:r>
            <a:r>
              <a:rPr lang="en-US" sz="3200" dirty="0" smtClean="0"/>
              <a:t>	vacuole</a:t>
            </a:r>
            <a:r>
              <a:rPr lang="en-US" sz="3200" dirty="0"/>
              <a:t>;</a:t>
            </a:r>
          </a:p>
        </p:txBody>
      </p:sp>
    </p:spTree>
    <p:extLst>
      <p:ext uri="{BB962C8B-B14F-4D97-AF65-F5344CB8AC3E}">
        <p14:creationId xmlns:p14="http://schemas.microsoft.com/office/powerpoint/2010/main" val="2960104107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2" descr="Image result for plant animal cell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019800" y="3886200"/>
            <a:ext cx="3124200" cy="294132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" name="Picture 2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381000"/>
            <a:ext cx="9220200" cy="1590675"/>
          </a:xfrm>
          <a:prstGeom prst="rect">
            <a:avLst/>
          </a:prstGeom>
        </p:spPr>
      </p:pic>
      <p:sp>
        <p:nvSpPr>
          <p:cNvPr id="4" name="Rectangle 3"/>
          <p:cNvSpPr/>
          <p:nvPr/>
        </p:nvSpPr>
        <p:spPr>
          <a:xfrm>
            <a:off x="171450" y="0"/>
            <a:ext cx="4268926" cy="923330"/>
          </a:xfrm>
          <a:prstGeom prst="rect">
            <a:avLst/>
          </a:prstGeom>
          <a:noFill/>
        </p:spPr>
        <p:txBody>
          <a:bodyPr wrap="none" lIns="91440" tIns="45720" rIns="91440" bIns="45720">
            <a:spAutoFit/>
          </a:bodyPr>
          <a:lstStyle/>
          <a:p>
            <a:pPr algn="ctr"/>
            <a:r>
              <a:rPr lang="en-US" sz="5400" b="1" cap="none" spc="50" dirty="0" smtClean="0">
                <a:ln w="9525" cmpd="sng">
                  <a:solidFill>
                    <a:schemeClr val="accent1"/>
                  </a:solidFill>
                  <a:prstDash val="solid"/>
                </a:ln>
                <a:solidFill>
                  <a:schemeClr val="accent5">
                    <a:lumMod val="75000"/>
                  </a:schemeClr>
                </a:solidFill>
                <a:effectLst>
                  <a:glow rad="38100">
                    <a:schemeClr val="accent1">
                      <a:alpha val="40000"/>
                    </a:schemeClr>
                  </a:glow>
                </a:effectLst>
              </a:rPr>
              <a:t>7</a:t>
            </a:r>
            <a:r>
              <a:rPr lang="en-US" sz="5400" b="1" cap="none" spc="50" baseline="30000" dirty="0" smtClean="0">
                <a:ln w="9525" cmpd="sng">
                  <a:solidFill>
                    <a:schemeClr val="accent1"/>
                  </a:solidFill>
                  <a:prstDash val="solid"/>
                </a:ln>
                <a:solidFill>
                  <a:schemeClr val="accent5">
                    <a:lumMod val="75000"/>
                  </a:schemeClr>
                </a:solidFill>
                <a:effectLst>
                  <a:glow rad="38100">
                    <a:schemeClr val="accent1">
                      <a:alpha val="40000"/>
                    </a:schemeClr>
                  </a:glow>
                </a:effectLst>
              </a:rPr>
              <a:t>th</a:t>
            </a:r>
            <a:r>
              <a:rPr lang="en-US" sz="5400" b="1" cap="none" spc="50" dirty="0" smtClean="0">
                <a:ln w="9525" cmpd="sng">
                  <a:solidFill>
                    <a:schemeClr val="accent1"/>
                  </a:solidFill>
                  <a:prstDash val="solid"/>
                </a:ln>
                <a:solidFill>
                  <a:schemeClr val="accent5">
                    <a:lumMod val="75000"/>
                  </a:schemeClr>
                </a:solidFill>
                <a:effectLst>
                  <a:glow rad="38100">
                    <a:schemeClr val="accent1">
                      <a:alpha val="40000"/>
                    </a:schemeClr>
                  </a:glow>
                </a:effectLst>
              </a:rPr>
              <a:t> Grade DOL</a:t>
            </a:r>
            <a:endParaRPr lang="en-US" sz="5400" b="1" cap="none" spc="50" dirty="0">
              <a:ln w="9525" cmpd="sng">
                <a:solidFill>
                  <a:schemeClr val="accent1"/>
                </a:solidFill>
                <a:prstDash val="solid"/>
              </a:ln>
              <a:solidFill>
                <a:schemeClr val="accent5">
                  <a:lumMod val="75000"/>
                </a:schemeClr>
              </a:solidFill>
              <a:effectLst>
                <a:glow rad="38100">
                  <a:schemeClr val="accent1">
                    <a:alpha val="40000"/>
                  </a:schemeClr>
                </a:glow>
              </a:effectLst>
            </a:endParaRPr>
          </a:p>
        </p:txBody>
      </p:sp>
      <p:sp>
        <p:nvSpPr>
          <p:cNvPr id="5" name="TextBox 4"/>
          <p:cNvSpPr txBox="1"/>
          <p:nvPr/>
        </p:nvSpPr>
        <p:spPr>
          <a:xfrm>
            <a:off x="76200" y="2057400"/>
            <a:ext cx="9067800" cy="378565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6000" dirty="0"/>
              <a:t> </a:t>
            </a:r>
            <a:r>
              <a:rPr lang="en-US" sz="6000" dirty="0" smtClean="0"/>
              <a:t>I will complete a written staar type questions assessment over plant/animal cells.</a:t>
            </a:r>
            <a:endParaRPr lang="en-US" sz="6000" dirty="0"/>
          </a:p>
        </p:txBody>
      </p:sp>
    </p:spTree>
    <p:extLst>
      <p:ext uri="{BB962C8B-B14F-4D97-AF65-F5344CB8AC3E}">
        <p14:creationId xmlns:p14="http://schemas.microsoft.com/office/powerpoint/2010/main" val="1285602545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2" descr="Image result for plant animal cell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724400" y="73076"/>
            <a:ext cx="4267200" cy="274632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4" name="Rectangle 3"/>
          <p:cNvSpPr/>
          <p:nvPr/>
        </p:nvSpPr>
        <p:spPr>
          <a:xfrm>
            <a:off x="-15240" y="0"/>
            <a:ext cx="5264967" cy="923330"/>
          </a:xfrm>
          <a:prstGeom prst="rect">
            <a:avLst/>
          </a:prstGeom>
          <a:noFill/>
        </p:spPr>
        <p:txBody>
          <a:bodyPr wrap="none" lIns="91440" tIns="45720" rIns="91440" bIns="45720">
            <a:spAutoFit/>
          </a:bodyPr>
          <a:lstStyle/>
          <a:p>
            <a:pPr algn="ctr"/>
            <a:r>
              <a:rPr lang="en-US" sz="5400" b="1" cap="none" spc="50" dirty="0" smtClean="0">
                <a:ln w="9525" cmpd="sng">
                  <a:solidFill>
                    <a:schemeClr val="accent1"/>
                  </a:solidFill>
                  <a:prstDash val="solid"/>
                </a:ln>
                <a:solidFill>
                  <a:schemeClr val="accent5">
                    <a:lumMod val="75000"/>
                  </a:schemeClr>
                </a:solidFill>
                <a:effectLst>
                  <a:glow rad="38100">
                    <a:schemeClr val="accent1">
                      <a:alpha val="40000"/>
                    </a:schemeClr>
                  </a:glow>
                </a:effectLst>
              </a:rPr>
              <a:t>7</a:t>
            </a:r>
            <a:r>
              <a:rPr lang="en-US" sz="5400" b="1" cap="none" spc="50" baseline="30000" dirty="0" smtClean="0">
                <a:ln w="9525" cmpd="sng">
                  <a:solidFill>
                    <a:schemeClr val="accent1"/>
                  </a:solidFill>
                  <a:prstDash val="solid"/>
                </a:ln>
                <a:solidFill>
                  <a:schemeClr val="accent5">
                    <a:lumMod val="75000"/>
                  </a:schemeClr>
                </a:solidFill>
                <a:effectLst>
                  <a:glow rad="38100">
                    <a:schemeClr val="accent1">
                      <a:alpha val="40000"/>
                    </a:schemeClr>
                  </a:glow>
                </a:effectLst>
              </a:rPr>
              <a:t>th</a:t>
            </a:r>
            <a:r>
              <a:rPr lang="en-US" sz="5400" b="1" cap="none" spc="50" dirty="0" smtClean="0">
                <a:ln w="9525" cmpd="sng">
                  <a:solidFill>
                    <a:schemeClr val="accent1"/>
                  </a:solidFill>
                  <a:prstDash val="solid"/>
                </a:ln>
                <a:solidFill>
                  <a:schemeClr val="accent5">
                    <a:lumMod val="75000"/>
                  </a:schemeClr>
                </a:solidFill>
                <a:effectLst>
                  <a:glow rad="38100">
                    <a:schemeClr val="accent1">
                      <a:alpha val="40000"/>
                    </a:schemeClr>
                  </a:glow>
                </a:effectLst>
              </a:rPr>
              <a:t> Grade Agenda</a:t>
            </a:r>
            <a:endParaRPr lang="en-US" sz="5400" b="1" cap="none" spc="50" dirty="0">
              <a:ln w="9525" cmpd="sng">
                <a:solidFill>
                  <a:schemeClr val="accent1"/>
                </a:solidFill>
                <a:prstDash val="solid"/>
              </a:ln>
              <a:solidFill>
                <a:schemeClr val="accent5">
                  <a:lumMod val="75000"/>
                </a:schemeClr>
              </a:solidFill>
              <a:effectLst>
                <a:glow rad="38100">
                  <a:schemeClr val="accent1">
                    <a:alpha val="40000"/>
                  </a:schemeClr>
                </a:glow>
              </a:effectLst>
            </a:endParaRPr>
          </a:p>
        </p:txBody>
      </p:sp>
      <p:sp>
        <p:nvSpPr>
          <p:cNvPr id="5" name="TextBox 4"/>
          <p:cNvSpPr txBox="1"/>
          <p:nvPr/>
        </p:nvSpPr>
        <p:spPr>
          <a:xfrm>
            <a:off x="381000" y="1325941"/>
            <a:ext cx="8229600" cy="212365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742950" indent="-742950">
              <a:buAutoNum type="arabicPeriod"/>
            </a:pPr>
            <a:r>
              <a:rPr lang="en-US" sz="4400" dirty="0" smtClean="0"/>
              <a:t>PDN</a:t>
            </a:r>
          </a:p>
          <a:p>
            <a:pPr marL="742950" indent="-742950">
              <a:buAutoNum type="arabicPeriod"/>
            </a:pPr>
            <a:r>
              <a:rPr lang="en-US" sz="4400" dirty="0" smtClean="0"/>
              <a:t>Study to Test</a:t>
            </a:r>
          </a:p>
          <a:p>
            <a:pPr marL="742950" indent="-742950">
              <a:buAutoNum type="arabicPeriod"/>
            </a:pPr>
            <a:r>
              <a:rPr lang="en-US" sz="4400" dirty="0" smtClean="0"/>
              <a:t>Test over Cell Organelles</a:t>
            </a:r>
            <a:endParaRPr lang="en-US" sz="4400" dirty="0"/>
          </a:p>
        </p:txBody>
      </p:sp>
    </p:spTree>
    <p:extLst>
      <p:ext uri="{BB962C8B-B14F-4D97-AF65-F5344CB8AC3E}">
        <p14:creationId xmlns:p14="http://schemas.microsoft.com/office/powerpoint/2010/main" val="956109484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3"/>
          <p:cNvSpPr/>
          <p:nvPr/>
        </p:nvSpPr>
        <p:spPr>
          <a:xfrm>
            <a:off x="-5552" y="0"/>
            <a:ext cx="4622932" cy="923330"/>
          </a:xfrm>
          <a:prstGeom prst="rect">
            <a:avLst/>
          </a:prstGeom>
          <a:noFill/>
        </p:spPr>
        <p:txBody>
          <a:bodyPr wrap="none" lIns="91440" tIns="45720" rIns="91440" bIns="45720">
            <a:spAutoFit/>
          </a:bodyPr>
          <a:lstStyle/>
          <a:p>
            <a:pPr algn="ctr"/>
            <a:r>
              <a:rPr lang="en-US" sz="5400" b="1" cap="none" spc="50" dirty="0" smtClean="0">
                <a:ln w="9525" cmpd="sng">
                  <a:solidFill>
                    <a:schemeClr val="accent1"/>
                  </a:solidFill>
                  <a:prstDash val="solid"/>
                </a:ln>
                <a:solidFill>
                  <a:schemeClr val="accent5">
                    <a:lumMod val="75000"/>
                  </a:schemeClr>
                </a:solidFill>
                <a:effectLst>
                  <a:glow rad="38100">
                    <a:schemeClr val="accent1">
                      <a:alpha val="40000"/>
                    </a:schemeClr>
                  </a:glow>
                </a:effectLst>
              </a:rPr>
              <a:t>6</a:t>
            </a:r>
            <a:r>
              <a:rPr lang="en-US" sz="5400" b="1" cap="none" spc="50" baseline="30000" dirty="0" smtClean="0">
                <a:ln w="9525" cmpd="sng">
                  <a:solidFill>
                    <a:schemeClr val="accent1"/>
                  </a:solidFill>
                  <a:prstDash val="solid"/>
                </a:ln>
                <a:solidFill>
                  <a:schemeClr val="accent5">
                    <a:lumMod val="75000"/>
                  </a:schemeClr>
                </a:solidFill>
                <a:effectLst>
                  <a:glow rad="38100">
                    <a:schemeClr val="accent1">
                      <a:alpha val="40000"/>
                    </a:schemeClr>
                  </a:glow>
                </a:effectLst>
              </a:rPr>
              <a:t>th</a:t>
            </a:r>
            <a:r>
              <a:rPr lang="en-US" sz="5400" b="1" cap="none" spc="50" dirty="0" smtClean="0">
                <a:ln w="9525" cmpd="sng">
                  <a:solidFill>
                    <a:schemeClr val="accent1"/>
                  </a:solidFill>
                  <a:prstDash val="solid"/>
                </a:ln>
                <a:solidFill>
                  <a:schemeClr val="accent5">
                    <a:lumMod val="75000"/>
                  </a:schemeClr>
                </a:solidFill>
                <a:effectLst>
                  <a:glow rad="38100">
                    <a:schemeClr val="accent1">
                      <a:alpha val="40000"/>
                    </a:schemeClr>
                  </a:glow>
                </a:effectLst>
              </a:rPr>
              <a:t>  Grade TEKS</a:t>
            </a:r>
            <a:endParaRPr lang="en-US" sz="5400" b="1" cap="none" spc="50" dirty="0">
              <a:ln w="9525" cmpd="sng">
                <a:solidFill>
                  <a:schemeClr val="accent1"/>
                </a:solidFill>
                <a:prstDash val="solid"/>
              </a:ln>
              <a:solidFill>
                <a:schemeClr val="accent5">
                  <a:lumMod val="75000"/>
                </a:schemeClr>
              </a:solidFill>
              <a:effectLst>
                <a:glow rad="38100">
                  <a:schemeClr val="accent1">
                    <a:alpha val="40000"/>
                  </a:schemeClr>
                </a:glow>
              </a:effectLst>
            </a:endParaRPr>
          </a:p>
        </p:txBody>
      </p:sp>
      <p:sp>
        <p:nvSpPr>
          <p:cNvPr id="5" name="TextBox 4"/>
          <p:cNvSpPr txBox="1"/>
          <p:nvPr/>
        </p:nvSpPr>
        <p:spPr>
          <a:xfrm>
            <a:off x="2819400" y="762000"/>
            <a:ext cx="6477000" cy="59093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5400" dirty="0" smtClean="0"/>
              <a:t>6.12(F</a:t>
            </a:r>
            <a:r>
              <a:rPr lang="en-US" sz="5400" dirty="0"/>
              <a:t>)  diagram the levels of organization within an ecosystem, including organism, population, community, and ecosystem</a:t>
            </a:r>
          </a:p>
        </p:txBody>
      </p:sp>
      <p:pic>
        <p:nvPicPr>
          <p:cNvPr id="2" name="Picture 1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76200" y="838200"/>
            <a:ext cx="2743200" cy="597217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422049617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Rectangle 2"/>
          <p:cNvSpPr/>
          <p:nvPr/>
        </p:nvSpPr>
        <p:spPr>
          <a:xfrm>
            <a:off x="317004" y="0"/>
            <a:ext cx="3977820" cy="923330"/>
          </a:xfrm>
          <a:prstGeom prst="rect">
            <a:avLst/>
          </a:prstGeom>
          <a:noFill/>
        </p:spPr>
        <p:txBody>
          <a:bodyPr wrap="none" lIns="91440" tIns="45720" rIns="91440" bIns="45720">
            <a:spAutoFit/>
          </a:bodyPr>
          <a:lstStyle/>
          <a:p>
            <a:pPr algn="ctr"/>
            <a:r>
              <a:rPr lang="en-US" sz="5400" b="1" cap="none" spc="50" dirty="0" smtClean="0">
                <a:ln w="9525" cmpd="sng">
                  <a:solidFill>
                    <a:schemeClr val="accent1"/>
                  </a:solidFill>
                  <a:prstDash val="solid"/>
                </a:ln>
                <a:solidFill>
                  <a:schemeClr val="accent5">
                    <a:lumMod val="75000"/>
                  </a:schemeClr>
                </a:solidFill>
                <a:effectLst>
                  <a:glow rad="38100">
                    <a:schemeClr val="accent1">
                      <a:alpha val="40000"/>
                    </a:schemeClr>
                  </a:glow>
                </a:effectLst>
              </a:rPr>
              <a:t>6</a:t>
            </a:r>
            <a:r>
              <a:rPr lang="en-US" sz="5400" b="1" cap="none" spc="50" baseline="30000" dirty="0" smtClean="0">
                <a:ln w="9525" cmpd="sng">
                  <a:solidFill>
                    <a:schemeClr val="accent1"/>
                  </a:solidFill>
                  <a:prstDash val="solid"/>
                </a:ln>
                <a:solidFill>
                  <a:schemeClr val="accent5">
                    <a:lumMod val="75000"/>
                  </a:schemeClr>
                </a:solidFill>
                <a:effectLst>
                  <a:glow rad="38100">
                    <a:schemeClr val="accent1">
                      <a:alpha val="40000"/>
                    </a:schemeClr>
                  </a:glow>
                </a:effectLst>
              </a:rPr>
              <a:t>th</a:t>
            </a:r>
            <a:r>
              <a:rPr lang="en-US" sz="5400" b="1" cap="none" spc="50" dirty="0" smtClean="0">
                <a:ln w="9525" cmpd="sng">
                  <a:solidFill>
                    <a:schemeClr val="accent1"/>
                  </a:solidFill>
                  <a:prstDash val="solid"/>
                </a:ln>
                <a:solidFill>
                  <a:schemeClr val="accent5">
                    <a:lumMod val="75000"/>
                  </a:schemeClr>
                </a:solidFill>
                <a:effectLst>
                  <a:glow rad="38100">
                    <a:schemeClr val="accent1">
                      <a:alpha val="40000"/>
                    </a:schemeClr>
                  </a:glow>
                </a:effectLst>
              </a:rPr>
              <a:t>  Grade LO</a:t>
            </a:r>
            <a:endParaRPr lang="en-US" sz="5400" b="1" cap="none" spc="50" dirty="0">
              <a:ln w="9525" cmpd="sng">
                <a:solidFill>
                  <a:schemeClr val="accent1"/>
                </a:solidFill>
                <a:prstDash val="solid"/>
              </a:ln>
              <a:solidFill>
                <a:schemeClr val="accent5">
                  <a:lumMod val="75000"/>
                </a:schemeClr>
              </a:solidFill>
              <a:effectLst>
                <a:glow rad="38100">
                  <a:schemeClr val="accent1">
                    <a:alpha val="40000"/>
                  </a:schemeClr>
                </a:glow>
              </a:effectLst>
            </a:endParaRPr>
          </a:p>
        </p:txBody>
      </p:sp>
      <p:sp>
        <p:nvSpPr>
          <p:cNvPr id="4" name="TextBox 3"/>
          <p:cNvSpPr txBox="1"/>
          <p:nvPr/>
        </p:nvSpPr>
        <p:spPr>
          <a:xfrm>
            <a:off x="1981200" y="676771"/>
            <a:ext cx="7315200" cy="618630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600" dirty="0" smtClean="0"/>
              <a:t>LO: We will investigate who Darwin was and his theory of natural selection through completion of a foldable.</a:t>
            </a:r>
          </a:p>
          <a:p>
            <a:r>
              <a:rPr lang="en-US" sz="3600" dirty="0" smtClean="0"/>
              <a:t>	7.11 </a:t>
            </a:r>
            <a:r>
              <a:rPr lang="en-US" sz="3600" dirty="0"/>
              <a:t>(C)  identify some changes in genetic </a:t>
            </a:r>
            <a:r>
              <a:rPr lang="en-US" sz="3600" dirty="0" smtClean="0"/>
              <a:t>	traits </a:t>
            </a:r>
            <a:r>
              <a:rPr lang="en-US" sz="3600" dirty="0"/>
              <a:t>that have occurred over several </a:t>
            </a:r>
            <a:r>
              <a:rPr lang="en-US" sz="3600" dirty="0" smtClean="0"/>
              <a:t>	generations </a:t>
            </a:r>
            <a:r>
              <a:rPr lang="en-US" sz="3600" dirty="0"/>
              <a:t>through natural selection and </a:t>
            </a:r>
            <a:r>
              <a:rPr lang="en-US" sz="3600" dirty="0" smtClean="0"/>
              <a:t>	selective </a:t>
            </a:r>
            <a:r>
              <a:rPr lang="en-US" sz="3600" dirty="0"/>
              <a:t>breeding such as the Galapagos </a:t>
            </a:r>
            <a:r>
              <a:rPr lang="en-US" sz="3600" dirty="0" smtClean="0"/>
              <a:t>	Medium </a:t>
            </a:r>
            <a:r>
              <a:rPr lang="en-US" sz="3600" dirty="0"/>
              <a:t>Ground Finch (Geospiza fortis) or </a:t>
            </a:r>
            <a:r>
              <a:rPr lang="en-US" sz="3600" dirty="0" smtClean="0"/>
              <a:t>	domestic </a:t>
            </a:r>
            <a:r>
              <a:rPr lang="en-US" sz="3600" dirty="0"/>
              <a:t>animals.</a:t>
            </a:r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52400" y="762001"/>
            <a:ext cx="1828800" cy="6096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484499105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Rectangle 2"/>
          <p:cNvSpPr/>
          <p:nvPr/>
        </p:nvSpPr>
        <p:spPr>
          <a:xfrm>
            <a:off x="4419600" y="0"/>
            <a:ext cx="4432432" cy="923330"/>
          </a:xfrm>
          <a:prstGeom prst="rect">
            <a:avLst/>
          </a:prstGeom>
          <a:noFill/>
        </p:spPr>
        <p:txBody>
          <a:bodyPr wrap="none" lIns="91440" tIns="45720" rIns="91440" bIns="45720">
            <a:spAutoFit/>
          </a:bodyPr>
          <a:lstStyle/>
          <a:p>
            <a:pPr algn="ctr"/>
            <a:r>
              <a:rPr lang="en-US" sz="5400" b="1" cap="none" spc="50" dirty="0" smtClean="0">
                <a:ln w="9525" cmpd="sng">
                  <a:solidFill>
                    <a:schemeClr val="accent1"/>
                  </a:solidFill>
                  <a:prstDash val="solid"/>
                </a:ln>
                <a:solidFill>
                  <a:schemeClr val="accent5">
                    <a:lumMod val="75000"/>
                  </a:schemeClr>
                </a:solidFill>
                <a:effectLst>
                  <a:glow rad="38100">
                    <a:schemeClr val="accent1">
                      <a:alpha val="40000"/>
                    </a:schemeClr>
                  </a:glow>
                </a:effectLst>
              </a:rPr>
              <a:t>6</a:t>
            </a:r>
            <a:r>
              <a:rPr lang="en-US" sz="5400" b="1" cap="none" spc="50" baseline="30000" dirty="0" smtClean="0">
                <a:ln w="9525" cmpd="sng">
                  <a:solidFill>
                    <a:schemeClr val="accent1"/>
                  </a:solidFill>
                  <a:prstDash val="solid"/>
                </a:ln>
                <a:solidFill>
                  <a:schemeClr val="accent5">
                    <a:lumMod val="75000"/>
                  </a:schemeClr>
                </a:solidFill>
                <a:effectLst>
                  <a:glow rad="38100">
                    <a:schemeClr val="accent1">
                      <a:alpha val="40000"/>
                    </a:schemeClr>
                  </a:glow>
                </a:effectLst>
              </a:rPr>
              <a:t>th</a:t>
            </a:r>
            <a:r>
              <a:rPr lang="en-US" sz="5400" b="1" cap="none" spc="50" dirty="0" smtClean="0">
                <a:ln w="9525" cmpd="sng">
                  <a:solidFill>
                    <a:schemeClr val="accent1"/>
                  </a:solidFill>
                  <a:prstDash val="solid"/>
                </a:ln>
                <a:solidFill>
                  <a:schemeClr val="accent5">
                    <a:lumMod val="75000"/>
                  </a:schemeClr>
                </a:solidFill>
                <a:effectLst>
                  <a:glow rad="38100">
                    <a:schemeClr val="accent1">
                      <a:alpha val="40000"/>
                    </a:schemeClr>
                  </a:glow>
                </a:effectLst>
              </a:rPr>
              <a:t>  Grade DOL</a:t>
            </a:r>
            <a:endParaRPr lang="en-US" sz="5400" b="1" cap="none" spc="50" dirty="0">
              <a:ln w="9525" cmpd="sng">
                <a:solidFill>
                  <a:schemeClr val="accent1"/>
                </a:solidFill>
                <a:prstDash val="solid"/>
              </a:ln>
              <a:solidFill>
                <a:schemeClr val="accent5">
                  <a:lumMod val="75000"/>
                </a:schemeClr>
              </a:solidFill>
              <a:effectLst>
                <a:glow rad="38100">
                  <a:schemeClr val="accent1">
                    <a:alpha val="40000"/>
                  </a:schemeClr>
                </a:glow>
              </a:effectLst>
            </a:endParaRPr>
          </a:p>
        </p:txBody>
      </p:sp>
      <p:sp>
        <p:nvSpPr>
          <p:cNvPr id="4" name="TextBox 3"/>
          <p:cNvSpPr txBox="1"/>
          <p:nvPr/>
        </p:nvSpPr>
        <p:spPr>
          <a:xfrm>
            <a:off x="4038600" y="2209800"/>
            <a:ext cx="5334000" cy="34163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5400" dirty="0" smtClean="0"/>
              <a:t>I will explain in an exit slip what natural selection is.</a:t>
            </a:r>
            <a:endParaRPr lang="en-US" sz="5400" dirty="0"/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52400" y="152400"/>
            <a:ext cx="3505200" cy="65532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32543758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Rectangle 2"/>
          <p:cNvSpPr/>
          <p:nvPr/>
        </p:nvSpPr>
        <p:spPr>
          <a:xfrm>
            <a:off x="3461526" y="0"/>
            <a:ext cx="5428474" cy="923330"/>
          </a:xfrm>
          <a:prstGeom prst="rect">
            <a:avLst/>
          </a:prstGeom>
          <a:noFill/>
        </p:spPr>
        <p:txBody>
          <a:bodyPr wrap="none" lIns="91440" tIns="45720" rIns="91440" bIns="45720">
            <a:spAutoFit/>
          </a:bodyPr>
          <a:lstStyle/>
          <a:p>
            <a:pPr algn="ctr"/>
            <a:r>
              <a:rPr lang="en-US" sz="5400" b="1" cap="none" spc="50" dirty="0" smtClean="0">
                <a:ln w="9525" cmpd="sng">
                  <a:solidFill>
                    <a:schemeClr val="accent1"/>
                  </a:solidFill>
                  <a:prstDash val="solid"/>
                </a:ln>
                <a:solidFill>
                  <a:schemeClr val="accent5">
                    <a:lumMod val="75000"/>
                  </a:schemeClr>
                </a:solidFill>
                <a:effectLst>
                  <a:glow rad="38100">
                    <a:schemeClr val="accent1">
                      <a:alpha val="40000"/>
                    </a:schemeClr>
                  </a:glow>
                </a:effectLst>
              </a:rPr>
              <a:t>6</a:t>
            </a:r>
            <a:r>
              <a:rPr lang="en-US" sz="5400" b="1" cap="none" spc="50" baseline="30000" dirty="0" smtClean="0">
                <a:ln w="9525" cmpd="sng">
                  <a:solidFill>
                    <a:schemeClr val="accent1"/>
                  </a:solidFill>
                  <a:prstDash val="solid"/>
                </a:ln>
                <a:solidFill>
                  <a:schemeClr val="accent5">
                    <a:lumMod val="75000"/>
                  </a:schemeClr>
                </a:solidFill>
                <a:effectLst>
                  <a:glow rad="38100">
                    <a:schemeClr val="accent1">
                      <a:alpha val="40000"/>
                    </a:schemeClr>
                  </a:glow>
                </a:effectLst>
              </a:rPr>
              <a:t>th</a:t>
            </a:r>
            <a:r>
              <a:rPr lang="en-US" sz="5400" b="1" cap="none" spc="50" dirty="0" smtClean="0">
                <a:ln w="9525" cmpd="sng">
                  <a:solidFill>
                    <a:schemeClr val="accent1"/>
                  </a:solidFill>
                  <a:prstDash val="solid"/>
                </a:ln>
                <a:solidFill>
                  <a:schemeClr val="accent5">
                    <a:lumMod val="75000"/>
                  </a:schemeClr>
                </a:solidFill>
                <a:effectLst>
                  <a:glow rad="38100">
                    <a:schemeClr val="accent1">
                      <a:alpha val="40000"/>
                    </a:schemeClr>
                  </a:glow>
                </a:effectLst>
              </a:rPr>
              <a:t>  Grade Agenda</a:t>
            </a:r>
            <a:endParaRPr lang="en-US" sz="5400" b="1" cap="none" spc="50" dirty="0">
              <a:ln w="9525" cmpd="sng">
                <a:solidFill>
                  <a:schemeClr val="accent1"/>
                </a:solidFill>
                <a:prstDash val="solid"/>
              </a:ln>
              <a:solidFill>
                <a:schemeClr val="accent5">
                  <a:lumMod val="75000"/>
                </a:schemeClr>
              </a:solidFill>
              <a:effectLst>
                <a:glow rad="38100">
                  <a:schemeClr val="accent1">
                    <a:alpha val="40000"/>
                  </a:schemeClr>
                </a:glow>
              </a:effectLst>
            </a:endParaRPr>
          </a:p>
        </p:txBody>
      </p:sp>
      <p:sp>
        <p:nvSpPr>
          <p:cNvPr id="4" name="TextBox 3"/>
          <p:cNvSpPr txBox="1"/>
          <p:nvPr/>
        </p:nvSpPr>
        <p:spPr>
          <a:xfrm>
            <a:off x="4724400" y="1905000"/>
            <a:ext cx="9067800" cy="258532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914400" indent="-914400">
              <a:buAutoNum type="arabicPeriod"/>
            </a:pPr>
            <a:r>
              <a:rPr lang="en-US" sz="5400" dirty="0" smtClean="0"/>
              <a:t>PDN</a:t>
            </a:r>
          </a:p>
          <a:p>
            <a:pPr marL="914400" indent="-914400">
              <a:buAutoNum type="arabicPeriod"/>
            </a:pPr>
            <a:r>
              <a:rPr lang="en-US" sz="5400" dirty="0" smtClean="0"/>
              <a:t>foldable</a:t>
            </a:r>
          </a:p>
          <a:p>
            <a:pPr marL="914400" indent="-914400">
              <a:buAutoNum type="arabicPeriod"/>
            </a:pPr>
            <a:r>
              <a:rPr lang="en-US" sz="5400" dirty="0" smtClean="0"/>
              <a:t>Exit Ticket</a:t>
            </a:r>
            <a:endParaRPr lang="en-US" sz="5400" dirty="0"/>
          </a:p>
        </p:txBody>
      </p:sp>
      <p:pic>
        <p:nvPicPr>
          <p:cNvPr id="5" name="Picture 4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1"/>
            <a:ext cx="35052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517831595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914400" y="-15240"/>
            <a:ext cx="7147791" cy="923330"/>
          </a:xfrm>
          <a:prstGeom prst="rect">
            <a:avLst/>
          </a:prstGeom>
          <a:noFill/>
        </p:spPr>
        <p:txBody>
          <a:bodyPr wrap="none" lIns="91440" tIns="45720" rIns="91440" bIns="45720">
            <a:spAutoFit/>
          </a:bodyPr>
          <a:lstStyle/>
          <a:p>
            <a:pPr algn="ctr"/>
            <a:r>
              <a:rPr lang="en-US" sz="5400" b="1" dirty="0" smtClean="0">
                <a:ln w="13462">
                  <a:solidFill>
                    <a:schemeClr val="bg1"/>
                  </a:solidFill>
                  <a:prstDash val="solid"/>
                </a:ln>
                <a:solidFill>
                  <a:schemeClr val="tx1">
                    <a:lumMod val="85000"/>
                    <a:lumOff val="15000"/>
                  </a:schemeClr>
                </a:solidFill>
                <a:effectLst>
                  <a:outerShdw dist="38100" dir="2700000" algn="bl" rotWithShape="0">
                    <a:schemeClr val="accent5"/>
                  </a:outerShdw>
                </a:effectLst>
              </a:rPr>
              <a:t>Coco’s Babies Prediction</a:t>
            </a:r>
            <a:endParaRPr lang="en-US" sz="5400" b="1" cap="none" spc="0" dirty="0">
              <a:ln w="13462">
                <a:solidFill>
                  <a:schemeClr val="bg1"/>
                </a:solidFill>
                <a:prstDash val="solid"/>
              </a:ln>
              <a:solidFill>
                <a:schemeClr val="tx1">
                  <a:lumMod val="85000"/>
                  <a:lumOff val="15000"/>
                </a:schemeClr>
              </a:solidFill>
              <a:effectLst>
                <a:outerShdw dist="38100" dir="2700000" algn="bl" rotWithShape="0">
                  <a:schemeClr val="accent5"/>
                </a:outerShdw>
              </a:effectLst>
            </a:endParaRPr>
          </a:p>
        </p:txBody>
      </p:sp>
      <p:sp>
        <p:nvSpPr>
          <p:cNvPr id="4" name="TextBox 3"/>
          <p:cNvSpPr txBox="1"/>
          <p:nvPr/>
        </p:nvSpPr>
        <p:spPr>
          <a:xfrm>
            <a:off x="152400" y="908090"/>
            <a:ext cx="8839200" cy="397031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600" dirty="0" smtClean="0"/>
              <a:t>Our guinea pig Coco (white and brown) is pregnant, but we do not know who the sire, daddy is?  What can we do/use to predict what we think the babies will/might look like?  Explain</a:t>
            </a:r>
          </a:p>
          <a:p>
            <a:r>
              <a:rPr lang="en-US" sz="3600" dirty="0" smtClean="0"/>
              <a:t>What type of science will we be using to assist in making your predictions?</a:t>
            </a:r>
            <a:endParaRPr lang="en-US" sz="3600" dirty="0"/>
          </a:p>
        </p:txBody>
      </p:sp>
    </p:spTree>
    <p:extLst>
      <p:ext uri="{BB962C8B-B14F-4D97-AF65-F5344CB8AC3E}">
        <p14:creationId xmlns:p14="http://schemas.microsoft.com/office/powerpoint/2010/main" val="862662899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533400" y="5080"/>
            <a:ext cx="8153400" cy="707886"/>
          </a:xfrm>
          <a:prstGeom prst="rect">
            <a:avLst/>
          </a:prstGeom>
          <a:noFill/>
        </p:spPr>
        <p:txBody>
          <a:bodyPr wrap="square" lIns="91440" tIns="45720" rIns="91440" bIns="45720">
            <a:spAutoFit/>
          </a:bodyPr>
          <a:lstStyle/>
          <a:p>
            <a:pPr algn="ctr"/>
            <a:r>
              <a:rPr lang="en-US" sz="4000" b="1" u="sng" cap="none" spc="0" dirty="0" smtClean="0">
                <a:ln w="13462">
                  <a:solidFill>
                    <a:schemeClr val="bg1"/>
                  </a:solidFill>
                  <a:prstDash val="solid"/>
                </a:ln>
                <a:solidFill>
                  <a:schemeClr val="tx1">
                    <a:lumMod val="85000"/>
                    <a:lumOff val="15000"/>
                  </a:schemeClr>
                </a:solidFill>
                <a:effectLst>
                  <a:outerShdw dist="38100" dir="2700000" algn="bl" rotWithShape="0">
                    <a:schemeClr val="accent5"/>
                  </a:outerShdw>
                </a:effectLst>
              </a:rPr>
              <a:t>Charles Darwin and Natural Selection</a:t>
            </a:r>
            <a:endParaRPr lang="en-US" sz="4000" b="1" u="sng" cap="none" spc="0" dirty="0">
              <a:ln w="13462">
                <a:solidFill>
                  <a:schemeClr val="bg1"/>
                </a:solidFill>
                <a:prstDash val="solid"/>
              </a:ln>
              <a:solidFill>
                <a:schemeClr val="tx1">
                  <a:lumMod val="85000"/>
                  <a:lumOff val="15000"/>
                </a:schemeClr>
              </a:solidFill>
              <a:effectLst>
                <a:outerShdw dist="38100" dir="2700000" algn="bl" rotWithShape="0">
                  <a:schemeClr val="accent5"/>
                </a:outerShdw>
              </a:effectLst>
            </a:endParaRPr>
          </a:p>
        </p:txBody>
      </p:sp>
      <p:sp>
        <p:nvSpPr>
          <p:cNvPr id="3" name="TextBox 2"/>
          <p:cNvSpPr txBox="1"/>
          <p:nvPr/>
        </p:nvSpPr>
        <p:spPr>
          <a:xfrm>
            <a:off x="228600" y="712966"/>
            <a:ext cx="8763000" cy="784830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indent="-342900">
              <a:buAutoNum type="arabicPeriod"/>
            </a:pPr>
            <a:r>
              <a:rPr lang="en-US" sz="3600" dirty="0" smtClean="0"/>
              <a:t>Coach Pease will hand out paper to use make foldable with</a:t>
            </a:r>
          </a:p>
          <a:p>
            <a:pPr marL="342900" indent="-342900">
              <a:buAutoNum type="arabicPeriod"/>
            </a:pPr>
            <a:r>
              <a:rPr lang="en-US" sz="3600" dirty="0" smtClean="0"/>
              <a:t>Follow her step by step directions on how to fold the paper.</a:t>
            </a:r>
          </a:p>
          <a:p>
            <a:pPr marL="342900" indent="-342900">
              <a:buAutoNum type="arabicPeriod"/>
            </a:pPr>
            <a:r>
              <a:rPr lang="en-US" sz="3600" dirty="0" smtClean="0"/>
              <a:t>Fill in the correct information for each square as Coach instructs you to</a:t>
            </a:r>
          </a:p>
          <a:p>
            <a:pPr marL="342900" indent="-342900">
              <a:buAutoNum type="arabicPeriod"/>
            </a:pPr>
            <a:r>
              <a:rPr lang="en-US" sz="3600" dirty="0" smtClean="0"/>
              <a:t>Follow along with video to complete foldable</a:t>
            </a:r>
            <a:r>
              <a:rPr lang="en-US" sz="3600" dirty="0" smtClean="0"/>
              <a:t>.</a:t>
            </a:r>
          </a:p>
          <a:p>
            <a:r>
              <a:rPr lang="en-US" sz="3600" dirty="0">
                <a:hlinkClick r:id="rId2"/>
              </a:rPr>
              <a:t>https://</a:t>
            </a:r>
            <a:r>
              <a:rPr lang="en-US" sz="3600" dirty="0" smtClean="0">
                <a:hlinkClick r:id="rId2"/>
              </a:rPr>
              <a:t>www.youtube.com/watch?v=DopwgHZBTk4</a:t>
            </a:r>
            <a:endParaRPr lang="en-US" sz="3600" dirty="0" smtClean="0"/>
          </a:p>
          <a:p>
            <a:r>
              <a:rPr lang="en-US" sz="3600" dirty="0">
                <a:hlinkClick r:id="rId3"/>
              </a:rPr>
              <a:t>https://</a:t>
            </a:r>
            <a:r>
              <a:rPr lang="en-US" sz="3600" dirty="0" smtClean="0">
                <a:hlinkClick r:id="rId3"/>
              </a:rPr>
              <a:t>www.youtube.com/watch?v=vnktXHBvE8s</a:t>
            </a:r>
            <a:endParaRPr lang="en-US" sz="3600" dirty="0" smtClean="0"/>
          </a:p>
          <a:p>
            <a:endParaRPr lang="en-US" sz="3600" dirty="0"/>
          </a:p>
          <a:p>
            <a:pPr marL="342900" indent="-342900">
              <a:buAutoNum type="arabicPeriod"/>
            </a:pPr>
            <a:endParaRPr lang="en-US" sz="3600" dirty="0" smtClean="0"/>
          </a:p>
        </p:txBody>
      </p:sp>
    </p:spTree>
    <p:extLst>
      <p:ext uri="{BB962C8B-B14F-4D97-AF65-F5344CB8AC3E}">
        <p14:creationId xmlns:p14="http://schemas.microsoft.com/office/powerpoint/2010/main" val="2448754473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152400" y="228600"/>
            <a:ext cx="8991600" cy="70788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4000" dirty="0"/>
              <a:t>Vocab Words</a:t>
            </a:r>
            <a:r>
              <a:rPr lang="en-US" sz="4000" dirty="0" smtClean="0"/>
              <a:t>:</a:t>
            </a:r>
            <a:endParaRPr lang="en-US" sz="4000" dirty="0"/>
          </a:p>
        </p:txBody>
      </p:sp>
      <p:graphicFrame>
        <p:nvGraphicFramePr>
          <p:cNvPr id="3" name="Table 2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391149687"/>
              </p:ext>
            </p:extLst>
          </p:nvPr>
        </p:nvGraphicFramePr>
        <p:xfrm>
          <a:off x="1447800" y="936484"/>
          <a:ext cx="6096000" cy="5845316"/>
        </p:xfrm>
        <a:graphic>
          <a:graphicData uri="http://schemas.openxmlformats.org/drawingml/2006/table">
            <a:tbl>
              <a:tblPr firstRow="1" bandRow="1">
                <a:tableStyleId>{5940675A-B579-460E-94D1-54222C63F5DA}</a:tableStyleId>
              </a:tblPr>
              <a:tblGrid>
                <a:gridCol w="3048000"/>
                <a:gridCol w="3048000"/>
              </a:tblGrid>
              <a:tr h="1461329">
                <a:tc>
                  <a:txBody>
                    <a:bodyPr/>
                    <a:lstStyle/>
                    <a:p>
                      <a:pPr algn="ctr"/>
                      <a:r>
                        <a:rPr lang="en-US" sz="4000" dirty="0" smtClean="0"/>
                        <a:t>Charles Darwin</a:t>
                      </a:r>
                      <a:endParaRPr lang="en-US" sz="40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4000" dirty="0" smtClean="0"/>
                        <a:t>Natural</a:t>
                      </a:r>
                      <a:r>
                        <a:rPr lang="en-US" sz="4000" baseline="0" dirty="0" smtClean="0"/>
                        <a:t> Selection</a:t>
                      </a:r>
                      <a:endParaRPr lang="en-US" sz="4000" dirty="0"/>
                    </a:p>
                  </a:txBody>
                  <a:tcPr/>
                </a:tc>
              </a:tr>
              <a:tr h="1461329">
                <a:tc>
                  <a:txBody>
                    <a:bodyPr/>
                    <a:lstStyle/>
                    <a:p>
                      <a:pPr algn="ctr"/>
                      <a:r>
                        <a:rPr lang="en-US" sz="4000" dirty="0" smtClean="0"/>
                        <a:t>Selective</a:t>
                      </a:r>
                      <a:r>
                        <a:rPr lang="en-US" sz="4000" baseline="0" dirty="0" smtClean="0"/>
                        <a:t> Breeding</a:t>
                      </a:r>
                      <a:endParaRPr lang="en-US" sz="40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4000" dirty="0" smtClean="0"/>
                        <a:t>Traits</a:t>
                      </a:r>
                      <a:endParaRPr lang="en-US" sz="4000" dirty="0"/>
                    </a:p>
                  </a:txBody>
                  <a:tcPr/>
                </a:tc>
              </a:tr>
              <a:tr h="1461329">
                <a:tc>
                  <a:txBody>
                    <a:bodyPr/>
                    <a:lstStyle/>
                    <a:p>
                      <a:pPr algn="ctr"/>
                      <a:r>
                        <a:rPr lang="en-US" sz="4000" dirty="0" smtClean="0"/>
                        <a:t>Evolution</a:t>
                      </a:r>
                      <a:endParaRPr lang="en-US" sz="40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4000" dirty="0" smtClean="0"/>
                        <a:t>Adaptations</a:t>
                      </a:r>
                      <a:endParaRPr lang="en-US" sz="4000" dirty="0"/>
                    </a:p>
                  </a:txBody>
                  <a:tcPr/>
                </a:tc>
              </a:tr>
              <a:tr h="1461329">
                <a:tc>
                  <a:txBody>
                    <a:bodyPr/>
                    <a:lstStyle/>
                    <a:p>
                      <a:pPr algn="ctr"/>
                      <a:r>
                        <a:rPr lang="en-US" sz="4000" dirty="0" smtClean="0"/>
                        <a:t>Genetics</a:t>
                      </a:r>
                      <a:endParaRPr lang="en-US" sz="40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algn="ctr"/>
                      <a:endParaRPr lang="en-US" sz="4000" dirty="0"/>
                    </a:p>
                  </a:txBody>
                  <a:tcPr/>
                </a:tc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3364621619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2" name="Table 1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305127092"/>
              </p:ext>
            </p:extLst>
          </p:nvPr>
        </p:nvGraphicFramePr>
        <p:xfrm>
          <a:off x="838200" y="304800"/>
          <a:ext cx="8077200" cy="6553200"/>
        </p:xfrm>
        <a:graphic>
          <a:graphicData uri="http://schemas.openxmlformats.org/drawingml/2006/table">
            <a:tbl>
              <a:tblPr firstRow="1" bandRow="1">
                <a:tableStyleId>{5940675A-B579-460E-94D1-54222C63F5DA}</a:tableStyleId>
              </a:tblPr>
              <a:tblGrid>
                <a:gridCol w="2019300"/>
                <a:gridCol w="2019300"/>
                <a:gridCol w="2019300"/>
                <a:gridCol w="2019300"/>
              </a:tblGrid>
              <a:tr h="1638300"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/>
                </a:tc>
              </a:tr>
              <a:tr h="1638300"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/>
                </a:tc>
              </a:tr>
              <a:tr h="1638300"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/>
                </a:tc>
              </a:tr>
              <a:tr h="1638300"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/>
                </a:tc>
              </a:tr>
            </a:tbl>
          </a:graphicData>
        </a:graphic>
      </p:graphicFrame>
      <p:sp>
        <p:nvSpPr>
          <p:cNvPr id="3" name="Rectangle 2"/>
          <p:cNvSpPr/>
          <p:nvPr/>
        </p:nvSpPr>
        <p:spPr>
          <a:xfrm rot="16200000">
            <a:off x="-2121318" y="3035718"/>
            <a:ext cx="5165966" cy="923330"/>
          </a:xfrm>
          <a:prstGeom prst="rect">
            <a:avLst/>
          </a:prstGeom>
          <a:noFill/>
        </p:spPr>
        <p:txBody>
          <a:bodyPr wrap="none" lIns="91440" tIns="45720" rIns="91440" bIns="45720">
            <a:spAutoFit/>
            <a:scene3d>
              <a:camera prst="orthographicFront"/>
              <a:lightRig rig="soft" dir="t">
                <a:rot lat="0" lon="0" rev="15600000"/>
              </a:lightRig>
            </a:scene3d>
            <a:sp3d extrusionH="57150" prstMaterial="softEdge">
              <a:bevelT w="25400" h="38100"/>
            </a:sp3d>
          </a:bodyPr>
          <a:lstStyle/>
          <a:p>
            <a:pPr algn="ctr"/>
            <a:r>
              <a:rPr lang="en-US" sz="5400" b="1" cap="none" spc="0" dirty="0" smtClean="0">
                <a:ln/>
                <a:solidFill>
                  <a:schemeClr val="accent4"/>
                </a:solidFill>
                <a:effectLst/>
              </a:rPr>
              <a:t>Inside of foldable</a:t>
            </a:r>
            <a:endParaRPr lang="en-US" sz="5400" b="1" cap="none" spc="0" dirty="0">
              <a:ln/>
              <a:solidFill>
                <a:schemeClr val="accent4"/>
              </a:solidFill>
              <a:effectLst/>
            </a:endParaRPr>
          </a:p>
        </p:txBody>
      </p:sp>
      <p:sp>
        <p:nvSpPr>
          <p:cNvPr id="4" name="Rectangle 3"/>
          <p:cNvSpPr/>
          <p:nvPr/>
        </p:nvSpPr>
        <p:spPr>
          <a:xfrm>
            <a:off x="2895600" y="304800"/>
            <a:ext cx="3962400" cy="6553200"/>
          </a:xfrm>
          <a:prstGeom prst="rect">
            <a:avLst/>
          </a:prstGeom>
          <a:solidFill>
            <a:schemeClr val="bg1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5" name="Rectangle 4"/>
          <p:cNvSpPr/>
          <p:nvPr/>
        </p:nvSpPr>
        <p:spPr>
          <a:xfrm>
            <a:off x="923331" y="1524000"/>
            <a:ext cx="1952971" cy="3416320"/>
          </a:xfrm>
          <a:prstGeom prst="rect">
            <a:avLst/>
          </a:prstGeom>
          <a:noFill/>
        </p:spPr>
        <p:txBody>
          <a:bodyPr wrap="none" lIns="91440" tIns="45720" rIns="91440" bIns="45720">
            <a:spAutoFit/>
          </a:bodyPr>
          <a:lstStyle/>
          <a:p>
            <a:pPr algn="ctr"/>
            <a:r>
              <a:rPr lang="en-US" sz="5400" b="1" cap="none" spc="0" dirty="0" smtClean="0">
                <a:ln w="10160">
                  <a:solidFill>
                    <a:schemeClr val="accent5"/>
                  </a:solidFill>
                  <a:prstDash val="solid"/>
                </a:ln>
                <a:solidFill>
                  <a:srgbClr val="FFFFFF"/>
                </a:solidFill>
                <a:effectLst>
                  <a:outerShdw blurRad="38100" dist="22860" dir="5400000" algn="tl" rotWithShape="0">
                    <a:srgbClr val="000000">
                      <a:alpha val="30000"/>
                    </a:srgbClr>
                  </a:outerShdw>
                </a:effectLst>
              </a:rPr>
              <a:t>Def. </a:t>
            </a:r>
          </a:p>
          <a:p>
            <a:pPr algn="ctr"/>
            <a:r>
              <a:rPr lang="en-US" sz="5400" b="1" dirty="0" smtClean="0">
                <a:ln w="10160">
                  <a:solidFill>
                    <a:schemeClr val="accent5"/>
                  </a:solidFill>
                  <a:prstDash val="solid"/>
                </a:ln>
                <a:solidFill>
                  <a:srgbClr val="FFFFFF"/>
                </a:solidFill>
                <a:effectLst>
                  <a:outerShdw blurRad="38100" dist="22860" dir="5400000" algn="tl" rotWithShape="0">
                    <a:srgbClr val="000000">
                      <a:alpha val="30000"/>
                    </a:srgbClr>
                  </a:outerShdw>
                </a:effectLst>
              </a:rPr>
              <a:t>In </a:t>
            </a:r>
          </a:p>
          <a:p>
            <a:pPr algn="ctr"/>
            <a:r>
              <a:rPr lang="en-US" sz="5400" b="1" cap="none" spc="0" dirty="0" smtClean="0">
                <a:ln w="10160">
                  <a:solidFill>
                    <a:schemeClr val="accent5"/>
                  </a:solidFill>
                  <a:prstDash val="solid"/>
                </a:ln>
                <a:solidFill>
                  <a:srgbClr val="FFFFFF"/>
                </a:solidFill>
                <a:effectLst>
                  <a:outerShdw blurRad="38100" dist="22860" dir="5400000" algn="tl" rotWithShape="0">
                    <a:srgbClr val="000000">
                      <a:alpha val="30000"/>
                    </a:srgbClr>
                  </a:outerShdw>
                </a:effectLst>
              </a:rPr>
              <a:t>Own </a:t>
            </a:r>
          </a:p>
          <a:p>
            <a:pPr algn="ctr"/>
            <a:r>
              <a:rPr lang="en-US" sz="5400" b="1" dirty="0" smtClean="0">
                <a:ln w="10160">
                  <a:solidFill>
                    <a:schemeClr val="accent5"/>
                  </a:solidFill>
                  <a:prstDash val="solid"/>
                </a:ln>
                <a:solidFill>
                  <a:srgbClr val="FFFFFF"/>
                </a:solidFill>
                <a:effectLst>
                  <a:outerShdw blurRad="38100" dist="22860" dir="5400000" algn="tl" rotWithShape="0">
                    <a:srgbClr val="000000">
                      <a:alpha val="30000"/>
                    </a:srgbClr>
                  </a:outerShdw>
                </a:effectLst>
              </a:rPr>
              <a:t>words</a:t>
            </a:r>
            <a:endParaRPr lang="en-US" sz="5400" b="1" cap="none" spc="0" dirty="0">
              <a:ln w="10160">
                <a:solidFill>
                  <a:schemeClr val="accent5"/>
                </a:solidFill>
                <a:prstDash val="solid"/>
              </a:ln>
              <a:solidFill>
                <a:srgbClr val="FFFFFF"/>
              </a:solidFill>
              <a:effectLst>
                <a:outerShdw blurRad="38100" dist="22860" dir="5400000" algn="tl" rotWithShape="0">
                  <a:srgbClr val="000000">
                    <a:alpha val="30000"/>
                  </a:srgbClr>
                </a:outerShdw>
              </a:effectLst>
            </a:endParaRPr>
          </a:p>
        </p:txBody>
      </p:sp>
      <p:sp>
        <p:nvSpPr>
          <p:cNvPr id="6" name="Rectangle 5"/>
          <p:cNvSpPr/>
          <p:nvPr/>
        </p:nvSpPr>
        <p:spPr>
          <a:xfrm>
            <a:off x="6897618" y="1676400"/>
            <a:ext cx="1952971" cy="3416320"/>
          </a:xfrm>
          <a:prstGeom prst="rect">
            <a:avLst/>
          </a:prstGeom>
          <a:noFill/>
        </p:spPr>
        <p:txBody>
          <a:bodyPr wrap="none" lIns="91440" tIns="45720" rIns="91440" bIns="45720">
            <a:spAutoFit/>
          </a:bodyPr>
          <a:lstStyle/>
          <a:p>
            <a:pPr algn="ctr"/>
            <a:r>
              <a:rPr lang="en-US" sz="5400" b="1" cap="none" spc="0" dirty="0" smtClean="0">
                <a:ln w="10160">
                  <a:solidFill>
                    <a:schemeClr val="accent5"/>
                  </a:solidFill>
                  <a:prstDash val="solid"/>
                </a:ln>
                <a:solidFill>
                  <a:srgbClr val="FFFFFF"/>
                </a:solidFill>
                <a:effectLst>
                  <a:outerShdw blurRad="38100" dist="22860" dir="5400000" algn="tl" rotWithShape="0">
                    <a:srgbClr val="000000">
                      <a:alpha val="30000"/>
                    </a:srgbClr>
                  </a:outerShdw>
                </a:effectLst>
              </a:rPr>
              <a:t>Def. </a:t>
            </a:r>
          </a:p>
          <a:p>
            <a:pPr algn="ctr"/>
            <a:r>
              <a:rPr lang="en-US" sz="5400" b="1" dirty="0" smtClean="0">
                <a:ln w="10160">
                  <a:solidFill>
                    <a:schemeClr val="accent5"/>
                  </a:solidFill>
                  <a:prstDash val="solid"/>
                </a:ln>
                <a:solidFill>
                  <a:srgbClr val="FFFFFF"/>
                </a:solidFill>
                <a:effectLst>
                  <a:outerShdw blurRad="38100" dist="22860" dir="5400000" algn="tl" rotWithShape="0">
                    <a:srgbClr val="000000">
                      <a:alpha val="30000"/>
                    </a:srgbClr>
                  </a:outerShdw>
                </a:effectLst>
              </a:rPr>
              <a:t>In </a:t>
            </a:r>
          </a:p>
          <a:p>
            <a:pPr algn="ctr"/>
            <a:r>
              <a:rPr lang="en-US" sz="5400" b="1" cap="none" spc="0" dirty="0" smtClean="0">
                <a:ln w="10160">
                  <a:solidFill>
                    <a:schemeClr val="accent5"/>
                  </a:solidFill>
                  <a:prstDash val="solid"/>
                </a:ln>
                <a:solidFill>
                  <a:srgbClr val="FFFFFF"/>
                </a:solidFill>
                <a:effectLst>
                  <a:outerShdw blurRad="38100" dist="22860" dir="5400000" algn="tl" rotWithShape="0">
                    <a:srgbClr val="000000">
                      <a:alpha val="30000"/>
                    </a:srgbClr>
                  </a:outerShdw>
                </a:effectLst>
              </a:rPr>
              <a:t>Own </a:t>
            </a:r>
          </a:p>
          <a:p>
            <a:pPr algn="ctr"/>
            <a:r>
              <a:rPr lang="en-US" sz="5400" b="1" dirty="0" smtClean="0">
                <a:ln w="10160">
                  <a:solidFill>
                    <a:schemeClr val="accent5"/>
                  </a:solidFill>
                  <a:prstDash val="solid"/>
                </a:ln>
                <a:solidFill>
                  <a:srgbClr val="FFFFFF"/>
                </a:solidFill>
                <a:effectLst>
                  <a:outerShdw blurRad="38100" dist="22860" dir="5400000" algn="tl" rotWithShape="0">
                    <a:srgbClr val="000000">
                      <a:alpha val="30000"/>
                    </a:srgbClr>
                  </a:outerShdw>
                </a:effectLst>
              </a:rPr>
              <a:t>words</a:t>
            </a:r>
            <a:endParaRPr lang="en-US" sz="5400" b="1" cap="none" spc="0" dirty="0">
              <a:ln w="10160">
                <a:solidFill>
                  <a:schemeClr val="accent5"/>
                </a:solidFill>
                <a:prstDash val="solid"/>
              </a:ln>
              <a:solidFill>
                <a:srgbClr val="FFFFFF"/>
              </a:solidFill>
              <a:effectLst>
                <a:outerShdw blurRad="38100" dist="22860" dir="5400000" algn="tl" rotWithShape="0">
                  <a:srgbClr val="000000">
                    <a:alpha val="30000"/>
                  </a:srgbClr>
                </a:outerShdw>
              </a:effectLst>
            </a:endParaRPr>
          </a:p>
        </p:txBody>
      </p:sp>
      <p:sp>
        <p:nvSpPr>
          <p:cNvPr id="7" name="TextBox 6"/>
          <p:cNvSpPr txBox="1"/>
          <p:nvPr/>
        </p:nvSpPr>
        <p:spPr>
          <a:xfrm>
            <a:off x="2895600" y="381000"/>
            <a:ext cx="3962400" cy="147732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Directions: </a:t>
            </a:r>
          </a:p>
          <a:p>
            <a:r>
              <a:rPr lang="en-US" dirty="0" smtClean="0"/>
              <a:t>Darwin noticed major differences between the tortoises on the Galapagos islands.  Explain those differences below.</a:t>
            </a:r>
            <a:endParaRPr lang="en-US" dirty="0"/>
          </a:p>
        </p:txBody>
      </p:sp>
      <p:graphicFrame>
        <p:nvGraphicFramePr>
          <p:cNvPr id="8" name="Table 7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431691296"/>
              </p:ext>
            </p:extLst>
          </p:nvPr>
        </p:nvGraphicFramePr>
        <p:xfrm>
          <a:off x="2971800" y="1934528"/>
          <a:ext cx="3810000" cy="4694872"/>
        </p:xfrm>
        <a:graphic>
          <a:graphicData uri="http://schemas.openxmlformats.org/drawingml/2006/table">
            <a:tbl>
              <a:tblPr firstRow="1" bandRow="1">
                <a:tableStyleId>{5940675A-B579-460E-94D1-54222C63F5DA}</a:tableStyleId>
              </a:tblPr>
              <a:tblGrid>
                <a:gridCol w="1270000"/>
                <a:gridCol w="1270000"/>
                <a:gridCol w="1270000"/>
              </a:tblGrid>
              <a:tr h="726195"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 smtClean="0"/>
                        <a:t>Island tortoise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 smtClean="0"/>
                        <a:t>Mainland Tortious</a:t>
                      </a:r>
                      <a:endParaRPr lang="en-US" dirty="0"/>
                    </a:p>
                  </a:txBody>
                  <a:tcPr/>
                </a:tc>
              </a:tr>
              <a:tr h="768277">
                <a:tc>
                  <a:txBody>
                    <a:bodyPr/>
                    <a:lstStyle/>
                    <a:p>
                      <a:r>
                        <a:rPr lang="en-US" sz="1600" dirty="0" smtClean="0"/>
                        <a:t>Diet</a:t>
                      </a:r>
                      <a:endParaRPr lang="en-US" sz="16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/>
                </a:tc>
              </a:tr>
              <a:tr h="1310015">
                <a:tc>
                  <a:txBody>
                    <a:bodyPr/>
                    <a:lstStyle/>
                    <a:p>
                      <a:r>
                        <a:rPr lang="en-US" sz="1600" dirty="0" smtClean="0"/>
                        <a:t>Physical traits</a:t>
                      </a:r>
                    </a:p>
                    <a:p>
                      <a:r>
                        <a:rPr lang="en-US" sz="1600" dirty="0" smtClean="0"/>
                        <a:t>(picture)</a:t>
                      </a:r>
                      <a:endParaRPr lang="en-US" sz="16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/>
                </a:tc>
              </a:tr>
              <a:tr h="1890385">
                <a:tc>
                  <a:txBody>
                    <a:bodyPr/>
                    <a:lstStyle/>
                    <a:p>
                      <a:r>
                        <a:rPr lang="en-US" sz="1600" dirty="0" smtClean="0"/>
                        <a:t>How adapted to environment</a:t>
                      </a:r>
                      <a:endParaRPr lang="en-US" sz="1600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endParaRPr lang="en-US" dirty="0"/>
                    </a:p>
                  </a:txBody>
                  <a:tcPr/>
                </a:tc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596387452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152400" y="152400"/>
            <a:ext cx="8991600" cy="147732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dirty="0" smtClean="0">
                <a:hlinkClick r:id="rId2"/>
              </a:rPr>
              <a:t>https</a:t>
            </a:r>
            <a:r>
              <a:rPr lang="en-US" dirty="0">
                <a:hlinkClick r:id="rId2"/>
              </a:rPr>
              <a:t>://</a:t>
            </a:r>
            <a:r>
              <a:rPr lang="en-US" dirty="0" smtClean="0">
                <a:hlinkClick r:id="rId2"/>
              </a:rPr>
              <a:t>www.youtube.com/watch?v=DopwgHZBTk4</a:t>
            </a:r>
            <a:r>
              <a:rPr lang="en-US" dirty="0" smtClean="0"/>
              <a:t>  tortious</a:t>
            </a:r>
          </a:p>
          <a:p>
            <a:r>
              <a:rPr lang="en-US" dirty="0" smtClean="0">
                <a:hlinkClick r:id="rId3"/>
              </a:rPr>
              <a:t>https</a:t>
            </a:r>
            <a:r>
              <a:rPr lang="en-US" dirty="0">
                <a:hlinkClick r:id="rId3"/>
              </a:rPr>
              <a:t>://</a:t>
            </a:r>
            <a:r>
              <a:rPr lang="en-US" dirty="0" smtClean="0">
                <a:hlinkClick r:id="rId3"/>
              </a:rPr>
              <a:t>www.youtube.com/watch?v=vnktXHBvE8s</a:t>
            </a:r>
            <a:r>
              <a:rPr lang="en-US" dirty="0" smtClean="0"/>
              <a:t>  intro video</a:t>
            </a:r>
          </a:p>
          <a:p>
            <a:endParaRPr lang="en-US" dirty="0" smtClean="0"/>
          </a:p>
          <a:p>
            <a:r>
              <a:rPr lang="en-US" dirty="0">
                <a:hlinkClick r:id="rId4"/>
              </a:rPr>
              <a:t>https://</a:t>
            </a:r>
            <a:r>
              <a:rPr lang="en-US" dirty="0" smtClean="0">
                <a:hlinkClick r:id="rId4"/>
              </a:rPr>
              <a:t>www.youtube.com/watch?v=0SCjhI86grU&amp;t=10s</a:t>
            </a:r>
            <a:r>
              <a:rPr lang="en-US" dirty="0" smtClean="0"/>
              <a:t>  Video What is natural selection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949169398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item1.xml><?xml version="1.0" encoding="utf-8"?>
<?mso-contentType ?>
<FormTemplates xmlns="http://schemas.microsoft.com/sharepoint/v3/contenttype/forms">
  <Display>DocumentLibraryForm</Display>
  <Edit>AssetEditForm</Edit>
  <New>DocumentLibraryForm</New>
</FormTemplates>
</file>

<file path=customXml/itemProps1.xml><?xml version="1.0" encoding="utf-8"?>
<ds:datastoreItem xmlns:ds="http://schemas.openxmlformats.org/officeDocument/2006/customXml" ds:itemID="{8BA913E8-0430-41FC-AED0-CB28BB21F496}">
  <ds:schemaRefs>
    <ds:schemaRef ds:uri="http://schemas.microsoft.com/sharepoint/v3/contenttype/forms"/>
  </ds:schemaRefs>
</ds:datastoreItem>
</file>

<file path=docProps/app.xml><?xml version="1.0" encoding="utf-8"?>
<Properties xmlns="http://schemas.openxmlformats.org/officeDocument/2006/extended-properties" xmlns:vt="http://schemas.openxmlformats.org/officeDocument/2006/docPropsVTypes">
  <Template>Darkened picture background with full-color circle</Template>
  <TotalTime>0</TotalTime>
  <Words>771</Words>
  <Application>Microsoft Office PowerPoint</Application>
  <PresentationFormat>On-screen Show (4:3)</PresentationFormat>
  <Paragraphs>88</Paragraphs>
  <Slides>14</Slides>
  <Notes>1</Notes>
  <HiddenSlides>0</HiddenSlides>
  <MMClips>0</MMClips>
  <ScaleCrop>false</ScaleCrop>
  <HeadingPairs>
    <vt:vector size="6" baseType="variant">
      <vt:variant>
        <vt:lpstr>Fonts Used</vt:lpstr>
      </vt:variant>
      <vt:variant>
        <vt:i4>3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14</vt:i4>
      </vt:variant>
    </vt:vector>
  </HeadingPairs>
  <TitlesOfParts>
    <vt:vector size="18" baseType="lpstr">
      <vt:lpstr>Aharoni</vt:lpstr>
      <vt:lpstr>Arial</vt:lpstr>
      <vt:lpstr>Calibri</vt:lpstr>
      <vt:lpstr>Office Theme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Manager/>
  <Company/>
  <LinksUpToDate>false</LinksUpToDate>
  <SharedDoc>false</SharedDoc>
  <HyperlinksChanged>false</HyperlinksChanged>
  <AppVersion>15.0000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/>
  <dc:creator/>
  <cp:keywords/>
  <cp:lastModifiedBy/>
  <cp:revision>1</cp:revision>
  <dcterms:created xsi:type="dcterms:W3CDTF">2017-02-06T22:15:38Z</dcterms:created>
  <dcterms:modified xsi:type="dcterms:W3CDTF">2017-02-10T17:33:03Z</dcterms:modified>
  <cp:version/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_TemplateID">
    <vt:lpwstr>TC020116469991</vt:lpwstr>
  </property>
</Properties>
</file>