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DF437F9-8095-484A-B045-CAEEDA37A1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14075" cy="46719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ABDDD3-02C0-4BDE-9401-59959F70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9204" y="2"/>
            <a:ext cx="3014075" cy="467191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B0285249-F304-4547-874E-91E62413B676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8489AD-1A94-49B7-8FFC-F8BC25CE7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1911"/>
            <a:ext cx="3014075" cy="46719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2BC373-A51A-491E-935C-2848FB89D1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9204" y="8841911"/>
            <a:ext cx="3014075" cy="46719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F85AE57B-967E-4DF4-BA54-D3436376D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49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EBB69-AF7E-4DE1-92FB-15AAADA7B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DADA5D-64AC-445B-B6D3-24AEA1DC6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9B2A33-81A8-4E4E-9AEF-C71FD368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53B5D0-F55E-4C66-8D6B-368A22E7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912031-8A88-4849-AB89-963EEEDF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2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27158A-DF72-41E2-ADBE-0478E2DC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67E120-CF44-4F9C-B16E-2F2FC2FE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E7CCE-5BE9-470C-BBD6-4B23D2D7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B9E246-D128-400E-9171-786302AB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5A94EA-DBB2-4F0D-8750-217376F6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9EF6363-6F91-4A06-BF31-76DCBDB93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83064B-96B4-4423-93C6-A778CB7F9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E2E350-C355-460B-931B-9024EABD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4A92B0-DEB9-4285-8880-61F87641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26DE22-40B9-48B5-A70B-D154D17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6D77E-4F05-440B-8CFE-F4044EDF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345958-4346-4EBE-AB28-7342A8B1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4AB07D-481D-4FCA-A4BC-55B355DD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8F7DD-3D91-4CE4-983E-93544EA9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B488EB-1BDA-4BD8-B641-55674892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8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77535-28D4-4785-B7EA-D04E1DB1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389BFE-A96C-4316-8170-09FE7ECCA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26E20B-B341-4B23-9A33-E96229EE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259EB-7983-4411-B587-2B4E093F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89B9D-4099-4A1D-9BD2-73C6C9FF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DA9CB4-2153-45BF-AFBE-66C4848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5BA62-3A74-4E3E-915B-DF19FCE06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D695BC-4F96-4984-A4BF-0514BE897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3E2966-0E53-40ED-8052-332F8064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A944CB-2ABE-4B16-A3A4-FB19EE2E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AFF5AC-DE84-4722-9AF7-B46670F4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ADA342-106A-434B-9D2A-A44B2FF5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D50607-CDA8-4C60-8FB1-EA892A1C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D505A6-277E-43A2-A3A0-D7E68EAAC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16DCE5D-63B4-42DC-A961-B11D6956B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632205-7C61-4804-9C19-76B965E20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254E31C-DD52-41D6-9FDF-DA9DB88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95D139A-926B-478D-87FC-C120B030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35300B-CA8E-4922-867F-CE0FDC85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7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EAFB3-2138-449C-AB10-24FAA388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3F9B3DC-8563-4BC3-80E4-80F6BA7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AB30334-744B-4998-ADD6-DB965610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3506A8-6293-4923-8F04-F291BA3B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6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6E6052F-9A75-4115-BA33-B1CEE52B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F9AB1DC-AF39-43EB-ABAC-09A2A68A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E5B15E-AF48-4B2F-84A4-C3BE70CC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0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5D8F4-8EA4-4953-90A7-0A41B9FE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2258B7-3A18-4964-BD72-600BB72F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8D796E-7302-4474-9BD8-BA6CED0CD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0398F4-3495-457E-8C61-F8D13DC6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57DBD2-B975-42EA-8DFF-3763472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CCC0E7-63EB-41D5-9208-07D49B23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4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BDB614-1BA7-4319-896B-197EEA3C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145BC69-5D8B-4A17-86FB-78EBFB62F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0CECA9-F58D-48E7-9B23-648A925F7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CB32B1-15DA-42B8-8D5C-F80FE303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C20B19-6D9F-49AA-8AF8-6CBADF02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F52F21-A8BE-44EE-B163-B98F9046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8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D672A0-8849-495C-A79E-7BCFED7F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23BBC1-9526-46A4-89AB-6275CD73F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D5CADC-54FB-4053-BC6F-7E1751D4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FE38-B708-42A6-B1FB-0EEA4C0C3557}" type="datetimeFigureOut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7033F9-013B-4449-BC2D-36614A7F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86F6D8-98A4-4949-AE93-0B04877AA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310BF-6D50-467B-BDA8-312FFEFABC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ecosystems/food-chains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A2-Vc4PIOY" TargetMode="External"/><Relationship Id="rId2" Type="http://schemas.openxmlformats.org/officeDocument/2006/relationships/hyperlink" Target="https://study.com/academy/lesson/plate-boundaries-convergent-divergent-and-transform-boundari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FE252F-4414-49E4-9C73-B592719FE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F12B8-AE8E-49A0-885B-0C3619A57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900"/>
            <a:ext cx="9144000" cy="889317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Feb 1, 2018</a:t>
            </a:r>
            <a:endParaRPr lang="en-US" u="sng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6BBAD69-7B7C-44FE-A9C2-171628D8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3217"/>
            <a:ext cx="10668000" cy="596868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6600" dirty="0"/>
              <a:t>Collect DOL QUIZ 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Sit in assigned seat (Boy/Girl)</a:t>
            </a:r>
          </a:p>
          <a:p>
            <a:pPr marL="457200" indent="-457200" algn="l">
              <a:buAutoNum type="arabicPeriod"/>
            </a:pPr>
            <a:r>
              <a:rPr lang="en-US" sz="6600" dirty="0"/>
              <a:t>Complete </a:t>
            </a:r>
            <a:r>
              <a:rPr lang="en-US" sz="6600" dirty="0" smtClean="0"/>
              <a:t>DOL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1134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3D91C-FB83-4F3E-86E2-0A0CC053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6036"/>
            <a:ext cx="7280694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Grd. Food Chain DOL </a:t>
            </a:r>
            <a:r>
              <a:rPr lang="en-US" u="sng" dirty="0" smtClean="0"/>
              <a:t>Quiz2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2CC525-83DC-4C56-91D8-C089FD7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50" y="638355"/>
            <a:ext cx="5297710" cy="6097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dirty="0" smtClean="0"/>
              <a:t>When Rocky, the lizard ate the banana during the food chain demonstrated in class what level of consumer was he?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A: </a:t>
            </a:r>
            <a:r>
              <a:rPr lang="en-US" sz="1400" dirty="0" smtClean="0"/>
              <a:t>primary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secondary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2. </a:t>
            </a:r>
            <a:r>
              <a:rPr lang="en-US" sz="1400" dirty="0"/>
              <a:t>When Rocky, the lizard ate the </a:t>
            </a:r>
            <a:r>
              <a:rPr lang="en-US" sz="1400" dirty="0" smtClean="0"/>
              <a:t>cricket during </a:t>
            </a:r>
            <a:r>
              <a:rPr lang="en-US" sz="1400" dirty="0"/>
              <a:t>the food chain demonstrated in class what level of consumer was he?</a:t>
            </a:r>
          </a:p>
          <a:p>
            <a:pPr marL="0" indent="0">
              <a:buNone/>
            </a:pPr>
            <a:r>
              <a:rPr lang="en-US" sz="1400" dirty="0"/>
              <a:t>	A: primary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secondary</a:t>
            </a:r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3.  If a hawk was to eat Rocky, the lizard what level of consumer would the hawk be?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A: primary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secondary</a:t>
            </a:r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r>
              <a:rPr lang="en-US" sz="1400" dirty="0"/>
              <a:t> 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D29A4E-43C8-4358-92FA-909880CAD0E5}"/>
              </a:ext>
            </a:extLst>
          </p:cNvPr>
          <p:cNvSpPr txBox="1"/>
          <p:nvPr/>
        </p:nvSpPr>
        <p:spPr>
          <a:xfrm>
            <a:off x="7159924" y="132080"/>
            <a:ext cx="50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</a:t>
            </a:r>
            <a:r>
              <a:rPr lang="en-US" dirty="0" smtClean="0"/>
              <a:t>_________________________  </a:t>
            </a:r>
            <a:r>
              <a:rPr lang="en-US" dirty="0"/>
              <a:t>Period: ___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24007F33-654A-4B03-8E57-16EE086CB96B}"/>
              </a:ext>
            </a:extLst>
          </p:cNvPr>
          <p:cNvSpPr txBox="1">
            <a:spLocks/>
          </p:cNvSpPr>
          <p:nvPr/>
        </p:nvSpPr>
        <p:spPr>
          <a:xfrm>
            <a:off x="5770880" y="701198"/>
            <a:ext cx="5659120" cy="591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4. </a:t>
            </a:r>
            <a:r>
              <a:rPr lang="en-US" sz="1400" dirty="0" smtClean="0"/>
              <a:t>How much energy from the banana does Rocky get when he eats it?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	A: </a:t>
            </a:r>
            <a:r>
              <a:rPr lang="en-US" sz="1400" dirty="0" smtClean="0"/>
              <a:t>10%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.10%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.001%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</a:t>
            </a:r>
            <a:r>
              <a:rPr lang="en-US" sz="1400" dirty="0" smtClean="0"/>
              <a:t>.0001%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smtClean="0"/>
              <a:t>If Rocky ate both the banana and the cricket, what type of consumer is he?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	A: decomposer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herbivore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carnivore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</a:t>
            </a:r>
            <a:r>
              <a:rPr lang="en-US" sz="1400" dirty="0" smtClean="0"/>
              <a:t>omnivore</a:t>
            </a:r>
            <a:endParaRPr lang="en-US" sz="14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3799D8B3-C17E-4A25-A652-2DFEE736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64715"/>
              </p:ext>
            </p:extLst>
          </p:nvPr>
        </p:nvGraphicFramePr>
        <p:xfrm>
          <a:off x="6474372" y="4389120"/>
          <a:ext cx="39168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42">
                  <a:extLst>
                    <a:ext uri="{9D8B030D-6E8A-4147-A177-3AD203B41FA5}">
                      <a16:colId xmlns="" xmlns:a16="http://schemas.microsoft.com/office/drawing/2014/main" val="3333598938"/>
                    </a:ext>
                  </a:extLst>
                </a:gridCol>
                <a:gridCol w="3570014">
                  <a:extLst>
                    <a:ext uri="{9D8B030D-6E8A-4147-A177-3AD203B41FA5}">
                      <a16:colId xmlns="" xmlns:a16="http://schemas.microsoft.com/office/drawing/2014/main" val="18708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16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196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890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75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90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63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9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22CC525-83DC-4C56-91D8-C089FD7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01198"/>
            <a:ext cx="5291959" cy="6034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dirty="0" smtClean="0"/>
              <a:t>When Rocky, the lizard ate the banana during the food chain demonstrated in class what level of consumer was he?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A: </a:t>
            </a:r>
            <a:r>
              <a:rPr lang="en-US" sz="1400" dirty="0" smtClean="0"/>
              <a:t>primary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secondary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2. </a:t>
            </a:r>
            <a:r>
              <a:rPr lang="en-US" sz="1400" dirty="0"/>
              <a:t>When Rocky, the lizard ate the </a:t>
            </a:r>
            <a:r>
              <a:rPr lang="en-US" sz="1400" dirty="0" smtClean="0"/>
              <a:t>cricket during </a:t>
            </a:r>
            <a:r>
              <a:rPr lang="en-US" sz="1400" dirty="0"/>
              <a:t>the food chain demonstrated in class what level of consumer was he?</a:t>
            </a:r>
          </a:p>
          <a:p>
            <a:pPr marL="0" indent="0">
              <a:buNone/>
            </a:pPr>
            <a:r>
              <a:rPr lang="en-US" sz="1400" dirty="0"/>
              <a:t>	A: primary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secondary</a:t>
            </a:r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3.  If a hawk was to eat Rocky, the lizard what level of consumer would the hawk be?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A: primary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tertiary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secondary</a:t>
            </a:r>
          </a:p>
          <a:p>
            <a:pPr marL="0" indent="0">
              <a:buNone/>
            </a:pPr>
            <a:r>
              <a:rPr lang="en-US" sz="1400" dirty="0"/>
              <a:t>	D: decomposers</a:t>
            </a:r>
          </a:p>
          <a:p>
            <a:pPr marL="0" indent="0">
              <a:buNone/>
            </a:pPr>
            <a:r>
              <a:rPr lang="en-US" sz="1400" dirty="0"/>
              <a:t> 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D29A4E-43C8-4358-92FA-909880CAD0E5}"/>
              </a:ext>
            </a:extLst>
          </p:cNvPr>
          <p:cNvSpPr txBox="1"/>
          <p:nvPr/>
        </p:nvSpPr>
        <p:spPr>
          <a:xfrm>
            <a:off x="7211683" y="150411"/>
            <a:ext cx="540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</a:t>
            </a:r>
            <a:r>
              <a:rPr lang="en-US" dirty="0" smtClean="0"/>
              <a:t>_________________________  </a:t>
            </a:r>
            <a:r>
              <a:rPr lang="en-US" dirty="0"/>
              <a:t>Period: ___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4007F33-654A-4B03-8E57-16EE086CB96B}"/>
              </a:ext>
            </a:extLst>
          </p:cNvPr>
          <p:cNvSpPr txBox="1">
            <a:spLocks/>
          </p:cNvSpPr>
          <p:nvPr/>
        </p:nvSpPr>
        <p:spPr>
          <a:xfrm>
            <a:off x="5770880" y="701198"/>
            <a:ext cx="5659120" cy="5912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4. </a:t>
            </a:r>
            <a:r>
              <a:rPr lang="en-US" sz="1400" dirty="0" smtClean="0"/>
              <a:t>How much energy from the banana does Rocky get when he eats it?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	A: </a:t>
            </a:r>
            <a:r>
              <a:rPr lang="en-US" sz="1400" dirty="0" smtClean="0"/>
              <a:t>10%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.10%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.001%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</a:t>
            </a:r>
            <a:r>
              <a:rPr lang="en-US" sz="1400" dirty="0" smtClean="0"/>
              <a:t>.0001%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smtClean="0"/>
              <a:t>If Rocky ate both the banana and the cricket, what type of consumer is he?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 	A: decomposer</a:t>
            </a:r>
          </a:p>
          <a:p>
            <a:pPr marL="0" indent="0">
              <a:buNone/>
            </a:pPr>
            <a:r>
              <a:rPr lang="en-US" sz="1400" dirty="0"/>
              <a:t>	B: </a:t>
            </a:r>
            <a:r>
              <a:rPr lang="en-US" sz="1400" dirty="0" smtClean="0"/>
              <a:t>herbivore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C: </a:t>
            </a:r>
            <a:r>
              <a:rPr lang="en-US" sz="1400" dirty="0" smtClean="0"/>
              <a:t>carnivore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	D: </a:t>
            </a:r>
            <a:r>
              <a:rPr lang="en-US" sz="1400" dirty="0" smtClean="0"/>
              <a:t>omnivore</a:t>
            </a:r>
            <a:endParaRPr lang="en-US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799D8B3-C17E-4A25-A652-2DFEE736D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78458"/>
              </p:ext>
            </p:extLst>
          </p:nvPr>
        </p:nvGraphicFramePr>
        <p:xfrm>
          <a:off x="6474372" y="4389120"/>
          <a:ext cx="3916856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42">
                  <a:extLst>
                    <a:ext uri="{9D8B030D-6E8A-4147-A177-3AD203B41FA5}">
                      <a16:colId xmlns="" xmlns:a16="http://schemas.microsoft.com/office/drawing/2014/main" val="3333598938"/>
                    </a:ext>
                  </a:extLst>
                </a:gridCol>
                <a:gridCol w="3570014">
                  <a:extLst>
                    <a:ext uri="{9D8B030D-6E8A-4147-A177-3AD203B41FA5}">
                      <a16:colId xmlns="" xmlns:a16="http://schemas.microsoft.com/office/drawing/2014/main" val="18708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816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196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890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75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90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636984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E2B3D91C-FB83-4F3E-86E2-0A0CC053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27705"/>
            <a:ext cx="7211683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Grd. Food Chain DOL </a:t>
            </a:r>
            <a:r>
              <a:rPr lang="en-US" u="sng" dirty="0" smtClean="0"/>
              <a:t>Quiz 2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2429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C94080-4E28-4043-A088-56B21050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365125"/>
            <a:ext cx="11907520" cy="1687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 to Ponder:</a:t>
            </a:r>
            <a:br>
              <a:rPr lang="en-US" dirty="0"/>
            </a:br>
            <a:r>
              <a:rPr lang="en-US" dirty="0"/>
              <a:t>In a food chain what would our </a:t>
            </a:r>
            <a:r>
              <a:rPr lang="en-US" dirty="0" smtClean="0"/>
              <a:t>guanine </a:t>
            </a:r>
            <a:r>
              <a:rPr lang="en-US" dirty="0"/>
              <a:t>pigs be considered?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52567F-B116-409D-951E-8CB278463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319"/>
            <a:ext cx="10515600" cy="4124643"/>
          </a:xfrm>
        </p:spPr>
        <p:txBody>
          <a:bodyPr/>
          <a:lstStyle/>
          <a:p>
            <a:r>
              <a:rPr lang="en-US" dirty="0"/>
              <a:t>Take out Foldable from Yesterday to assist with question above.  Add new information to foldable as watch the video clip.</a:t>
            </a:r>
          </a:p>
          <a:p>
            <a:endParaRPr lang="en-US" dirty="0"/>
          </a:p>
          <a:p>
            <a:r>
              <a:rPr lang="en-US" dirty="0" smtClean="0"/>
              <a:t>Study Jams.: </a:t>
            </a:r>
            <a:r>
              <a:rPr lang="en-US" dirty="0">
                <a:hlinkClick r:id="rId2"/>
              </a:rPr>
              <a:t>http://studyjams.scholastic.com/studyjams/jams/science/ecosystems/food-chains.htm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FE93C-9DFC-4176-930F-DC3B1120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475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u="sng" dirty="0"/>
              <a:t>Real Live Food Chain Lab Questions</a:t>
            </a:r>
            <a:r>
              <a:rPr lang="en-US" sz="3200" dirty="0"/>
              <a:t>    Name: _____________  Period: 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B810BB-90D3-4190-AD19-52ADCE55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731520"/>
            <a:ext cx="11978640" cy="6035040"/>
          </a:xfrm>
        </p:spPr>
        <p:txBody>
          <a:bodyPr>
            <a:normAutofit/>
          </a:bodyPr>
          <a:lstStyle/>
          <a:p>
            <a:r>
              <a:rPr lang="en-US" dirty="0"/>
              <a:t> Write down the questions below onto ½ sheet of blank paper.  This will be part of your exit slip / grade.</a:t>
            </a:r>
          </a:p>
          <a:p>
            <a:r>
              <a:rPr lang="en-US" dirty="0"/>
              <a:t>1. What is the first step in our food chain?</a:t>
            </a:r>
          </a:p>
          <a:p>
            <a:endParaRPr lang="en-US" dirty="0"/>
          </a:p>
          <a:p>
            <a:r>
              <a:rPr lang="en-US" dirty="0"/>
              <a:t>2. What is our lizard considered? What level?</a:t>
            </a:r>
          </a:p>
          <a:p>
            <a:endParaRPr lang="en-US" dirty="0"/>
          </a:p>
          <a:p>
            <a:r>
              <a:rPr lang="en-US" dirty="0"/>
              <a:t>3. What are the crickets considered? What level?</a:t>
            </a:r>
          </a:p>
          <a:p>
            <a:endParaRPr lang="en-US" dirty="0"/>
          </a:p>
          <a:p>
            <a:r>
              <a:rPr lang="en-US" dirty="0"/>
              <a:t>4. What type of 3</a:t>
            </a:r>
            <a:r>
              <a:rPr lang="en-US" baseline="30000" dirty="0"/>
              <a:t>rd</a:t>
            </a:r>
            <a:r>
              <a:rPr lang="en-US" dirty="0"/>
              <a:t> level consumer could be a part of this food chain?</a:t>
            </a:r>
          </a:p>
          <a:p>
            <a:endParaRPr lang="en-US" dirty="0"/>
          </a:p>
          <a:p>
            <a:r>
              <a:rPr lang="en-US" dirty="0"/>
              <a:t>5. What level in the food chain would make it so that our lizard can give back to the food chain / soil?</a:t>
            </a:r>
          </a:p>
        </p:txBody>
      </p:sp>
    </p:spTree>
    <p:extLst>
      <p:ext uri="{BB962C8B-B14F-4D97-AF65-F5344CB8AC3E}">
        <p14:creationId xmlns:p14="http://schemas.microsoft.com/office/powerpoint/2010/main" val="247149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037AA6A6-066F-4E48-A9BB-3DB4F568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731520"/>
            <a:ext cx="11978640" cy="6035040"/>
          </a:xfrm>
        </p:spPr>
        <p:txBody>
          <a:bodyPr>
            <a:normAutofit/>
          </a:bodyPr>
          <a:lstStyle/>
          <a:p>
            <a:r>
              <a:rPr lang="en-US" dirty="0"/>
              <a:t> Write down the questions below onto ½ sheet of blank paper.  This will be part of your exit slip / grade.</a:t>
            </a:r>
          </a:p>
          <a:p>
            <a:r>
              <a:rPr lang="en-US" dirty="0"/>
              <a:t>1. What is the first step in our food chain?</a:t>
            </a:r>
          </a:p>
          <a:p>
            <a:endParaRPr lang="en-US" dirty="0"/>
          </a:p>
          <a:p>
            <a:r>
              <a:rPr lang="en-US" dirty="0"/>
              <a:t>2. What is our lizard considered? What level?</a:t>
            </a:r>
          </a:p>
          <a:p>
            <a:endParaRPr lang="en-US" dirty="0"/>
          </a:p>
          <a:p>
            <a:r>
              <a:rPr lang="en-US" dirty="0"/>
              <a:t>3. What are the crickets considered? What level?</a:t>
            </a:r>
          </a:p>
          <a:p>
            <a:endParaRPr lang="en-US" dirty="0"/>
          </a:p>
          <a:p>
            <a:r>
              <a:rPr lang="en-US" dirty="0"/>
              <a:t>4. What type of 3</a:t>
            </a:r>
            <a:r>
              <a:rPr lang="en-US" baseline="30000" dirty="0"/>
              <a:t>rd</a:t>
            </a:r>
            <a:r>
              <a:rPr lang="en-US" dirty="0"/>
              <a:t> level consumer could be a part of this food chain?</a:t>
            </a:r>
          </a:p>
          <a:p>
            <a:endParaRPr lang="en-US" dirty="0"/>
          </a:p>
          <a:p>
            <a:r>
              <a:rPr lang="en-US" dirty="0"/>
              <a:t>5. What level in the food chain would make it so that our lizard can give back to the food chain / soil?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33A459-B94C-4744-8206-B0286F13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475"/>
            <a:ext cx="12192000" cy="1325563"/>
          </a:xfrm>
        </p:spPr>
        <p:txBody>
          <a:bodyPr>
            <a:normAutofit/>
          </a:bodyPr>
          <a:lstStyle/>
          <a:p>
            <a:r>
              <a:rPr lang="en-US" sz="3200" u="sng" dirty="0"/>
              <a:t>Real Live Food Chain Lab Questions</a:t>
            </a:r>
            <a:r>
              <a:rPr lang="en-US" sz="3200" dirty="0"/>
              <a:t>    Name: _____________  Period: __</a:t>
            </a:r>
          </a:p>
        </p:txBody>
      </p:sp>
    </p:spTree>
    <p:extLst>
      <p:ext uri="{BB962C8B-B14F-4D97-AF65-F5344CB8AC3E}">
        <p14:creationId xmlns:p14="http://schemas.microsoft.com/office/powerpoint/2010/main" val="256813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806E55-6F8A-41D5-9684-A0B99C74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024B5-B81E-4C2B-9731-E616EE94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047854-1B8A-4A19-99FC-3FCA3A24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0" y="15316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1. DOL Quiz </a:t>
            </a:r>
          </a:p>
          <a:p>
            <a:r>
              <a:rPr lang="en-US" sz="4000" dirty="0"/>
              <a:t>2. Food Chain </a:t>
            </a:r>
            <a:r>
              <a:rPr lang="en-US" sz="4000" dirty="0" smtClean="0"/>
              <a:t>Review</a:t>
            </a:r>
            <a:endParaRPr lang="en-US" sz="4000" dirty="0"/>
          </a:p>
          <a:p>
            <a:r>
              <a:rPr lang="en-US" sz="4000" dirty="0"/>
              <a:t>3. Food Chain </a:t>
            </a:r>
            <a:r>
              <a:rPr lang="en-US" sz="4000" dirty="0" smtClean="0"/>
              <a:t>Anchor /Diagram chart</a:t>
            </a:r>
            <a:endParaRPr lang="en-US" sz="4000" dirty="0"/>
          </a:p>
          <a:p>
            <a:r>
              <a:rPr lang="en-US" sz="4000" dirty="0"/>
              <a:t>4. Exit Slip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03829F8-4F64-4509-904E-8F5A6EB09AFE}"/>
              </a:ext>
            </a:extLst>
          </p:cNvPr>
          <p:cNvSpPr txBox="1">
            <a:spLocks/>
          </p:cNvSpPr>
          <p:nvPr/>
        </p:nvSpPr>
        <p:spPr>
          <a:xfrm>
            <a:off x="6654800" y="1690688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1. DOL Quiz</a:t>
            </a:r>
          </a:p>
          <a:p>
            <a:r>
              <a:rPr lang="en-US" sz="4000" dirty="0"/>
              <a:t>2. </a:t>
            </a:r>
            <a:r>
              <a:rPr lang="en-US" sz="4000" dirty="0" smtClean="0"/>
              <a:t>3 Types of Boundary</a:t>
            </a:r>
            <a:r>
              <a:rPr lang="en-US" sz="4000" dirty="0" smtClean="0"/>
              <a:t> Notes</a:t>
            </a:r>
            <a:endParaRPr lang="en-US" sz="4000" dirty="0"/>
          </a:p>
          <a:p>
            <a:r>
              <a:rPr lang="en-US" sz="4000" dirty="0"/>
              <a:t>3. Plate </a:t>
            </a:r>
            <a:r>
              <a:rPr lang="en-US" sz="4000" dirty="0" smtClean="0"/>
              <a:t>Boundary </a:t>
            </a:r>
            <a:r>
              <a:rPr lang="en-US" sz="4000" dirty="0"/>
              <a:t>Clay Lab </a:t>
            </a:r>
          </a:p>
          <a:p>
            <a:r>
              <a:rPr lang="en-US" sz="4000" dirty="0"/>
              <a:t>4. Exit Ticket</a:t>
            </a:r>
          </a:p>
        </p:txBody>
      </p:sp>
    </p:spTree>
    <p:extLst>
      <p:ext uri="{BB962C8B-B14F-4D97-AF65-F5344CB8AC3E}">
        <p14:creationId xmlns:p14="http://schemas.microsoft.com/office/powerpoint/2010/main" val="21879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0D52E53-D01A-4BFB-AF51-085699A3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532DB2E-A2A1-40F5-8D58-3A02F85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LO’S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4DCEDA9-642E-4ABF-8E61-D0571193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00" y="15316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We will </a:t>
            </a:r>
            <a:r>
              <a:rPr lang="en-US" sz="4000" dirty="0" smtClean="0"/>
              <a:t>sequence the </a:t>
            </a:r>
            <a:r>
              <a:rPr lang="en-US" sz="4000" dirty="0" smtClean="0"/>
              <a:t>flow of energy  </a:t>
            </a:r>
            <a:r>
              <a:rPr lang="en-US" sz="4000" dirty="0"/>
              <a:t>in a food chain.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CE84D7C-F4D6-4C92-BAB6-A2048BAB55AF}"/>
              </a:ext>
            </a:extLst>
          </p:cNvPr>
          <p:cNvSpPr txBox="1">
            <a:spLocks/>
          </p:cNvSpPr>
          <p:nvPr/>
        </p:nvSpPr>
        <p:spPr>
          <a:xfrm>
            <a:off x="6426200" y="1531620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We will investigate how the movement of the plate </a:t>
            </a:r>
            <a:r>
              <a:rPr lang="en-US" sz="4000" dirty="0" smtClean="0"/>
              <a:t>boundary's </a:t>
            </a:r>
            <a:r>
              <a:rPr lang="en-US" sz="4000" dirty="0"/>
              <a:t>create different landforms.</a:t>
            </a:r>
          </a:p>
        </p:txBody>
      </p:sp>
    </p:spTree>
    <p:extLst>
      <p:ext uri="{BB962C8B-B14F-4D97-AF65-F5344CB8AC3E}">
        <p14:creationId xmlns:p14="http://schemas.microsoft.com/office/powerpoint/2010/main" val="228265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E6A126D-14EA-45F7-9FD4-ADDF25B7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A43644A-2B81-4B23-A61D-775EAD7A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DOL’s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D5EBE9E-7424-43EA-A004-541488CCC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799" y="1544320"/>
            <a:ext cx="4927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I will complete  and exit slip over the food chains.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3587BD7-6B63-4CDD-8075-27D6B8B684B8}"/>
              </a:ext>
            </a:extLst>
          </p:cNvPr>
          <p:cNvSpPr txBox="1">
            <a:spLocks/>
          </p:cNvSpPr>
          <p:nvPr/>
        </p:nvSpPr>
        <p:spPr>
          <a:xfrm>
            <a:off x="6159498" y="1690688"/>
            <a:ext cx="492760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r>
              <a:rPr lang="en-US" sz="4000" dirty="0"/>
              <a:t>I will complete and exit slip over plate </a:t>
            </a:r>
            <a:r>
              <a:rPr lang="en-US" sz="4000" dirty="0" smtClean="0"/>
              <a:t>boundaries.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627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44F8D5-AEC4-422A-80E9-72558CD3A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8300" y="-469900"/>
            <a:ext cx="13233399" cy="7810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DA1A30F1-0DBE-4361-99A3-BB694A32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latin typeface="Algerian" panose="04020705040A02060702" pitchFamily="82" charset="0"/>
              </a:rPr>
              <a:t>TEKS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4941C4A-056B-4E19-A0DA-71F796E1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404620"/>
            <a:ext cx="536448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atin typeface="Arial Black" panose="020B0A04020102020204" pitchFamily="34" charset="0"/>
              </a:rPr>
              <a:t>7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pPr algn="ctr"/>
            <a:r>
              <a:rPr lang="en-US" sz="4000" b="1" dirty="0"/>
              <a:t>7.5 (C)  </a:t>
            </a:r>
          </a:p>
          <a:p>
            <a:pPr marL="0" indent="0" algn="ctr">
              <a:buNone/>
            </a:pPr>
            <a:r>
              <a:rPr lang="en-US" sz="4000" b="1" dirty="0"/>
              <a:t> the flow of energy through living systems, including food chains, food webs, and energy pyramids.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7D4E08AF-CCE6-42ED-AC79-95BECC7A9F0C}"/>
              </a:ext>
            </a:extLst>
          </p:cNvPr>
          <p:cNvSpPr txBox="1">
            <a:spLocks/>
          </p:cNvSpPr>
          <p:nvPr/>
        </p:nvSpPr>
        <p:spPr>
          <a:xfrm>
            <a:off x="6228080" y="1406208"/>
            <a:ext cx="5690870" cy="463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>
                <a:latin typeface="Arial Black" panose="020B0A04020102020204" pitchFamily="34" charset="0"/>
              </a:rPr>
              <a:t>6</a:t>
            </a:r>
            <a:r>
              <a:rPr lang="en-US" u="sng" baseline="30000" dirty="0">
                <a:latin typeface="Arial Black" panose="020B0A04020102020204" pitchFamily="34" charset="0"/>
              </a:rPr>
              <a:t>th</a:t>
            </a:r>
            <a:r>
              <a:rPr lang="en-US" u="sng" dirty="0"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6.10(D)  </a:t>
            </a:r>
          </a:p>
          <a:p>
            <a:pPr marL="0" indent="0" algn="ctr">
              <a:buNone/>
            </a:pPr>
            <a:r>
              <a:rPr lang="en-US" dirty="0">
                <a:latin typeface="Arial Black" panose="020B0A04020102020204" pitchFamily="34" charset="0"/>
              </a:rPr>
              <a:t>describe how plate tectonics causes major geological events such as ocean basins, earthquakes, volcanic eruptions, and mountain building  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0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634526-6D2A-46D1-9792-15FA6942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-2851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6</a:t>
            </a:r>
            <a:r>
              <a:rPr lang="en-US" sz="3600" b="1" u="sng" baseline="30000" dirty="0"/>
              <a:t>th</a:t>
            </a:r>
            <a:r>
              <a:rPr lang="en-US" sz="3600" b="1" u="sng" dirty="0"/>
              <a:t> Grd. / Plate </a:t>
            </a:r>
            <a:r>
              <a:rPr lang="en-US" sz="3600" b="1" u="sng" dirty="0" smtClean="0"/>
              <a:t>Boundary </a:t>
            </a:r>
            <a:r>
              <a:rPr lang="en-US" sz="3600" b="1" u="sng" dirty="0"/>
              <a:t>DOL Quiz </a:t>
            </a:r>
            <a:r>
              <a:rPr lang="en-US" sz="3600" b="1" u="sng" dirty="0" smtClean="0"/>
              <a:t>2</a:t>
            </a:r>
            <a:endParaRPr lang="en-US" sz="36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CB43F70-A693-4CA1-B56C-843BBEF41677}"/>
              </a:ext>
            </a:extLst>
          </p:cNvPr>
          <p:cNvSpPr txBox="1"/>
          <p:nvPr/>
        </p:nvSpPr>
        <p:spPr>
          <a:xfrm>
            <a:off x="6959600" y="152400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 _______________________ Period: ___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D5737935-EB6D-472A-9F11-294F537E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693479"/>
              </p:ext>
            </p:extLst>
          </p:nvPr>
        </p:nvGraphicFramePr>
        <p:xfrm>
          <a:off x="7564121" y="3353434"/>
          <a:ext cx="28752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598">
                  <a:extLst>
                    <a:ext uri="{9D8B030D-6E8A-4147-A177-3AD203B41FA5}">
                      <a16:colId xmlns="" xmlns:a16="http://schemas.microsoft.com/office/drawing/2014/main" val="3074164718"/>
                    </a:ext>
                  </a:extLst>
                </a:gridCol>
                <a:gridCol w="2519682">
                  <a:extLst>
                    <a:ext uri="{9D8B030D-6E8A-4147-A177-3AD203B41FA5}">
                      <a16:colId xmlns="" xmlns:a16="http://schemas.microsoft.com/office/drawing/2014/main" val="3853085935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9219470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01471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532343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973520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688164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02491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680" y="733245"/>
            <a:ext cx="955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 Please match the correct boundary with the correct movement below.  Please match the correct type of landform with the correct boundary type below.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59" t="14377" r="18463" b="61940"/>
          <a:stretch/>
        </p:blipFill>
        <p:spPr>
          <a:xfrm>
            <a:off x="375144" y="1607042"/>
            <a:ext cx="3234906" cy="1544128"/>
          </a:xfrm>
          <a:prstGeom prst="rect">
            <a:avLst/>
          </a:prstGeom>
        </p:spPr>
      </p:pic>
      <p:pic>
        <p:nvPicPr>
          <p:cNvPr id="1026" name="Picture 2" descr="Image result for convergent divergent and transform boundar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257" r="21657" b="32996"/>
          <a:stretch/>
        </p:blipFill>
        <p:spPr bwMode="auto">
          <a:xfrm>
            <a:off x="508959" y="3639936"/>
            <a:ext cx="3234906" cy="12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vergent divergent and transform boundar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71440" r="21357" b="5125"/>
          <a:stretch/>
        </p:blipFill>
        <p:spPr bwMode="auto">
          <a:xfrm>
            <a:off x="577970" y="5348086"/>
            <a:ext cx="3165895" cy="13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968" t="17179" b="10947"/>
          <a:stretch/>
        </p:blipFill>
        <p:spPr>
          <a:xfrm>
            <a:off x="4580627" y="1666077"/>
            <a:ext cx="2777706" cy="1687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833" y="3484249"/>
            <a:ext cx="2857500" cy="13206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2744" y="1379576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2744" y="335343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6133" y="5220401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107" y="1379576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5108" y="3339996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56066"/>
              </p:ext>
            </p:extLst>
          </p:nvPr>
        </p:nvGraphicFramePr>
        <p:xfrm>
          <a:off x="7535653" y="1398570"/>
          <a:ext cx="4299501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33"/>
                <a:gridCol w="38274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Bank (some may be used more then once)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CONVERGENT</a:t>
                      </a:r>
                      <a:r>
                        <a:rPr lang="en-US" baseline="0" dirty="0" smtClean="0"/>
                        <a:t> BOUNDRY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DIVERGENT BOUNDRY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 BOUNDRY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4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F634526-6D2A-46D1-9792-15FA6942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-2851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6</a:t>
            </a:r>
            <a:r>
              <a:rPr lang="en-US" sz="3600" b="1" u="sng" baseline="30000" dirty="0"/>
              <a:t>th</a:t>
            </a:r>
            <a:r>
              <a:rPr lang="en-US" sz="3600" b="1" u="sng" dirty="0"/>
              <a:t> Grd. / Plate </a:t>
            </a:r>
            <a:r>
              <a:rPr lang="en-US" sz="3600" b="1" u="sng" dirty="0" smtClean="0"/>
              <a:t>Boundary </a:t>
            </a:r>
            <a:r>
              <a:rPr lang="en-US" sz="3600" b="1" u="sng" dirty="0"/>
              <a:t>DOL Quiz </a:t>
            </a:r>
            <a:r>
              <a:rPr lang="en-US" sz="3600" b="1" u="sng" dirty="0" smtClean="0"/>
              <a:t>2</a:t>
            </a:r>
            <a:endParaRPr lang="en-US" sz="3600" b="1" u="sng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B43F70-A693-4CA1-B56C-843BBEF41677}"/>
              </a:ext>
            </a:extLst>
          </p:cNvPr>
          <p:cNvSpPr txBox="1"/>
          <p:nvPr/>
        </p:nvSpPr>
        <p:spPr>
          <a:xfrm>
            <a:off x="6959600" y="152400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 _______________________ Period: ___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D5737935-EB6D-472A-9F11-294F537E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86521"/>
              </p:ext>
            </p:extLst>
          </p:nvPr>
        </p:nvGraphicFramePr>
        <p:xfrm>
          <a:off x="7564121" y="3353434"/>
          <a:ext cx="28752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598">
                  <a:extLst>
                    <a:ext uri="{9D8B030D-6E8A-4147-A177-3AD203B41FA5}">
                      <a16:colId xmlns="" xmlns:a16="http://schemas.microsoft.com/office/drawing/2014/main" val="3074164718"/>
                    </a:ext>
                  </a:extLst>
                </a:gridCol>
                <a:gridCol w="2519682">
                  <a:extLst>
                    <a:ext uri="{9D8B030D-6E8A-4147-A177-3AD203B41FA5}">
                      <a16:colId xmlns="" xmlns:a16="http://schemas.microsoft.com/office/drawing/2014/main" val="3853085935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9219470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01471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532343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973520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688164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02491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3680" y="733245"/>
            <a:ext cx="955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Directions: Please match the correct boundary with the correct movement below.  Please match the correct type of landform with the correct boundary type below.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8659" t="14377" r="18463" b="61940"/>
          <a:stretch/>
        </p:blipFill>
        <p:spPr>
          <a:xfrm>
            <a:off x="375144" y="1607042"/>
            <a:ext cx="3234906" cy="1544128"/>
          </a:xfrm>
          <a:prstGeom prst="rect">
            <a:avLst/>
          </a:prstGeom>
        </p:spPr>
      </p:pic>
      <p:pic>
        <p:nvPicPr>
          <p:cNvPr id="17" name="Picture 2" descr="Image result for convergent divergent and transform boundar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t="44257" r="21657" b="32996"/>
          <a:stretch/>
        </p:blipFill>
        <p:spPr bwMode="auto">
          <a:xfrm>
            <a:off x="508959" y="3639936"/>
            <a:ext cx="3234906" cy="12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onvergent divergent and transform boundar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71440" r="21357" b="5125"/>
          <a:stretch/>
        </p:blipFill>
        <p:spPr bwMode="auto">
          <a:xfrm>
            <a:off x="577970" y="5348086"/>
            <a:ext cx="3165895" cy="13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8968" t="17179" b="10947"/>
          <a:stretch/>
        </p:blipFill>
        <p:spPr>
          <a:xfrm>
            <a:off x="4580627" y="1666077"/>
            <a:ext cx="2777706" cy="16873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833" y="3484249"/>
            <a:ext cx="2857500" cy="132066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2744" y="1379576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744" y="335343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133" y="5220401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107" y="1379576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108" y="3339996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38010"/>
              </p:ext>
            </p:extLst>
          </p:nvPr>
        </p:nvGraphicFramePr>
        <p:xfrm>
          <a:off x="7535653" y="1398570"/>
          <a:ext cx="4299501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033"/>
                <a:gridCol w="38274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r>
                        <a:rPr lang="en-US" baseline="0" dirty="0" smtClean="0"/>
                        <a:t> Bank (some may be used more then once)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CONVERGENT</a:t>
                      </a:r>
                      <a:r>
                        <a:rPr lang="en-US" baseline="0" dirty="0" smtClean="0"/>
                        <a:t> BOUNDRY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DIVERGENT BOUNDRY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 BOUNDRY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3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97135-9A9F-4107-A177-6043E3CC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365124"/>
            <a:ext cx="12039600" cy="204279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Question to Ponder:  </a:t>
            </a:r>
            <a:br>
              <a:rPr lang="en-US" sz="5400" dirty="0"/>
            </a:br>
            <a:r>
              <a:rPr lang="en-US" sz="5400" dirty="0"/>
              <a:t>When the plates move how do different types of landforms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B5B3AA-E585-4E8D-A010-C305529AC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sz="3600" dirty="0"/>
              <a:t>Take out Journal to record notes from video, teacher will stop and ask you to write down information needed for lab.</a:t>
            </a:r>
          </a:p>
          <a:p>
            <a:endParaRPr lang="en-US" dirty="0"/>
          </a:p>
          <a:p>
            <a:r>
              <a:rPr lang="en-US" dirty="0"/>
              <a:t>Study.com </a:t>
            </a:r>
            <a:r>
              <a:rPr lang="en-US" dirty="0">
                <a:hlinkClick r:id="rId2"/>
              </a:rPr>
              <a:t>https://study.com/academy/lesson/plate-boundaries-convergent-divergent-and-transform-boundaries.html</a:t>
            </a:r>
            <a:endParaRPr lang="en-US" dirty="0"/>
          </a:p>
          <a:p>
            <a:r>
              <a:rPr lang="en-US" dirty="0"/>
              <a:t>Brain Pop: </a:t>
            </a:r>
            <a:r>
              <a:rPr lang="en-US" dirty="0">
                <a:hlinkClick r:id="rId3"/>
              </a:rPr>
              <a:t>https://www.youtube.com/watch?v=RA2-Vc4PIOY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5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08EBF-4F5E-4AF1-B3CA-D3E0FFD9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Plate Tectonic </a:t>
            </a:r>
            <a:r>
              <a:rPr lang="en-US" u="sng" dirty="0" smtClean="0"/>
              <a:t>Boundary </a:t>
            </a:r>
            <a:r>
              <a:rPr lang="en-US" u="sng" dirty="0"/>
              <a:t>Clay Lab</a:t>
            </a:r>
            <a:br>
              <a:rPr lang="en-US" u="sng" dirty="0"/>
            </a:br>
            <a:r>
              <a:rPr lang="en-US" i="1" dirty="0"/>
              <a:t>(if behavior allows)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4325B5-0E52-4BD5-809D-9DC39F8EB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 will explain expectations and procedures for lab</a:t>
            </a:r>
          </a:p>
          <a:p>
            <a:r>
              <a:rPr lang="en-US" dirty="0"/>
              <a:t>Students will complete lab and record data on lab log sheet</a:t>
            </a:r>
          </a:p>
        </p:txBody>
      </p:sp>
    </p:spTree>
    <p:extLst>
      <p:ext uri="{BB962C8B-B14F-4D97-AF65-F5344CB8AC3E}">
        <p14:creationId xmlns:p14="http://schemas.microsoft.com/office/powerpoint/2010/main" val="253809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772</Words>
  <Application>Microsoft Office PowerPoint</Application>
  <PresentationFormat>Widescreen</PresentationFormat>
  <Paragraphs>187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Arial Black</vt:lpstr>
      <vt:lpstr>Calibri</vt:lpstr>
      <vt:lpstr>Calibri Light</vt:lpstr>
      <vt:lpstr>Office Theme</vt:lpstr>
      <vt:lpstr>Feb 1, 2018</vt:lpstr>
      <vt:lpstr>Agenda</vt:lpstr>
      <vt:lpstr>LO’S</vt:lpstr>
      <vt:lpstr>DOL’s</vt:lpstr>
      <vt:lpstr>TEKS</vt:lpstr>
      <vt:lpstr>6th Grd. / Plate Boundary DOL Quiz 2</vt:lpstr>
      <vt:lpstr>6th Grd. / Plate Boundary DOL Quiz 2</vt:lpstr>
      <vt:lpstr>Question to Ponder:   When the plates move how do different types of landforms form?</vt:lpstr>
      <vt:lpstr>Plate Tectonic Boundary Clay Lab (if behavior allows)</vt:lpstr>
      <vt:lpstr>7th Grd. Food Chain DOL Quiz2</vt:lpstr>
      <vt:lpstr>7th Grd. Food Chain DOL Quiz 2</vt:lpstr>
      <vt:lpstr>Question to Ponder: In a food chain what would our guanine pigs be considered?</vt:lpstr>
      <vt:lpstr>Real Live Food Chain Lab Questions    Name: _____________  Period: __</vt:lpstr>
      <vt:lpstr>Real Live Food Chain Lab Questions    Name: _____________  Period: __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Jan. 22, 2017</dc:title>
  <dc:creator>Katherine Pease</dc:creator>
  <cp:lastModifiedBy>Pease, Katherine J</cp:lastModifiedBy>
  <cp:revision>36</cp:revision>
  <cp:lastPrinted>2018-02-01T00:23:17Z</cp:lastPrinted>
  <dcterms:created xsi:type="dcterms:W3CDTF">2018-01-21T16:29:57Z</dcterms:created>
  <dcterms:modified xsi:type="dcterms:W3CDTF">2018-02-01T00:25:00Z</dcterms:modified>
</cp:coreProperties>
</file>