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6" r:id="rId6"/>
    <p:sldId id="267" r:id="rId7"/>
    <p:sldId id="268" r:id="rId8"/>
    <p:sldId id="269" r:id="rId9"/>
    <p:sldId id="270" r:id="rId10"/>
    <p:sldId id="264" r:id="rId11"/>
    <p:sldId id="260" r:id="rId12"/>
    <p:sldId id="258" r:id="rId13"/>
    <p:sldId id="261" r:id="rId14"/>
    <p:sldId id="262" r:id="rId15"/>
    <p:sldId id="263" r:id="rId16"/>
    <p:sldId id="271" r:id="rId17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8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84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8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7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4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70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96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2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29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7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3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15F9F-F4CC-4959-BC2C-8E597EC7143C}" type="datetimeFigureOut">
              <a:rPr lang="en-US" smtClean="0"/>
              <a:t>2/24/2016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82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15F9F-F4CC-4959-BC2C-8E597EC7143C}" type="datetimeFigureOut">
              <a:rPr lang="en-US" smtClean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10EA0-B176-4FE1-A894-F2D604063F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5503"/>
            <a:ext cx="12192000" cy="9274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Feb. 24, 2016 / Please Do Now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09406" y="927463"/>
            <a:ext cx="8595360" cy="5930537"/>
          </a:xfrm>
        </p:spPr>
        <p:txBody>
          <a:bodyPr>
            <a:normAutofit/>
          </a:bodyPr>
          <a:lstStyle/>
          <a:p>
            <a:pPr algn="l"/>
            <a:r>
              <a:rPr lang="en-US" sz="3800" dirty="0" smtClean="0">
                <a:solidFill>
                  <a:schemeClr val="bg1"/>
                </a:solidFill>
              </a:rPr>
              <a:t>1. Sharpen Pencil</a:t>
            </a:r>
          </a:p>
          <a:p>
            <a:pPr algn="l"/>
            <a:r>
              <a:rPr lang="en-US" sz="3800" dirty="0" smtClean="0">
                <a:solidFill>
                  <a:schemeClr val="bg1"/>
                </a:solidFill>
              </a:rPr>
              <a:t>2. Collect Please Do Now from counter in front of G. Pigs, chrome book, scavenger hunt worksheet from turn in basket</a:t>
            </a:r>
          </a:p>
          <a:p>
            <a:pPr algn="l"/>
            <a:r>
              <a:rPr lang="en-US" sz="3800" dirty="0" smtClean="0">
                <a:solidFill>
                  <a:schemeClr val="bg1"/>
                </a:solidFill>
              </a:rPr>
              <a:t>3. Write Homework into Planner / Study Human Body Systems Vocabulary</a:t>
            </a:r>
          </a:p>
          <a:p>
            <a:pPr algn="l"/>
            <a:r>
              <a:rPr lang="en-US" sz="3800" dirty="0" smtClean="0">
                <a:solidFill>
                  <a:schemeClr val="bg1"/>
                </a:solidFill>
              </a:rPr>
              <a:t>4. Complete the “Weds.” Please Do Now on own</a:t>
            </a:r>
          </a:p>
          <a:p>
            <a:pPr algn="l"/>
            <a:r>
              <a:rPr lang="en-US" sz="3800" dirty="0" smtClean="0">
                <a:solidFill>
                  <a:schemeClr val="bg1"/>
                </a:solidFill>
              </a:rPr>
              <a:t>5. Do </a:t>
            </a:r>
            <a:r>
              <a:rPr lang="en-US" sz="3800" dirty="0" smtClean="0">
                <a:solidFill>
                  <a:schemeClr val="bg1"/>
                </a:solidFill>
              </a:rPr>
              <a:t>“Quizlet </a:t>
            </a:r>
            <a:r>
              <a:rPr lang="en-US" sz="3800" dirty="0" smtClean="0">
                <a:solidFill>
                  <a:schemeClr val="bg1"/>
                </a:solidFill>
              </a:rPr>
              <a:t>Vocabulary </a:t>
            </a:r>
            <a:r>
              <a:rPr lang="en-US" sz="3800" dirty="0" smtClean="0">
                <a:solidFill>
                  <a:schemeClr val="bg1"/>
                </a:solidFill>
              </a:rPr>
              <a:t>learn” </a:t>
            </a:r>
            <a:r>
              <a:rPr lang="en-US" sz="3800" dirty="0" smtClean="0">
                <a:solidFill>
                  <a:schemeClr val="bg1"/>
                </a:solidFill>
              </a:rPr>
              <a:t>over the Human </a:t>
            </a:r>
            <a:r>
              <a:rPr lang="en-US" sz="3800" dirty="0" smtClean="0">
                <a:solidFill>
                  <a:schemeClr val="bg1"/>
                </a:solidFill>
              </a:rPr>
              <a:t>Body / on website under “Games”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261751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44906" y="-78628"/>
            <a:ext cx="151369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Grade…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297238" y="2054225"/>
            <a:ext cx="6858000" cy="4581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Control 2"/>
          <p:cNvSpPr>
            <a:spLocks noChangeArrowheads="1" noChangeShapeType="1"/>
          </p:cNvSpPr>
          <p:nvPr/>
        </p:nvSpPr>
        <p:spPr bwMode="auto">
          <a:xfrm>
            <a:off x="3297238" y="2054225"/>
            <a:ext cx="6858000" cy="4581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119717" y="365125"/>
            <a:ext cx="8901953" cy="6069387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-0 = 100%	-9 =  55%		-18=10%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-1 = 95%		-10 =50%		-19=5%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-2 = 90%		-11 =45%		-20=1%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-3 = 85%		-12 =40%		-21=0%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-4 = 80%		-13 = 35%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-5 = 75%		-14 = 30%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-6 = 70%		-15 =25%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-7 = 65%		-16 =20%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-8 = 60%		-17 =15%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472953" y="524435"/>
            <a:ext cx="13447" cy="525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287870" y="524435"/>
            <a:ext cx="13447" cy="525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068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4503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K/W/L Chart 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9222" y="888274"/>
            <a:ext cx="8477795" cy="572153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Students will add 3 new things they learned from the scavenger hunt to their own personal K/W/L chart.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Students will add 1 or more new Want to knows to own K/W/L chart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Class re-groups and teacher records volunteers new information to the class size K/W/L chart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388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1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3260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Essential Question / Answer in Journal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0662" y="1032602"/>
            <a:ext cx="8242664" cy="5825398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In the story of Goldilocks and the three bears they state that 1 porridge is to hot, 1 porridge is to cold and 1 one porridge is just right.  How do you think this story relates to happenings in our own body? Explain.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86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00696" y="0"/>
            <a:ext cx="151727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5364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Video Clip over </a:t>
            </a:r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Homeostasis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5683" y="617517"/>
            <a:ext cx="10066317" cy="5961413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Students will take notes in journal as they watch the video  to assist with answering the essential question.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Students will pair share new information in small groups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Class will discuss findings as a group </a:t>
            </a:r>
            <a:r>
              <a:rPr lang="en-US" sz="4000" dirty="0" smtClean="0">
                <a:solidFill>
                  <a:schemeClr val="bg1"/>
                </a:solidFill>
              </a:rPr>
              <a:t>aloud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On class website under “</a:t>
            </a:r>
            <a:r>
              <a:rPr lang="en-US" sz="4000" dirty="0" err="1" smtClean="0">
                <a:solidFill>
                  <a:schemeClr val="bg1"/>
                </a:solidFill>
              </a:rPr>
              <a:t>youtube</a:t>
            </a:r>
            <a:r>
              <a:rPr lang="en-US" sz="4000" dirty="0" smtClean="0">
                <a:solidFill>
                  <a:schemeClr val="bg1"/>
                </a:solidFill>
              </a:rPr>
              <a:t>” link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Go to </a:t>
            </a:r>
            <a:r>
              <a:rPr lang="en-US" sz="4000" dirty="0" smtClean="0">
                <a:solidFill>
                  <a:schemeClr val="bg1"/>
                </a:solidFill>
                <a:hlinkClick r:id="rId3"/>
              </a:rPr>
              <a:t>www.coachpease.com</a:t>
            </a:r>
            <a:endParaRPr lang="en-US" sz="4000" dirty="0" smtClean="0">
              <a:solidFill>
                <a:schemeClr val="bg1"/>
              </a:solidFill>
            </a:endParaRPr>
          </a:p>
          <a:p>
            <a:r>
              <a:rPr lang="en-US" sz="4000" dirty="0" smtClean="0">
                <a:solidFill>
                  <a:schemeClr val="bg1"/>
                </a:solidFill>
              </a:rPr>
              <a:t>Click on “</a:t>
            </a:r>
            <a:r>
              <a:rPr lang="en-US" sz="4000" dirty="0" err="1" smtClean="0">
                <a:solidFill>
                  <a:schemeClr val="bg1"/>
                </a:solidFill>
              </a:rPr>
              <a:t>Youtube</a:t>
            </a:r>
            <a:r>
              <a:rPr lang="en-US" sz="4000" dirty="0" smtClean="0">
                <a:solidFill>
                  <a:schemeClr val="bg1"/>
                </a:solidFill>
              </a:rPr>
              <a:t>”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Click on 2</a:t>
            </a:r>
            <a:r>
              <a:rPr lang="en-US" sz="4000" baseline="30000" dirty="0" smtClean="0">
                <a:solidFill>
                  <a:schemeClr val="bg1"/>
                </a:solidFill>
              </a:rPr>
              <a:t>nd</a:t>
            </a:r>
            <a:r>
              <a:rPr lang="en-US" sz="4000" dirty="0" smtClean="0">
                <a:solidFill>
                  <a:schemeClr val="bg1"/>
                </a:solidFill>
              </a:rPr>
              <a:t> video posted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54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-274955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Virtual </a:t>
            </a:r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Homeostasis </a:t>
            </a:r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Activity 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2592" y="498764"/>
            <a:ext cx="8645237" cy="6359235"/>
          </a:xfrm>
        </p:spPr>
        <p:txBody>
          <a:bodyPr>
            <a:normAutofit lnSpcReduction="10000"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Teacher will explain expectations for the Virtual </a:t>
            </a:r>
            <a:r>
              <a:rPr lang="en-US" sz="4400" dirty="0" smtClean="0">
                <a:solidFill>
                  <a:schemeClr val="bg1"/>
                </a:solidFill>
              </a:rPr>
              <a:t>Homeostasis </a:t>
            </a:r>
            <a:r>
              <a:rPr lang="en-US" sz="4400" dirty="0" smtClean="0">
                <a:solidFill>
                  <a:schemeClr val="bg1"/>
                </a:solidFill>
              </a:rPr>
              <a:t>lab.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Students will complete pages 2-3 in Human Body System Book as they complete the virtual lab.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Teacher will walk table to table to assist as needed</a:t>
            </a:r>
            <a:r>
              <a:rPr lang="en-US" sz="4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Virtual Lab Link (on </a:t>
            </a:r>
            <a:r>
              <a:rPr lang="en-US" sz="3200" dirty="0" smtClean="0">
                <a:solidFill>
                  <a:schemeClr val="bg1"/>
                </a:solidFill>
                <a:hlinkClick r:id="rId3"/>
              </a:rPr>
              <a:t>www.coachpease.com</a:t>
            </a:r>
            <a:r>
              <a:rPr lang="en-US" sz="3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, class website, </a:t>
            </a:r>
            <a:r>
              <a:rPr lang="en-US" sz="3200" dirty="0" smtClean="0">
                <a:solidFill>
                  <a:schemeClr val="bg1"/>
                </a:solidFill>
              </a:rPr>
              <a:t>under 5</a:t>
            </a:r>
            <a:r>
              <a:rPr lang="en-US" sz="3200" baseline="30000" dirty="0" smtClean="0">
                <a:solidFill>
                  <a:schemeClr val="bg1"/>
                </a:solidFill>
              </a:rPr>
              <a:t>th</a:t>
            </a:r>
            <a:r>
              <a:rPr lang="en-US" sz="3200" dirty="0" smtClean="0">
                <a:solidFill>
                  <a:schemeClr val="bg1"/>
                </a:solidFill>
              </a:rPr>
              <a:t> 6 weeks)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http</a:t>
            </a:r>
            <a:r>
              <a:rPr lang="en-US" sz="3200" dirty="0">
                <a:solidFill>
                  <a:schemeClr val="bg1"/>
                </a:solidFill>
              </a:rPr>
              <a:t>://www.mhhe.com/biosci/bio_animations/MH11%20Homeostasis_Web/index.html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44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006" y="0"/>
            <a:ext cx="10515600" cy="92809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Exit Slip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3280" y="666206"/>
            <a:ext cx="8673737" cy="603504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In the story of Goldilocks and the three bears they state that 1 porridge is to hot, 1 porridge is to cold and 1 one porridge is just right.  How do you think this story relates to happenings in our own body? Explain.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08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1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192000" cy="1032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Essential Question / TEK: 7.12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70662" y="1032602"/>
            <a:ext cx="8242664" cy="5825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smtClean="0">
                <a:solidFill>
                  <a:schemeClr val="bg1"/>
                </a:solidFill>
              </a:rPr>
              <a:t>In the story of Goldilocks and the three bears they state that 1 porridge is to hot, 1 porridge is to cold and 1 one porridge is just right.  How do you think this story relates to happenings in our own body? Explain.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03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-261892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BlackAngel" panose="02000A03000000000000" pitchFamily="2" charset="0"/>
              </a:rPr>
              <a:t>Vocabulary Quiz over Human Body</a:t>
            </a:r>
            <a:endParaRPr lang="en-US" dirty="0">
              <a:solidFill>
                <a:schemeClr val="bg1">
                  <a:lumMod val="95000"/>
                </a:schemeClr>
              </a:solidFill>
              <a:latin typeface="BlackAngel" panose="02000A03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6342" y="744584"/>
            <a:ext cx="8569235" cy="5969726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Students will take a 5 question quiz based off the homework, quiz let vocabulary.</a:t>
            </a:r>
          </a:p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Students will re-group and grade another students quiz.</a:t>
            </a:r>
          </a:p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Class will discuss any questions that arise</a:t>
            </a:r>
          </a:p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Quiz will be collected to be entered into the grade book</a:t>
            </a:r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62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-180975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BlackAngel" panose="02000A03000000000000" pitchFamily="2" charset="0"/>
              </a:rPr>
              <a:t>Finish Scavenger Hunt</a:t>
            </a:r>
            <a:endParaRPr lang="en-US" dirty="0">
              <a:solidFill>
                <a:schemeClr val="bg1"/>
              </a:solidFill>
              <a:latin typeface="BlackAngel" panose="02000A03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2468" y="1144588"/>
            <a:ext cx="8516983" cy="5569721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Allow 5 minutes for those not done to finish the actual hunt.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Students re-group and discuss information collected with small group at assigned tables.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Class Re-Group and Discuss answers to scavenger hunt questions.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97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753804" y="2165635"/>
          <a:ext cx="6684391" cy="3656153"/>
        </p:xfrm>
        <a:graphic>
          <a:graphicData uri="http://schemas.openxmlformats.org/drawingml/2006/table">
            <a:tbl>
              <a:tblPr/>
              <a:tblGrid>
                <a:gridCol w="3746825">
                  <a:extLst>
                    <a:ext uri="{9D8B030D-6E8A-4147-A177-3AD203B41FA5}">
                      <a16:colId xmlns:a16="http://schemas.microsoft.com/office/drawing/2014/main" xmlns="" val="1541533847"/>
                    </a:ext>
                  </a:extLst>
                </a:gridCol>
                <a:gridCol w="2937566">
                  <a:extLst>
                    <a:ext uri="{9D8B030D-6E8A-4147-A177-3AD203B41FA5}">
                      <a16:colId xmlns:a16="http://schemas.microsoft.com/office/drawing/2014/main" xmlns="" val="2970320117"/>
                    </a:ext>
                  </a:extLst>
                </a:gridCol>
              </a:tblGrid>
              <a:tr h="3481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Questions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Answers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294383"/>
                  </a:ext>
                </a:extLst>
              </a:tr>
              <a:tr h="3307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What is an organ?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3023119"/>
                  </a:ext>
                </a:extLst>
              </a:tr>
              <a:tr h="3307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What is an organ system?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6229544"/>
                  </a:ext>
                </a:extLst>
              </a:tr>
              <a:tr h="3307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How does the integumentary system help a person?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0070789"/>
                  </a:ext>
                </a:extLst>
              </a:tr>
              <a:tr h="3307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What is the major organ in the integumentary system?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1853793"/>
                  </a:ext>
                </a:extLst>
              </a:tr>
              <a:tr h="3307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How does the skeletal system help a person?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9711520"/>
                  </a:ext>
                </a:extLst>
              </a:tr>
              <a:tr h="3307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What is the major organ of the skeletal system?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9044104"/>
                  </a:ext>
                </a:extLst>
              </a:tr>
              <a:tr h="3307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How does the muscular system help a person?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2649983"/>
                  </a:ext>
                </a:extLst>
              </a:tr>
              <a:tr h="3307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 What are the 3 main types of muscles?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6930105"/>
                  </a:ext>
                </a:extLst>
              </a:tr>
              <a:tr h="3307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 How does the respiratory system help a person?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6352754"/>
                  </a:ext>
                </a:extLst>
              </a:tr>
              <a:tr h="33079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 What are the major organs of the respiratory system?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3173607"/>
                  </a:ext>
                </a:extLst>
              </a:tr>
            </a:tbl>
          </a:graphicData>
        </a:graphic>
      </p:graphicFrame>
      <p:pic>
        <p:nvPicPr>
          <p:cNvPr id="4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47703" y="-195262"/>
            <a:ext cx="1503970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4550" y="3233738"/>
            <a:ext cx="6684963" cy="36560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003396"/>
              </p:ext>
            </p:extLst>
          </p:nvPr>
        </p:nvGraphicFramePr>
        <p:xfrm>
          <a:off x="174812" y="115829"/>
          <a:ext cx="11908331" cy="6386069"/>
        </p:xfrm>
        <a:graphic>
          <a:graphicData uri="http://schemas.openxmlformats.org/drawingml/2006/table">
            <a:tbl>
              <a:tblPr/>
              <a:tblGrid>
                <a:gridCol w="5075006">
                  <a:extLst>
                    <a:ext uri="{9D8B030D-6E8A-4147-A177-3AD203B41FA5}">
                      <a16:colId xmlns:a16="http://schemas.microsoft.com/office/drawing/2014/main" xmlns="" val="3007155063"/>
                    </a:ext>
                  </a:extLst>
                </a:gridCol>
                <a:gridCol w="6833325">
                  <a:extLst>
                    <a:ext uri="{9D8B030D-6E8A-4147-A177-3AD203B41FA5}">
                      <a16:colId xmlns:a16="http://schemas.microsoft.com/office/drawing/2014/main" xmlns="" val="198607322"/>
                    </a:ext>
                  </a:extLst>
                </a:gridCol>
              </a:tblGrid>
              <a:tr h="31447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Questions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Answers</a:t>
                      </a:r>
                      <a:endParaRPr lang="en-U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2201309"/>
                  </a:ext>
                </a:extLst>
              </a:tr>
              <a:tr h="5804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What is an organ?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group of similar tissues</a:t>
                      </a:r>
                      <a:r>
                        <a:rPr lang="en-US" sz="32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working together to perform a specific function for the body.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4611712"/>
                  </a:ext>
                </a:extLst>
              </a:tr>
              <a:tr h="5804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What is an organ system?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group of organs working together to perform a specific function in the body.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3845746"/>
                  </a:ext>
                </a:extLst>
              </a:tr>
              <a:tr h="5804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How does the integumentary system help a person?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 as a barrier to protect the body from the outside world. It also functions to retain body     fluids, protect against disease,      eliminate waste products, and regulate body temperature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3039079"/>
                  </a:ext>
                </a:extLst>
              </a:tr>
            </a:tbl>
          </a:graphicData>
        </a:graphic>
      </p:graphicFrame>
      <p:sp>
        <p:nvSpPr>
          <p:cNvPr id="8" name="Control 2"/>
          <p:cNvSpPr>
            <a:spLocks noChangeArrowheads="1" noChangeShapeType="1"/>
          </p:cNvSpPr>
          <p:nvPr/>
        </p:nvSpPr>
        <p:spPr bwMode="auto">
          <a:xfrm>
            <a:off x="3384550" y="3233738"/>
            <a:ext cx="6684963" cy="36560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44906" y="-78628"/>
            <a:ext cx="151369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969684"/>
              </p:ext>
            </p:extLst>
          </p:nvPr>
        </p:nvGraphicFramePr>
        <p:xfrm>
          <a:off x="188260" y="215156"/>
          <a:ext cx="11833411" cy="6022722"/>
        </p:xfrm>
        <a:graphic>
          <a:graphicData uri="http://schemas.openxmlformats.org/drawingml/2006/table">
            <a:tbl>
              <a:tblPr/>
              <a:tblGrid>
                <a:gridCol w="3805516">
                  <a:extLst>
                    <a:ext uri="{9D8B030D-6E8A-4147-A177-3AD203B41FA5}">
                      <a16:colId xmlns:a16="http://schemas.microsoft.com/office/drawing/2014/main" xmlns="" val="2706135988"/>
                    </a:ext>
                  </a:extLst>
                </a:gridCol>
                <a:gridCol w="8027895">
                  <a:extLst>
                    <a:ext uri="{9D8B030D-6E8A-4147-A177-3AD203B41FA5}">
                      <a16:colId xmlns:a16="http://schemas.microsoft.com/office/drawing/2014/main" xmlns="" val="3561105713"/>
                    </a:ext>
                  </a:extLst>
                </a:gridCol>
              </a:tblGrid>
              <a:tr h="94897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What is the major organ in the integumentary system?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Skin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683294"/>
                  </a:ext>
                </a:extLst>
              </a:tr>
              <a:tr h="94897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How does the skeletal system help a person?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Gives the body structure and support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5022945"/>
                  </a:ext>
                </a:extLst>
              </a:tr>
              <a:tr h="94897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What is the major organ of the skeletal system?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Bones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6737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66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44906" y="-78628"/>
            <a:ext cx="151369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069695"/>
              </p:ext>
            </p:extLst>
          </p:nvPr>
        </p:nvGraphicFramePr>
        <p:xfrm>
          <a:off x="215154" y="121026"/>
          <a:ext cx="11860305" cy="6768548"/>
        </p:xfrm>
        <a:graphic>
          <a:graphicData uri="http://schemas.openxmlformats.org/drawingml/2006/table">
            <a:tbl>
              <a:tblPr/>
              <a:tblGrid>
                <a:gridCol w="3814165">
                  <a:extLst>
                    <a:ext uri="{9D8B030D-6E8A-4147-A177-3AD203B41FA5}">
                      <a16:colId xmlns:a16="http://schemas.microsoft.com/office/drawing/2014/main" xmlns="" val="3525624170"/>
                    </a:ext>
                  </a:extLst>
                </a:gridCol>
                <a:gridCol w="8046140">
                  <a:extLst>
                    <a:ext uri="{9D8B030D-6E8A-4147-A177-3AD203B41FA5}">
                      <a16:colId xmlns:a16="http://schemas.microsoft.com/office/drawing/2014/main" xmlns="" val="2401024891"/>
                    </a:ext>
                  </a:extLst>
                </a:gridCol>
              </a:tblGrid>
              <a:tr h="161364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How does the muscular system help a person?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Give the body</a:t>
                      </a:r>
                      <a:r>
                        <a:rPr lang="en-US" sz="32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shape and allows movement of the body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1984665"/>
                  </a:ext>
                </a:extLst>
              </a:tr>
              <a:tr h="314028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 What are the 3 main types of muscles?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Skeletal Muscle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attached to bones and allows voluntary 	movement of limbs</a:t>
                      </a:r>
                    </a:p>
                    <a:p>
                      <a:r>
                        <a:rPr lang="en-US" sz="32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Smooth Muscle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found in internal organs and</a:t>
                      </a:r>
                      <a:r>
                        <a:rPr lang="en-US" sz="3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aids in</a:t>
                      </a:r>
                      <a:r>
                        <a:rPr lang="en-US" sz="3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involuntary movements</a:t>
                      </a:r>
                    </a:p>
                    <a:p>
                      <a:r>
                        <a:rPr lang="en-US" sz="32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Cardiac Muscle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forms the powerful walls of</a:t>
                      </a:r>
                      <a:r>
                        <a:rPr lang="en-US" sz="3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heart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0140528"/>
                  </a:ext>
                </a:extLst>
              </a:tr>
              <a:tr h="115691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 How does the respiratory system help a person?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Allows the person to breath , it brings oxygen rich air into the body and release carbon</a:t>
                      </a:r>
                      <a:r>
                        <a:rPr lang="en-US" sz="32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dioxide out of the body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9426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351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44906" y="-78628"/>
            <a:ext cx="151369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749129"/>
              </p:ext>
            </p:extLst>
          </p:nvPr>
        </p:nvGraphicFramePr>
        <p:xfrm>
          <a:off x="179294" y="117849"/>
          <a:ext cx="11860305" cy="1814132"/>
        </p:xfrm>
        <a:graphic>
          <a:graphicData uri="http://schemas.openxmlformats.org/drawingml/2006/table">
            <a:tbl>
              <a:tblPr/>
              <a:tblGrid>
                <a:gridCol w="4580965">
                  <a:extLst>
                    <a:ext uri="{9D8B030D-6E8A-4147-A177-3AD203B41FA5}">
                      <a16:colId xmlns:a16="http://schemas.microsoft.com/office/drawing/2014/main" xmlns="" val="304945935"/>
                    </a:ext>
                  </a:extLst>
                </a:gridCol>
                <a:gridCol w="7279340">
                  <a:extLst>
                    <a:ext uri="{9D8B030D-6E8A-4147-A177-3AD203B41FA5}">
                      <a16:colId xmlns:a16="http://schemas.microsoft.com/office/drawing/2014/main" xmlns="" val="427750138"/>
                    </a:ext>
                  </a:extLst>
                </a:gridCol>
              </a:tblGrid>
              <a:tr h="115691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 What are the major organs of the respiratory system?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Lungs, mouth, nose,</a:t>
                      </a:r>
                      <a:r>
                        <a:rPr lang="en-US" sz="32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trachea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878312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12131"/>
              </p:ext>
            </p:extLst>
          </p:nvPr>
        </p:nvGraphicFramePr>
        <p:xfrm>
          <a:off x="179293" y="1931981"/>
          <a:ext cx="11860305" cy="4851029"/>
        </p:xfrm>
        <a:graphic>
          <a:graphicData uri="http://schemas.openxmlformats.org/drawingml/2006/table">
            <a:tbl>
              <a:tblPr/>
              <a:tblGrid>
                <a:gridCol w="4607860">
                  <a:extLst>
                    <a:ext uri="{9D8B030D-6E8A-4147-A177-3AD203B41FA5}">
                      <a16:colId xmlns:a16="http://schemas.microsoft.com/office/drawing/2014/main" xmlns="" val="2788013254"/>
                    </a:ext>
                  </a:extLst>
                </a:gridCol>
                <a:gridCol w="7252445">
                  <a:extLst>
                    <a:ext uri="{9D8B030D-6E8A-4147-A177-3AD203B41FA5}">
                      <a16:colId xmlns:a16="http://schemas.microsoft.com/office/drawing/2014/main" xmlns="" val="1680623586"/>
                    </a:ext>
                  </a:extLst>
                </a:gridCol>
              </a:tblGrid>
              <a:tr h="118107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 How does the circulatory system help a person?</a:t>
                      </a: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Circulates Blood and Lymph through out the body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0311897"/>
                  </a:ext>
                </a:extLst>
              </a:tr>
              <a:tr h="118107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 What are the major organs of the circulatory system?</a:t>
                      </a: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Heart, arteries, veins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1043650"/>
                  </a:ext>
                </a:extLst>
              </a:tr>
              <a:tr h="118107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 How does the digestive system help a person?</a:t>
                      </a: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Breaks now food to produce energy for the body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0931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81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44906" y="-78628"/>
            <a:ext cx="151369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775547"/>
              </p:ext>
            </p:extLst>
          </p:nvPr>
        </p:nvGraphicFramePr>
        <p:xfrm>
          <a:off x="165847" y="122680"/>
          <a:ext cx="11860305" cy="1810452"/>
        </p:xfrm>
        <a:graphic>
          <a:graphicData uri="http://schemas.openxmlformats.org/drawingml/2006/table">
            <a:tbl>
              <a:tblPr/>
              <a:tblGrid>
                <a:gridCol w="4607860">
                  <a:extLst>
                    <a:ext uri="{9D8B030D-6E8A-4147-A177-3AD203B41FA5}">
                      <a16:colId xmlns:a16="http://schemas.microsoft.com/office/drawing/2014/main" xmlns="" val="1752355167"/>
                    </a:ext>
                  </a:extLst>
                </a:gridCol>
                <a:gridCol w="7252445">
                  <a:extLst>
                    <a:ext uri="{9D8B030D-6E8A-4147-A177-3AD203B41FA5}">
                      <a16:colId xmlns:a16="http://schemas.microsoft.com/office/drawing/2014/main" xmlns="" val="3436002887"/>
                    </a:ext>
                  </a:extLst>
                </a:gridCol>
              </a:tblGrid>
              <a:tr h="118107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 What are the major organs of the digestive system?</a:t>
                      </a: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stomach, </a:t>
                      </a:r>
                      <a:r>
                        <a:rPr lang="en-US" sz="3200" kern="14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esphogus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mouth, small/large intestines, liver, gall bladder, pancreas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79982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755681"/>
              </p:ext>
            </p:extLst>
          </p:nvPr>
        </p:nvGraphicFramePr>
        <p:xfrm>
          <a:off x="165846" y="1933132"/>
          <a:ext cx="11860305" cy="4851029"/>
        </p:xfrm>
        <a:graphic>
          <a:graphicData uri="http://schemas.openxmlformats.org/drawingml/2006/table">
            <a:tbl>
              <a:tblPr/>
              <a:tblGrid>
                <a:gridCol w="4607860">
                  <a:extLst>
                    <a:ext uri="{9D8B030D-6E8A-4147-A177-3AD203B41FA5}">
                      <a16:colId xmlns:a16="http://schemas.microsoft.com/office/drawing/2014/main" xmlns="" val="2019443036"/>
                    </a:ext>
                  </a:extLst>
                </a:gridCol>
                <a:gridCol w="7252445">
                  <a:extLst>
                    <a:ext uri="{9D8B030D-6E8A-4147-A177-3AD203B41FA5}">
                      <a16:colId xmlns:a16="http://schemas.microsoft.com/office/drawing/2014/main" xmlns="" val="547613197"/>
                    </a:ext>
                  </a:extLst>
                </a:gridCol>
              </a:tblGrid>
              <a:tr h="115725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 How does the excretory system help a person?</a:t>
                      </a: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Gets waste out of the body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2419075"/>
                  </a:ext>
                </a:extLst>
              </a:tr>
              <a:tr h="115725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 What are the major organs of the excretory system?</a:t>
                      </a: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bladder, kidneys, </a:t>
                      </a:r>
                      <a:r>
                        <a:rPr lang="en-US" sz="3200" kern="14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uretha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32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ureter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012973"/>
                  </a:ext>
                </a:extLst>
              </a:tr>
              <a:tr h="115725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 How does the nervous system help a person?</a:t>
                      </a: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sends messages for controlling movement and feeling between the brain and the other parts of the body 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4432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047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heathersanimations.com/backgrounds5/human/colb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44906" y="-78628"/>
            <a:ext cx="151369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751681"/>
              </p:ext>
            </p:extLst>
          </p:nvPr>
        </p:nvGraphicFramePr>
        <p:xfrm>
          <a:off x="165847" y="122680"/>
          <a:ext cx="11860305" cy="1810452"/>
        </p:xfrm>
        <a:graphic>
          <a:graphicData uri="http://schemas.openxmlformats.org/drawingml/2006/table">
            <a:tbl>
              <a:tblPr/>
              <a:tblGrid>
                <a:gridCol w="5401235">
                  <a:extLst>
                    <a:ext uri="{9D8B030D-6E8A-4147-A177-3AD203B41FA5}">
                      <a16:colId xmlns:a16="http://schemas.microsoft.com/office/drawing/2014/main" xmlns="" val="2492637820"/>
                    </a:ext>
                  </a:extLst>
                </a:gridCol>
                <a:gridCol w="6459070">
                  <a:extLst>
                    <a:ext uri="{9D8B030D-6E8A-4147-A177-3AD203B41FA5}">
                      <a16:colId xmlns:a16="http://schemas.microsoft.com/office/drawing/2014/main" xmlns="" val="3150890539"/>
                    </a:ext>
                  </a:extLst>
                </a:gridCol>
              </a:tblGrid>
              <a:tr h="18104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 What are the major organs of the nervous system?</a:t>
                      </a: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brain, nerves, spinal chord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712003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054404"/>
              </p:ext>
            </p:extLst>
          </p:nvPr>
        </p:nvGraphicFramePr>
        <p:xfrm>
          <a:off x="165846" y="1933132"/>
          <a:ext cx="11860305" cy="4672356"/>
        </p:xfrm>
        <a:graphic>
          <a:graphicData uri="http://schemas.openxmlformats.org/drawingml/2006/table">
            <a:tbl>
              <a:tblPr/>
              <a:tblGrid>
                <a:gridCol w="5387789">
                  <a:extLst>
                    <a:ext uri="{9D8B030D-6E8A-4147-A177-3AD203B41FA5}">
                      <a16:colId xmlns:a16="http://schemas.microsoft.com/office/drawing/2014/main" xmlns="" val="1336221180"/>
                    </a:ext>
                  </a:extLst>
                </a:gridCol>
                <a:gridCol w="6472516">
                  <a:extLst>
                    <a:ext uri="{9D8B030D-6E8A-4147-A177-3AD203B41FA5}">
                      <a16:colId xmlns:a16="http://schemas.microsoft.com/office/drawing/2014/main" xmlns="" val="3810713930"/>
                    </a:ext>
                  </a:extLst>
                </a:gridCol>
              </a:tblGrid>
              <a:tr h="14309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 How does the endocrine system help a human?</a:t>
                      </a: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consists of the endocrine glands and functions to regulate body activities.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0596832"/>
                  </a:ext>
                </a:extLst>
              </a:tr>
              <a:tr h="14309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 What are the major organs in the endocrine system?</a:t>
                      </a: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Hypothalamus, pituitary, thyroid, thymus, adrenal gland,</a:t>
                      </a:r>
                      <a:r>
                        <a:rPr lang="en-US" sz="32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pancreas, testes, ovary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8177866"/>
                  </a:ext>
                </a:extLst>
              </a:tr>
              <a:tr h="14309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 How does the reproductive system help a person? </a:t>
                      </a: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32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Help to create </a:t>
                      </a:r>
                      <a:r>
                        <a:rPr lang="en-US" sz="3200" kern="14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offsping</a:t>
                      </a:r>
                      <a:endParaRPr lang="en-US" sz="32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736" marR="34736" marT="34736" marB="347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2947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76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851</Words>
  <Application>Microsoft Office PowerPoint</Application>
  <PresentationFormat>Widescreen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BlackAngel</vt:lpstr>
      <vt:lpstr>Calibri</vt:lpstr>
      <vt:lpstr>Calibri Light</vt:lpstr>
      <vt:lpstr>Office Theme</vt:lpstr>
      <vt:lpstr>Feb. 24, 2016 / Please Do Now</vt:lpstr>
      <vt:lpstr>Vocabulary Quiz over Human Body</vt:lpstr>
      <vt:lpstr>Finish Scavenger Hunt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Grade…</vt:lpstr>
      <vt:lpstr>K/W/L Chart </vt:lpstr>
      <vt:lpstr>Essential Question / Answer in Journal</vt:lpstr>
      <vt:lpstr>Video Clip over Homeostasis</vt:lpstr>
      <vt:lpstr>Virtual Homeostasis Activity </vt:lpstr>
      <vt:lpstr>Exit Slip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24, 2016 / Please Do Now</dc:title>
  <dc:creator>Katherine Pease</dc:creator>
  <cp:lastModifiedBy>Pease, Katherine J</cp:lastModifiedBy>
  <cp:revision>15</cp:revision>
  <cp:lastPrinted>2016-02-24T07:22:18Z</cp:lastPrinted>
  <dcterms:created xsi:type="dcterms:W3CDTF">2016-02-24T06:09:40Z</dcterms:created>
  <dcterms:modified xsi:type="dcterms:W3CDTF">2016-02-24T13:48:42Z</dcterms:modified>
</cp:coreProperties>
</file>