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Lst>
  <p:sldSz cx="12192000" cy="6858000"/>
  <p:notesSz cx="6954838" cy="93091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4660"/>
  </p:normalViewPr>
  <p:slideViewPr>
    <p:cSldViewPr snapToGrid="0">
      <p:cViewPr varScale="1">
        <p:scale>
          <a:sx n="96" d="100"/>
          <a:sy n="96" d="100"/>
        </p:scale>
        <p:origin x="86" y="1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rot="10800000">
              <a:off x="0" y="0"/>
              <a:ext cx="842596" cy="5666154"/>
            </a:xfrm>
            <a:prstGeom prst="triangle">
              <a:avLst>
                <a:gd name="adj" fmla="val 10000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lumMod val="7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2/22/2017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2/22/2017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2/22/2017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2/22/2017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2/22/2017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2/22/2017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2/22/2017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2/22/2017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2A54C80-263E-416B-A8E0-580EDEADCBDC}" type="datetimeFigureOut">
              <a:rPr lang="en-US" dirty="0"/>
              <a:t>2/22/2017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2/22/2017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2A54C80-263E-416B-A8E0-580EDEADCBDC}" type="datetimeFigureOut">
              <a:rPr lang="en-US" dirty="0"/>
              <a:t>2/22/2017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2/22/2017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2/22/2017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2/22/2017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2/22/2017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2/22/2017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9" name="Group 28"/>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0" y="4013200"/>
              <a:ext cx="448733" cy="2844800"/>
            </a:xfrm>
            <a:prstGeom prst="triangle">
              <a:avLst>
                <a:gd name="adj" fmla="val 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2/22/2017</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lumMod val="75000"/>
                  </a:schemeClr>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65" r:id="rId2"/>
    <p:sldLayoutId id="2147483651" r:id="rId3"/>
    <p:sldLayoutId id="2147483666" r:id="rId4"/>
    <p:sldLayoutId id="2147483653" r:id="rId5"/>
    <p:sldLayoutId id="2147483654" r:id="rId6"/>
    <p:sldLayoutId id="2147483655" r:id="rId7"/>
    <p:sldLayoutId id="2147483667" r:id="rId8"/>
    <p:sldLayoutId id="2147483657" r:id="rId9"/>
    <p:sldLayoutId id="2147483660" r:id="rId10"/>
    <p:sldLayoutId id="2147483661" r:id="rId11"/>
    <p:sldLayoutId id="2147483662" r:id="rId12"/>
    <p:sldLayoutId id="2147483663" r:id="rId13"/>
    <p:sldLayoutId id="2147483664" r:id="rId14"/>
    <p:sldLayoutId id="2147483668" r:id="rId15"/>
    <p:sldLayoutId id="2147483659" r:id="rId16"/>
  </p:sldLayoutIdLst>
  <p:txStyles>
    <p:titleStyle>
      <a:lvl1pPr algn="l" defTabSz="457200" rtl="0" eaLnBrk="1" latinLnBrk="0" hangingPunct="1">
        <a:spcBef>
          <a:spcPct val="0"/>
        </a:spcBef>
        <a:buNone/>
        <a:defRPr sz="3600" kern="1200">
          <a:solidFill>
            <a:schemeClr val="accent1">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lumMod val="75000"/>
          </a:schemeClr>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lumMod val="75000"/>
          </a:schemeClr>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87798" y="0"/>
            <a:ext cx="7766936" cy="919111"/>
          </a:xfrm>
        </p:spPr>
        <p:txBody>
          <a:bodyPr/>
          <a:lstStyle/>
          <a:p>
            <a:pPr algn="ctr"/>
            <a:r>
              <a:rPr lang="en-US" u="sng" dirty="0" smtClean="0"/>
              <a:t>Feb. </a:t>
            </a:r>
            <a:r>
              <a:rPr lang="en-US" u="sng" dirty="0" smtClean="0"/>
              <a:t>22, </a:t>
            </a:r>
            <a:r>
              <a:rPr lang="en-US" u="sng" dirty="0" smtClean="0"/>
              <a:t>2017</a:t>
            </a:r>
            <a:endParaRPr lang="en-US" u="sng" dirty="0"/>
          </a:p>
        </p:txBody>
      </p:sp>
      <p:sp>
        <p:nvSpPr>
          <p:cNvPr id="3" name="Subtitle 2"/>
          <p:cNvSpPr>
            <a:spLocks noGrp="1"/>
          </p:cNvSpPr>
          <p:nvPr>
            <p:ph type="subTitle" idx="1"/>
          </p:nvPr>
        </p:nvSpPr>
        <p:spPr>
          <a:xfrm>
            <a:off x="1507067" y="919111"/>
            <a:ext cx="7766936" cy="5831546"/>
          </a:xfrm>
        </p:spPr>
        <p:txBody>
          <a:bodyPr>
            <a:noAutofit/>
          </a:bodyPr>
          <a:lstStyle/>
          <a:p>
            <a:pPr marL="342900" indent="-342900" algn="l">
              <a:buAutoNum type="arabicPeriod"/>
            </a:pPr>
            <a:r>
              <a:rPr lang="en-US" sz="4400" dirty="0" smtClean="0"/>
              <a:t>Sharpen Pencil</a:t>
            </a:r>
          </a:p>
          <a:p>
            <a:pPr marL="342900" indent="-342900" algn="l">
              <a:buAutoNum type="arabicPeriod"/>
            </a:pPr>
            <a:r>
              <a:rPr lang="en-US" sz="4400" dirty="0" smtClean="0"/>
              <a:t>Take out </a:t>
            </a:r>
            <a:r>
              <a:rPr lang="en-US" sz="4400" dirty="0" smtClean="0"/>
              <a:t>4</a:t>
            </a:r>
            <a:r>
              <a:rPr lang="en-US" sz="4400" baseline="30000" dirty="0" smtClean="0"/>
              <a:t>th</a:t>
            </a:r>
            <a:r>
              <a:rPr lang="en-US" sz="4400" dirty="0" smtClean="0"/>
              <a:t> 6 Weeks District Test </a:t>
            </a:r>
            <a:r>
              <a:rPr lang="en-US" sz="4400" dirty="0" smtClean="0"/>
              <a:t>Review to grade</a:t>
            </a:r>
          </a:p>
          <a:p>
            <a:pPr marL="342900" indent="-342900" algn="l">
              <a:buAutoNum type="arabicPeriod"/>
            </a:pPr>
            <a:r>
              <a:rPr lang="en-US" sz="4400" dirty="0" smtClean="0"/>
              <a:t>Sit </a:t>
            </a:r>
            <a:r>
              <a:rPr lang="en-US" sz="4400" dirty="0" smtClean="0"/>
              <a:t>in assigned seat</a:t>
            </a:r>
          </a:p>
          <a:p>
            <a:pPr marL="342900" indent="-342900" algn="l">
              <a:buAutoNum type="arabicPeriod"/>
            </a:pPr>
            <a:r>
              <a:rPr lang="en-US" sz="4400" smtClean="0"/>
              <a:t>Finish </a:t>
            </a:r>
            <a:r>
              <a:rPr lang="en-US" sz="4400" dirty="0" smtClean="0"/>
              <a:t>working on Review</a:t>
            </a:r>
            <a:endParaRPr lang="en-US" sz="4400" dirty="0"/>
          </a:p>
        </p:txBody>
      </p:sp>
    </p:spTree>
    <p:extLst>
      <p:ext uri="{BB962C8B-B14F-4D97-AF65-F5344CB8AC3E}">
        <p14:creationId xmlns:p14="http://schemas.microsoft.com/office/powerpoint/2010/main" val="24333510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596668" cy="1320800"/>
          </a:xfrm>
        </p:spPr>
        <p:txBody>
          <a:bodyPr/>
          <a:lstStyle/>
          <a:p>
            <a:r>
              <a:rPr lang="en-US" u="sng" dirty="0" smtClean="0"/>
              <a:t>7</a:t>
            </a:r>
            <a:r>
              <a:rPr lang="en-US" u="sng" baseline="30000" dirty="0" smtClean="0"/>
              <a:t>th</a:t>
            </a:r>
            <a:r>
              <a:rPr lang="en-US" u="sng" dirty="0" smtClean="0"/>
              <a:t> Grade TEKS</a:t>
            </a:r>
            <a:endParaRPr lang="en-US" u="sng" dirty="0"/>
          </a:p>
        </p:txBody>
      </p:sp>
      <p:sp>
        <p:nvSpPr>
          <p:cNvPr id="3" name="Content Placeholder 2"/>
          <p:cNvSpPr>
            <a:spLocks noGrp="1"/>
          </p:cNvSpPr>
          <p:nvPr>
            <p:ph idx="1"/>
          </p:nvPr>
        </p:nvSpPr>
        <p:spPr>
          <a:xfrm>
            <a:off x="0" y="699715"/>
            <a:ext cx="12192000" cy="5341647"/>
          </a:xfrm>
        </p:spPr>
        <p:txBody>
          <a:bodyPr>
            <a:noAutofit/>
          </a:bodyPr>
          <a:lstStyle/>
          <a:p>
            <a:r>
              <a:rPr lang="en-US" sz="3350" dirty="0" smtClean="0"/>
              <a:t>TEKS 7.12</a:t>
            </a:r>
          </a:p>
          <a:p>
            <a:r>
              <a:rPr lang="en-US" sz="3350" dirty="0"/>
              <a:t>(D)  differentiate between structure and function in plant and animal cell organelles, including cell membrane, cell wall, nucleus, cytoplasm, mitochondrion, chloroplast, and vacuole</a:t>
            </a:r>
            <a:r>
              <a:rPr lang="en-US" sz="3350" dirty="0" smtClean="0"/>
              <a:t>;</a:t>
            </a:r>
          </a:p>
          <a:p>
            <a:r>
              <a:rPr lang="en-US" sz="3350" dirty="0"/>
              <a:t>(F)  recognize that according to cell theory all organisms are composed of cells and cells carry on similar functions such as extracting energy from food to sustain </a:t>
            </a:r>
            <a:r>
              <a:rPr lang="en-US" sz="3350" dirty="0" smtClean="0"/>
              <a:t>life</a:t>
            </a:r>
          </a:p>
          <a:p>
            <a:r>
              <a:rPr lang="en-US" sz="3350" dirty="0"/>
              <a:t>(C)  recognize levels of organization in plants and animals, including cells, tissues, organs, organ systems, and organisms</a:t>
            </a:r>
          </a:p>
        </p:txBody>
      </p:sp>
    </p:spTree>
    <p:extLst>
      <p:ext uri="{BB962C8B-B14F-4D97-AF65-F5344CB8AC3E}">
        <p14:creationId xmlns:p14="http://schemas.microsoft.com/office/powerpoint/2010/main" val="20135546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596668" cy="1320800"/>
          </a:xfrm>
        </p:spPr>
        <p:txBody>
          <a:bodyPr/>
          <a:lstStyle/>
          <a:p>
            <a:r>
              <a:rPr lang="en-US" u="sng" dirty="0" smtClean="0"/>
              <a:t>7</a:t>
            </a:r>
            <a:r>
              <a:rPr lang="en-US" u="sng" baseline="30000" dirty="0" smtClean="0"/>
              <a:t>th</a:t>
            </a:r>
            <a:r>
              <a:rPr lang="en-US" u="sng" dirty="0" smtClean="0"/>
              <a:t> Grade LO</a:t>
            </a:r>
            <a:endParaRPr lang="en-US" u="sng" dirty="0"/>
          </a:p>
        </p:txBody>
      </p:sp>
      <p:sp>
        <p:nvSpPr>
          <p:cNvPr id="3" name="Content Placeholder 2"/>
          <p:cNvSpPr>
            <a:spLocks noGrp="1"/>
          </p:cNvSpPr>
          <p:nvPr>
            <p:ph idx="1"/>
          </p:nvPr>
        </p:nvSpPr>
        <p:spPr>
          <a:xfrm>
            <a:off x="143123" y="723569"/>
            <a:ext cx="11958762" cy="5317793"/>
          </a:xfrm>
        </p:spPr>
        <p:txBody>
          <a:bodyPr>
            <a:normAutofit fontScale="92500" lnSpcReduction="20000"/>
          </a:bodyPr>
          <a:lstStyle/>
          <a:p>
            <a:r>
              <a:rPr lang="en-US" sz="3600" dirty="0" smtClean="0"/>
              <a:t>We will review 4</a:t>
            </a:r>
            <a:r>
              <a:rPr lang="en-US" sz="3600" baseline="30000" dirty="0" smtClean="0"/>
              <a:t>th</a:t>
            </a:r>
            <a:r>
              <a:rPr lang="en-US" sz="3600" dirty="0" smtClean="0"/>
              <a:t> 6 Weeks Curriculum to prepare for the 4</a:t>
            </a:r>
            <a:r>
              <a:rPr lang="en-US" sz="3600" baseline="30000" dirty="0" smtClean="0"/>
              <a:t>th</a:t>
            </a:r>
            <a:r>
              <a:rPr lang="en-US" sz="3600" dirty="0" smtClean="0"/>
              <a:t> 6 weeks district test by completing a written review.</a:t>
            </a:r>
          </a:p>
          <a:p>
            <a:pPr marL="0" indent="0">
              <a:buNone/>
            </a:pPr>
            <a:r>
              <a:rPr lang="en-US" sz="3600" dirty="0" smtClean="0"/>
              <a:t>	7.12(D</a:t>
            </a:r>
            <a:r>
              <a:rPr lang="en-US" sz="3600" dirty="0"/>
              <a:t>)  differentiate between structure and function in </a:t>
            </a:r>
            <a:r>
              <a:rPr lang="en-US" sz="3600" dirty="0" smtClean="0"/>
              <a:t>	plant </a:t>
            </a:r>
            <a:r>
              <a:rPr lang="en-US" sz="3600" dirty="0"/>
              <a:t>and animal </a:t>
            </a:r>
            <a:r>
              <a:rPr lang="en-US" sz="3600" dirty="0" smtClean="0"/>
              <a:t>	cell 	organelles</a:t>
            </a:r>
            <a:r>
              <a:rPr lang="en-US" sz="3600" dirty="0"/>
              <a:t>, including cell </a:t>
            </a:r>
            <a:r>
              <a:rPr lang="en-US" sz="3600" dirty="0" smtClean="0"/>
              <a:t>	membrane</a:t>
            </a:r>
            <a:r>
              <a:rPr lang="en-US" sz="3600" dirty="0"/>
              <a:t>, cell wall, nucleus, cytoplasm, </a:t>
            </a:r>
            <a:r>
              <a:rPr lang="en-US" sz="3600" dirty="0" smtClean="0"/>
              <a:t>	mitochondrion</a:t>
            </a:r>
            <a:r>
              <a:rPr lang="en-US" sz="3600" dirty="0"/>
              <a:t>, </a:t>
            </a:r>
            <a:r>
              <a:rPr lang="en-US" sz="3600" dirty="0" smtClean="0"/>
              <a:t>	chloroplast</a:t>
            </a:r>
            <a:r>
              <a:rPr lang="en-US" sz="3600" dirty="0"/>
              <a:t>, and vacuole;</a:t>
            </a:r>
          </a:p>
          <a:p>
            <a:pPr marL="0" indent="0">
              <a:buNone/>
            </a:pPr>
            <a:r>
              <a:rPr lang="en-US" sz="3600" dirty="0" smtClean="0"/>
              <a:t>	(</a:t>
            </a:r>
            <a:r>
              <a:rPr lang="en-US" sz="3600" dirty="0"/>
              <a:t>F)  recognize that according to cell theory all organisms </a:t>
            </a:r>
            <a:r>
              <a:rPr lang="en-US" sz="3600" dirty="0" smtClean="0"/>
              <a:t>	are </a:t>
            </a:r>
            <a:r>
              <a:rPr lang="en-US" sz="3600" dirty="0"/>
              <a:t>composed of </a:t>
            </a:r>
            <a:r>
              <a:rPr lang="en-US" sz="3600" dirty="0" smtClean="0"/>
              <a:t>cells </a:t>
            </a:r>
            <a:r>
              <a:rPr lang="en-US" sz="3600" dirty="0"/>
              <a:t>and cells carry on similar functions </a:t>
            </a:r>
            <a:r>
              <a:rPr lang="en-US" sz="3600" dirty="0" smtClean="0"/>
              <a:t>	such </a:t>
            </a:r>
            <a:r>
              <a:rPr lang="en-US" sz="3600" dirty="0"/>
              <a:t>as extracting energy from food </a:t>
            </a:r>
            <a:r>
              <a:rPr lang="en-US" sz="3600" dirty="0" smtClean="0"/>
              <a:t>	to </a:t>
            </a:r>
            <a:r>
              <a:rPr lang="en-US" sz="3600" dirty="0"/>
              <a:t>sustain life</a:t>
            </a:r>
          </a:p>
          <a:p>
            <a:pPr marL="0" indent="0">
              <a:buNone/>
            </a:pPr>
            <a:r>
              <a:rPr lang="en-US" sz="3600" dirty="0" smtClean="0"/>
              <a:t>	(</a:t>
            </a:r>
            <a:r>
              <a:rPr lang="en-US" sz="3600" dirty="0"/>
              <a:t>C)  recognize levels of organization in plants and animals, </a:t>
            </a:r>
            <a:r>
              <a:rPr lang="en-US" sz="3600" dirty="0" smtClean="0"/>
              <a:t>	including </a:t>
            </a:r>
            <a:r>
              <a:rPr lang="en-US" sz="3600" dirty="0"/>
              <a:t>cells, </a:t>
            </a:r>
            <a:r>
              <a:rPr lang="en-US" sz="3600" dirty="0" smtClean="0"/>
              <a:t>tissues</a:t>
            </a:r>
            <a:r>
              <a:rPr lang="en-US" sz="3600" dirty="0"/>
              <a:t>, organs, organ systems, and </a:t>
            </a:r>
            <a:r>
              <a:rPr lang="en-US" sz="3600" dirty="0" smtClean="0"/>
              <a:t>	organisms</a:t>
            </a:r>
            <a:endParaRPr lang="en-US" sz="3600" dirty="0"/>
          </a:p>
          <a:p>
            <a:endParaRPr lang="en-US" dirty="0" smtClean="0"/>
          </a:p>
          <a:p>
            <a:pPr lvl="1"/>
            <a:endParaRPr lang="en-US" dirty="0"/>
          </a:p>
        </p:txBody>
      </p:sp>
    </p:spTree>
    <p:extLst>
      <p:ext uri="{BB962C8B-B14F-4D97-AF65-F5344CB8AC3E}">
        <p14:creationId xmlns:p14="http://schemas.microsoft.com/office/powerpoint/2010/main" val="9242169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t>7</a:t>
            </a:r>
            <a:r>
              <a:rPr lang="en-US" u="sng" baseline="30000" dirty="0" smtClean="0"/>
              <a:t>th</a:t>
            </a:r>
            <a:r>
              <a:rPr lang="en-US" u="sng" dirty="0" smtClean="0"/>
              <a:t> Grade DOL</a:t>
            </a:r>
            <a:endParaRPr lang="en-US" u="sng" dirty="0"/>
          </a:p>
        </p:txBody>
      </p:sp>
      <p:sp>
        <p:nvSpPr>
          <p:cNvPr id="3" name="Content Placeholder 2"/>
          <p:cNvSpPr>
            <a:spLocks noGrp="1"/>
          </p:cNvSpPr>
          <p:nvPr>
            <p:ph idx="1"/>
          </p:nvPr>
        </p:nvSpPr>
        <p:spPr>
          <a:xfrm>
            <a:off x="677334" y="1375577"/>
            <a:ext cx="8596668" cy="4665786"/>
          </a:xfrm>
        </p:spPr>
        <p:txBody>
          <a:bodyPr>
            <a:normAutofit/>
          </a:bodyPr>
          <a:lstStyle/>
          <a:p>
            <a:r>
              <a:rPr lang="en-US" sz="5400" dirty="0" smtClean="0"/>
              <a:t> I will complete an exit slip to explain 3 ways I will prepare for the district test on Thursday.</a:t>
            </a:r>
            <a:endParaRPr lang="en-US" sz="5400" dirty="0"/>
          </a:p>
        </p:txBody>
      </p:sp>
    </p:spTree>
    <p:extLst>
      <p:ext uri="{BB962C8B-B14F-4D97-AF65-F5344CB8AC3E}">
        <p14:creationId xmlns:p14="http://schemas.microsoft.com/office/powerpoint/2010/main" val="12340994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596668" cy="1320800"/>
          </a:xfrm>
        </p:spPr>
        <p:txBody>
          <a:bodyPr/>
          <a:lstStyle/>
          <a:p>
            <a:r>
              <a:rPr lang="en-US" dirty="0" smtClean="0"/>
              <a:t>6</a:t>
            </a:r>
            <a:r>
              <a:rPr lang="en-US" baseline="30000" dirty="0" smtClean="0"/>
              <a:t>th</a:t>
            </a:r>
            <a:r>
              <a:rPr lang="en-US" dirty="0" smtClean="0"/>
              <a:t> Grade TEK</a:t>
            </a:r>
            <a:endParaRPr lang="en-US" dirty="0"/>
          </a:p>
        </p:txBody>
      </p:sp>
      <p:sp>
        <p:nvSpPr>
          <p:cNvPr id="3" name="Content Placeholder 2"/>
          <p:cNvSpPr>
            <a:spLocks noGrp="1"/>
          </p:cNvSpPr>
          <p:nvPr>
            <p:ph idx="1"/>
          </p:nvPr>
        </p:nvSpPr>
        <p:spPr>
          <a:xfrm>
            <a:off x="-1" y="540688"/>
            <a:ext cx="12125740" cy="6317311"/>
          </a:xfrm>
        </p:spPr>
        <p:txBody>
          <a:bodyPr>
            <a:normAutofit lnSpcReduction="10000"/>
          </a:bodyPr>
          <a:lstStyle/>
          <a:p>
            <a:r>
              <a:rPr lang="en-US" dirty="0"/>
              <a:t>(12)  Organisms and environments. The student knows all organisms are classified into Domains and Kingdoms. Organisms within these taxonomic groups share similar characteristics which allow them to interact with the living and nonliving parts of their ecosystem. The student is expected to</a:t>
            </a:r>
            <a:r>
              <a:rPr lang="en-US" dirty="0" smtClean="0"/>
              <a:t>:</a:t>
            </a:r>
            <a:endParaRPr lang="en-US" dirty="0"/>
          </a:p>
          <a:p>
            <a:r>
              <a:rPr lang="en-US" dirty="0"/>
              <a:t>(A)  understand that all organisms are composed of one or more cells</a:t>
            </a:r>
            <a:r>
              <a:rPr lang="en-US" dirty="0" smtClean="0"/>
              <a:t>;</a:t>
            </a:r>
            <a:endParaRPr lang="en-US" dirty="0"/>
          </a:p>
          <a:p>
            <a:r>
              <a:rPr lang="en-US" dirty="0"/>
              <a:t>(B)  recognize that the presence of a nucleus determines whether a cell is prokaryotic or eukaryotic</a:t>
            </a:r>
            <a:r>
              <a:rPr lang="en-US" dirty="0" smtClean="0"/>
              <a:t>;</a:t>
            </a:r>
            <a:endParaRPr lang="en-US" dirty="0"/>
          </a:p>
          <a:p>
            <a:r>
              <a:rPr lang="en-US" dirty="0"/>
              <a:t>(C)  recognize that the broadest taxonomic classification of living organisms is divided into currently recognized Domains</a:t>
            </a:r>
            <a:r>
              <a:rPr lang="en-US" dirty="0" smtClean="0"/>
              <a:t>;</a:t>
            </a:r>
            <a:endParaRPr lang="en-US" dirty="0"/>
          </a:p>
          <a:p>
            <a:r>
              <a:rPr lang="en-US" dirty="0"/>
              <a:t>(D)  identify the basic characteristics of organisms, including prokaryotic or eukaryotic, unicellular or multicellular, autotrophic or heterotrophic, and mode of reproduction, that further classify them in the currently recognized Kingdoms</a:t>
            </a:r>
            <a:r>
              <a:rPr lang="en-US" dirty="0" smtClean="0"/>
              <a:t>;</a:t>
            </a:r>
            <a:endParaRPr lang="en-US" dirty="0"/>
          </a:p>
          <a:p>
            <a:r>
              <a:rPr lang="en-US" dirty="0"/>
              <a:t>(E)  describe biotic and abiotic parts of an ecosystem in which organisms interact; </a:t>
            </a:r>
            <a:r>
              <a:rPr lang="en-US" dirty="0" smtClean="0"/>
              <a:t>and</a:t>
            </a:r>
            <a:endParaRPr lang="en-US" dirty="0"/>
          </a:p>
          <a:p>
            <a:r>
              <a:rPr lang="en-US" dirty="0"/>
              <a:t>(F)  diagram the levels of organization within an ecosystem, including organism, population, community, and ecosystem</a:t>
            </a:r>
            <a:r>
              <a:rPr lang="en-US" dirty="0" smtClean="0"/>
              <a:t>.</a:t>
            </a:r>
          </a:p>
          <a:p>
            <a:r>
              <a:rPr lang="en-US" dirty="0"/>
              <a:t>(11)  Organisms and environments. The student knows that populations and species demonstrate variation and inherit many of their unique traits through gradual processes over many generations. The student is expected to</a:t>
            </a:r>
            <a:r>
              <a:rPr lang="en-US" dirty="0" smtClean="0"/>
              <a:t>:</a:t>
            </a:r>
            <a:endParaRPr lang="en-US" dirty="0"/>
          </a:p>
          <a:p>
            <a:r>
              <a:rPr lang="en-US" dirty="0"/>
              <a:t>(A)  examine organisms or their structures such as insects or leaves and use dichotomous keys for identification</a:t>
            </a:r>
            <a:r>
              <a:rPr lang="en-US" dirty="0" smtClean="0"/>
              <a:t>;</a:t>
            </a:r>
          </a:p>
          <a:p>
            <a:r>
              <a:rPr lang="en-US" dirty="0"/>
              <a:t>(C)  identify some changes in genetic traits that have occurred over several generations through natural selection and selective breeding such as the Galapagos Medium Ground Finch (</a:t>
            </a:r>
            <a:r>
              <a:rPr lang="en-US" dirty="0" err="1"/>
              <a:t>Geospiza</a:t>
            </a:r>
            <a:r>
              <a:rPr lang="en-US" dirty="0"/>
              <a:t> </a:t>
            </a:r>
            <a:r>
              <a:rPr lang="en-US" dirty="0" err="1"/>
              <a:t>fortis</a:t>
            </a:r>
            <a:r>
              <a:rPr lang="en-US" dirty="0"/>
              <a:t>) or domestic animals.</a:t>
            </a:r>
          </a:p>
        </p:txBody>
      </p:sp>
    </p:spTree>
    <p:extLst>
      <p:ext uri="{BB962C8B-B14F-4D97-AF65-F5344CB8AC3E}">
        <p14:creationId xmlns:p14="http://schemas.microsoft.com/office/powerpoint/2010/main" val="10089559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596668" cy="1320800"/>
          </a:xfrm>
        </p:spPr>
        <p:txBody>
          <a:bodyPr/>
          <a:lstStyle/>
          <a:p>
            <a:r>
              <a:rPr lang="en-US" dirty="0" smtClean="0"/>
              <a:t>6</a:t>
            </a:r>
            <a:r>
              <a:rPr lang="en-US" baseline="30000" dirty="0" smtClean="0"/>
              <a:t>th</a:t>
            </a:r>
            <a:r>
              <a:rPr lang="en-US" dirty="0" smtClean="0"/>
              <a:t> Grade LO</a:t>
            </a:r>
            <a:endParaRPr lang="en-US" dirty="0"/>
          </a:p>
        </p:txBody>
      </p:sp>
      <p:sp>
        <p:nvSpPr>
          <p:cNvPr id="3" name="Content Placeholder 2"/>
          <p:cNvSpPr>
            <a:spLocks noGrp="1"/>
          </p:cNvSpPr>
          <p:nvPr>
            <p:ph idx="1"/>
          </p:nvPr>
        </p:nvSpPr>
        <p:spPr>
          <a:xfrm>
            <a:off x="0" y="492981"/>
            <a:ext cx="12192000" cy="6615485"/>
          </a:xfrm>
        </p:spPr>
        <p:txBody>
          <a:bodyPr>
            <a:normAutofit fontScale="77500" lnSpcReduction="20000"/>
          </a:bodyPr>
          <a:lstStyle/>
          <a:p>
            <a:r>
              <a:rPr lang="en-US" sz="2300" dirty="0"/>
              <a:t>We will review 4th 6 Weeks Curriculum to prepare for the 4th 6 weeks district test by completing a written review</a:t>
            </a:r>
            <a:r>
              <a:rPr lang="en-US" sz="2300" dirty="0" smtClean="0"/>
              <a:t>.</a:t>
            </a:r>
          </a:p>
          <a:p>
            <a:pPr marL="0" indent="0">
              <a:buNone/>
            </a:pPr>
            <a:r>
              <a:rPr lang="en-US" sz="2300" dirty="0" smtClean="0"/>
              <a:t>	6.(12</a:t>
            </a:r>
            <a:r>
              <a:rPr lang="en-US" sz="2300" dirty="0"/>
              <a:t>)  Organisms and environments. The student knows all organisms are classified into Domains and Kingdoms. </a:t>
            </a:r>
            <a:r>
              <a:rPr lang="en-US" sz="2300" dirty="0" smtClean="0"/>
              <a:t>	Organisms </a:t>
            </a:r>
            <a:r>
              <a:rPr lang="en-US" sz="2300" dirty="0"/>
              <a:t>within these taxonomic groups share similar characteristics which allow them to interact with the </a:t>
            </a:r>
            <a:r>
              <a:rPr lang="en-US" sz="2300" dirty="0" smtClean="0"/>
              <a:t>	living </a:t>
            </a:r>
            <a:r>
              <a:rPr lang="en-US" sz="2300" dirty="0"/>
              <a:t>and </a:t>
            </a:r>
            <a:r>
              <a:rPr lang="en-US" sz="2300" dirty="0" smtClean="0"/>
              <a:t>nonliving </a:t>
            </a:r>
            <a:r>
              <a:rPr lang="en-US" sz="2300" dirty="0"/>
              <a:t>parts of their ecosystem. The student is expected to:</a:t>
            </a:r>
          </a:p>
          <a:p>
            <a:pPr marL="0" indent="0">
              <a:buNone/>
            </a:pPr>
            <a:r>
              <a:rPr lang="en-US" sz="2300" dirty="0" smtClean="0"/>
              <a:t>	(A</a:t>
            </a:r>
            <a:r>
              <a:rPr lang="en-US" sz="2300" dirty="0"/>
              <a:t>)  understand that all organisms are composed of one or more cells;</a:t>
            </a:r>
          </a:p>
          <a:p>
            <a:pPr marL="0" indent="0">
              <a:buNone/>
            </a:pPr>
            <a:r>
              <a:rPr lang="en-US" sz="2300" dirty="0" smtClean="0"/>
              <a:t>	(</a:t>
            </a:r>
            <a:r>
              <a:rPr lang="en-US" sz="2300" dirty="0"/>
              <a:t>B)  recognize that the presence of a nucleus determines whether a cell is prokaryotic or eukaryotic;</a:t>
            </a:r>
          </a:p>
          <a:p>
            <a:pPr marL="0" indent="0">
              <a:buNone/>
            </a:pPr>
            <a:r>
              <a:rPr lang="en-US" sz="2300" dirty="0" smtClean="0"/>
              <a:t>	(</a:t>
            </a:r>
            <a:r>
              <a:rPr lang="en-US" sz="2300" dirty="0"/>
              <a:t>C)  recognize that the broadest taxonomic classification of living organisms is divided into currently recognized </a:t>
            </a:r>
            <a:r>
              <a:rPr lang="en-US" sz="2300" dirty="0" smtClean="0"/>
              <a:t>	Domains</a:t>
            </a:r>
            <a:r>
              <a:rPr lang="en-US" sz="2300" dirty="0"/>
              <a:t>;</a:t>
            </a:r>
          </a:p>
          <a:p>
            <a:pPr marL="0" indent="0">
              <a:buNone/>
            </a:pPr>
            <a:r>
              <a:rPr lang="en-US" sz="2300" dirty="0" smtClean="0"/>
              <a:t>	(</a:t>
            </a:r>
            <a:r>
              <a:rPr lang="en-US" sz="2300" dirty="0"/>
              <a:t>D)  identify the basic characteristics of organisms, including prokaryotic or eukaryotic, unicellular or </a:t>
            </a:r>
            <a:r>
              <a:rPr lang="en-US" sz="2300" dirty="0" smtClean="0"/>
              <a:t>	multicellular</a:t>
            </a:r>
            <a:r>
              <a:rPr lang="en-US" sz="2300" dirty="0"/>
              <a:t>, </a:t>
            </a:r>
            <a:r>
              <a:rPr lang="en-US" sz="2300" dirty="0" smtClean="0"/>
              <a:t>autotrophic </a:t>
            </a:r>
            <a:r>
              <a:rPr lang="en-US" sz="2300" dirty="0"/>
              <a:t>or heterotrophic, and mode of reproduction, that further classify them in the </a:t>
            </a:r>
            <a:r>
              <a:rPr lang="en-US" sz="2300" dirty="0" smtClean="0"/>
              <a:t>	currently </a:t>
            </a:r>
            <a:r>
              <a:rPr lang="en-US" sz="2300" dirty="0"/>
              <a:t>recognized </a:t>
            </a:r>
            <a:r>
              <a:rPr lang="en-US" sz="2300" dirty="0" smtClean="0"/>
              <a:t>Kingdoms</a:t>
            </a:r>
            <a:r>
              <a:rPr lang="en-US" sz="2300" dirty="0"/>
              <a:t>;</a:t>
            </a:r>
          </a:p>
          <a:p>
            <a:pPr marL="0" indent="0">
              <a:buNone/>
            </a:pPr>
            <a:r>
              <a:rPr lang="en-US" sz="2300" dirty="0" smtClean="0"/>
              <a:t>	(</a:t>
            </a:r>
            <a:r>
              <a:rPr lang="en-US" sz="2300" dirty="0"/>
              <a:t>E)  describe biotic and abiotic parts of an ecosystem in which organisms interact; and</a:t>
            </a:r>
          </a:p>
          <a:p>
            <a:pPr marL="0" indent="0">
              <a:buNone/>
            </a:pPr>
            <a:r>
              <a:rPr lang="en-US" sz="2300" dirty="0" smtClean="0"/>
              <a:t>	(</a:t>
            </a:r>
            <a:r>
              <a:rPr lang="en-US" sz="2300" dirty="0"/>
              <a:t>F)  diagram the levels of organization within an ecosystem, including organism, population, community, and </a:t>
            </a:r>
            <a:r>
              <a:rPr lang="en-US" sz="2300" dirty="0" smtClean="0"/>
              <a:t>	ecosystem</a:t>
            </a:r>
            <a:r>
              <a:rPr lang="en-US" sz="2300" dirty="0"/>
              <a:t>.</a:t>
            </a:r>
          </a:p>
          <a:p>
            <a:pPr marL="0" indent="0">
              <a:buNone/>
            </a:pPr>
            <a:r>
              <a:rPr lang="en-US" sz="2300" dirty="0" smtClean="0"/>
              <a:t>	(</a:t>
            </a:r>
            <a:r>
              <a:rPr lang="en-US" sz="2300" dirty="0"/>
              <a:t>11)  Organisms and environments. The student knows that populations and species demonstrate variation and </a:t>
            </a:r>
            <a:r>
              <a:rPr lang="en-US" sz="2300" dirty="0" smtClean="0"/>
              <a:t>	inherit many </a:t>
            </a:r>
            <a:r>
              <a:rPr lang="en-US" sz="2300" dirty="0"/>
              <a:t>of their unique traits through gradual processes over many generations. The student is expected </a:t>
            </a:r>
            <a:r>
              <a:rPr lang="en-US" sz="2300" dirty="0" smtClean="0"/>
              <a:t>	to</a:t>
            </a:r>
            <a:r>
              <a:rPr lang="en-US" sz="2300" dirty="0"/>
              <a:t>:</a:t>
            </a:r>
          </a:p>
          <a:p>
            <a:pPr marL="0" indent="0">
              <a:buNone/>
            </a:pPr>
            <a:r>
              <a:rPr lang="en-US" sz="2300" dirty="0" smtClean="0"/>
              <a:t>	(</a:t>
            </a:r>
            <a:r>
              <a:rPr lang="en-US" sz="2300" dirty="0"/>
              <a:t>A)  examine organisms or their structures such as insects or leaves and use dichotomous keys for identification;</a:t>
            </a:r>
          </a:p>
          <a:p>
            <a:pPr marL="0" indent="0">
              <a:buNone/>
            </a:pPr>
            <a:r>
              <a:rPr lang="en-US" sz="2300" dirty="0" smtClean="0"/>
              <a:t>	(</a:t>
            </a:r>
            <a:r>
              <a:rPr lang="en-US" sz="2300" dirty="0"/>
              <a:t>C)  identify some changes in genetic traits that have occurred over several generations through natural </a:t>
            </a:r>
            <a:r>
              <a:rPr lang="en-US" sz="2300" dirty="0" smtClean="0"/>
              <a:t>	selection </a:t>
            </a:r>
            <a:r>
              <a:rPr lang="en-US" sz="2300" dirty="0"/>
              <a:t>and </a:t>
            </a:r>
            <a:r>
              <a:rPr lang="en-US" sz="2300" dirty="0" smtClean="0"/>
              <a:t>selective </a:t>
            </a:r>
            <a:r>
              <a:rPr lang="en-US" sz="2300" dirty="0"/>
              <a:t>breeding such as the Galapagos Medium Ground Finch (</a:t>
            </a:r>
            <a:r>
              <a:rPr lang="en-US" sz="2300" dirty="0" err="1"/>
              <a:t>Geospiza</a:t>
            </a:r>
            <a:r>
              <a:rPr lang="en-US" sz="2300" dirty="0"/>
              <a:t> </a:t>
            </a:r>
            <a:r>
              <a:rPr lang="en-US" sz="2300" dirty="0" err="1"/>
              <a:t>fortis</a:t>
            </a:r>
            <a:r>
              <a:rPr lang="en-US" sz="2300" dirty="0"/>
              <a:t>) or domestic </a:t>
            </a:r>
            <a:r>
              <a:rPr lang="en-US" sz="2300" dirty="0" smtClean="0"/>
              <a:t>	animals</a:t>
            </a:r>
            <a:r>
              <a:rPr lang="en-US" sz="2300" dirty="0"/>
              <a:t>.</a:t>
            </a:r>
          </a:p>
          <a:p>
            <a:endParaRPr lang="en-US" dirty="0" smtClean="0"/>
          </a:p>
          <a:p>
            <a:endParaRPr lang="en-US" dirty="0"/>
          </a:p>
          <a:p>
            <a:endParaRPr lang="en-US" dirty="0"/>
          </a:p>
        </p:txBody>
      </p:sp>
    </p:spTree>
    <p:extLst>
      <p:ext uri="{BB962C8B-B14F-4D97-AF65-F5344CB8AC3E}">
        <p14:creationId xmlns:p14="http://schemas.microsoft.com/office/powerpoint/2010/main" val="23963935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035" y="0"/>
            <a:ext cx="8596668" cy="1320800"/>
          </a:xfrm>
        </p:spPr>
        <p:txBody>
          <a:bodyPr/>
          <a:lstStyle/>
          <a:p>
            <a:r>
              <a:rPr lang="en-US" dirty="0" smtClean="0"/>
              <a:t>6</a:t>
            </a:r>
            <a:r>
              <a:rPr lang="en-US" baseline="30000" dirty="0" smtClean="0"/>
              <a:t>th</a:t>
            </a:r>
            <a:r>
              <a:rPr lang="en-US" dirty="0" smtClean="0"/>
              <a:t> Grade DOL</a:t>
            </a:r>
            <a:endParaRPr lang="en-US" dirty="0"/>
          </a:p>
        </p:txBody>
      </p:sp>
      <p:sp>
        <p:nvSpPr>
          <p:cNvPr id="3" name="Content Placeholder 2"/>
          <p:cNvSpPr>
            <a:spLocks noGrp="1"/>
          </p:cNvSpPr>
          <p:nvPr>
            <p:ph idx="1"/>
          </p:nvPr>
        </p:nvSpPr>
        <p:spPr>
          <a:xfrm>
            <a:off x="628153" y="683813"/>
            <a:ext cx="8645849" cy="5357550"/>
          </a:xfrm>
        </p:spPr>
        <p:txBody>
          <a:bodyPr>
            <a:normAutofit/>
          </a:bodyPr>
          <a:lstStyle/>
          <a:p>
            <a:r>
              <a:rPr lang="en-US" sz="6000" dirty="0"/>
              <a:t> I will complete an exit slip to explain 3 ways I will prepare for the district test on Thursday.</a:t>
            </a:r>
          </a:p>
          <a:p>
            <a:endParaRPr lang="en-US" dirty="0"/>
          </a:p>
        </p:txBody>
      </p:sp>
    </p:spTree>
    <p:extLst>
      <p:ext uri="{BB962C8B-B14F-4D97-AF65-F5344CB8AC3E}">
        <p14:creationId xmlns:p14="http://schemas.microsoft.com/office/powerpoint/2010/main" val="1192664984"/>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F496CB"/>
      </a:accent1>
      <a:accent2>
        <a:srgbClr val="BC356F"/>
      </a:accent2>
      <a:accent3>
        <a:srgbClr val="E65331"/>
      </a:accent3>
      <a:accent4>
        <a:srgbClr val="F27E19"/>
      </a:accent4>
      <a:accent5>
        <a:srgbClr val="F2AC19"/>
      </a:accent5>
      <a:accent6>
        <a:srgbClr val="BC80E0"/>
      </a:accent6>
      <a:hlink>
        <a:srgbClr val="EF5285"/>
      </a:hlink>
      <a:folHlink>
        <a:srgbClr val="F77F90"/>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23659B44-6E34-4CE8-8F0D-387DA7996826}"/>
    </a:ext>
  </a:extLst>
</a:theme>
</file>

<file path=docProps/app.xml><?xml version="1.0" encoding="utf-8"?>
<Properties xmlns="http://schemas.openxmlformats.org/officeDocument/2006/extended-properties" xmlns:vt="http://schemas.openxmlformats.org/officeDocument/2006/docPropsVTypes">
  <Template>Facet</Template>
  <TotalTime>114</TotalTime>
  <Words>488</Words>
  <Application>Microsoft Office PowerPoint</Application>
  <PresentationFormat>Widescreen</PresentationFormat>
  <Paragraphs>43</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Trebuchet MS</vt:lpstr>
      <vt:lpstr>Wingdings 3</vt:lpstr>
      <vt:lpstr>Facet</vt:lpstr>
      <vt:lpstr>Feb. 22, 2017</vt:lpstr>
      <vt:lpstr>7th Grade TEKS</vt:lpstr>
      <vt:lpstr>7th Grade LO</vt:lpstr>
      <vt:lpstr>7th Grade DOL</vt:lpstr>
      <vt:lpstr>6th Grade TEK</vt:lpstr>
      <vt:lpstr>6th Grade LO</vt:lpstr>
      <vt:lpstr>6th Grade DOL</vt:lpstr>
    </vt:vector>
  </TitlesOfParts>
  <Company>Dallas ISD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Feb. 21, 2017</dc:title>
  <dc:creator>Pease, Katherine J</dc:creator>
  <cp:lastModifiedBy>Pease, Katherine J</cp:lastModifiedBy>
  <cp:revision>4</cp:revision>
  <cp:lastPrinted>2017-02-21T16:00:48Z</cp:lastPrinted>
  <dcterms:created xsi:type="dcterms:W3CDTF">2017-02-21T14:27:27Z</dcterms:created>
  <dcterms:modified xsi:type="dcterms:W3CDTF">2017-02-22T13:50:45Z</dcterms:modified>
</cp:coreProperties>
</file>