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954838"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53" autoAdjust="0"/>
    <p:restoredTop sz="94660"/>
  </p:normalViewPr>
  <p:slideViewPr>
    <p:cSldViewPr snapToGrid="0">
      <p:cViewPr varScale="1">
        <p:scale>
          <a:sx n="92" d="100"/>
          <a:sy n="92" d="100"/>
        </p:scale>
        <p:origin x="139" y="2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2/2/2017</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99459"/>
            <a:ext cx="8001000" cy="2971801"/>
          </a:xfrm>
        </p:spPr>
        <p:txBody>
          <a:bodyPr>
            <a:normAutofit/>
          </a:bodyPr>
          <a:lstStyle/>
          <a:p>
            <a:r>
              <a:rPr lang="en-US" sz="7200" u="sng" dirty="0" smtClean="0"/>
              <a:t>Feb. 2, 2017</a:t>
            </a:r>
            <a:endParaRPr lang="en-US" sz="7200" u="sng" dirty="0"/>
          </a:p>
        </p:txBody>
      </p:sp>
      <p:sp>
        <p:nvSpPr>
          <p:cNvPr id="3" name="Subtitle 2"/>
          <p:cNvSpPr>
            <a:spLocks noGrp="1"/>
          </p:cNvSpPr>
          <p:nvPr>
            <p:ph type="subTitle" idx="1"/>
          </p:nvPr>
        </p:nvSpPr>
        <p:spPr>
          <a:xfrm>
            <a:off x="684211" y="1072343"/>
            <a:ext cx="11369243" cy="4718858"/>
          </a:xfrm>
        </p:spPr>
        <p:txBody>
          <a:bodyPr>
            <a:noAutofit/>
          </a:bodyPr>
          <a:lstStyle/>
          <a:p>
            <a:pPr marL="457200" indent="-457200">
              <a:buAutoNum type="arabicPeriod"/>
            </a:pPr>
            <a:r>
              <a:rPr lang="en-US" sz="4000" dirty="0" smtClean="0">
                <a:ln>
                  <a:solidFill>
                    <a:schemeClr val="tx1">
                      <a:lumMod val="95000"/>
                    </a:schemeClr>
                  </a:solidFill>
                </a:ln>
                <a:latin typeface="Adobe Gothic Std B" panose="020B0800000000000000" pitchFamily="34" charset="-128"/>
                <a:ea typeface="Adobe Gothic Std B" panose="020B0800000000000000" pitchFamily="34" charset="-128"/>
              </a:rPr>
              <a:t>Sharpen Pencil</a:t>
            </a:r>
          </a:p>
          <a:p>
            <a:pPr marL="457200" indent="-457200">
              <a:buAutoNum type="arabicPeriod"/>
            </a:pPr>
            <a:r>
              <a:rPr lang="en-US" sz="4000" dirty="0" smtClean="0">
                <a:ln>
                  <a:solidFill>
                    <a:schemeClr val="tx1">
                      <a:lumMod val="95000"/>
                    </a:schemeClr>
                  </a:solidFill>
                </a:ln>
                <a:latin typeface="Adobe Gothic Std B" panose="020B0800000000000000" pitchFamily="34" charset="-128"/>
                <a:ea typeface="Adobe Gothic Std B" panose="020B0800000000000000" pitchFamily="34" charset="-128"/>
              </a:rPr>
              <a:t>Collect DOL , Collect Clicker</a:t>
            </a:r>
          </a:p>
          <a:p>
            <a:pPr marL="457200" indent="-457200">
              <a:buAutoNum type="arabicPeriod"/>
            </a:pPr>
            <a:r>
              <a:rPr lang="en-US" sz="4000" dirty="0" smtClean="0">
                <a:ln>
                  <a:solidFill>
                    <a:schemeClr val="tx1">
                      <a:lumMod val="95000"/>
                    </a:schemeClr>
                  </a:solidFill>
                </a:ln>
                <a:latin typeface="Adobe Gothic Std B" panose="020B0800000000000000" pitchFamily="34" charset="-128"/>
                <a:ea typeface="Adobe Gothic Std B" panose="020B0800000000000000" pitchFamily="34" charset="-128"/>
              </a:rPr>
              <a:t>Sit in assigned seat</a:t>
            </a:r>
          </a:p>
          <a:p>
            <a:pPr marL="457200" indent="-457200">
              <a:buAutoNum type="arabicPeriod"/>
            </a:pPr>
            <a:r>
              <a:rPr lang="en-US" sz="4000" dirty="0" smtClean="0">
                <a:ln>
                  <a:solidFill>
                    <a:schemeClr val="tx1">
                      <a:lumMod val="95000"/>
                    </a:schemeClr>
                  </a:solidFill>
                </a:ln>
                <a:latin typeface="Adobe Gothic Std B" panose="020B0800000000000000" pitchFamily="34" charset="-128"/>
                <a:ea typeface="Adobe Gothic Std B" panose="020B0800000000000000" pitchFamily="34" charset="-128"/>
              </a:rPr>
              <a:t>Complete DOL QUIZ on own</a:t>
            </a:r>
            <a:endParaRPr lang="en-US" sz="4000" dirty="0">
              <a:ln>
                <a:solidFill>
                  <a:schemeClr val="tx1">
                    <a:lumMod val="95000"/>
                  </a:schemeClr>
                </a:solidFill>
              </a:ln>
              <a:latin typeface="Adobe Gothic Std B" panose="020B0800000000000000" pitchFamily="34" charset="-128"/>
              <a:ea typeface="Adobe Gothic Std B" panose="020B0800000000000000" pitchFamily="34" charset="-128"/>
            </a:endParaRPr>
          </a:p>
          <a:p>
            <a:pPr marL="457200" indent="-457200">
              <a:buAutoNum type="arabicPeriod"/>
            </a:pPr>
            <a:r>
              <a:rPr lang="en-US" sz="4000" dirty="0" smtClean="0">
                <a:ln>
                  <a:solidFill>
                    <a:schemeClr val="tx1">
                      <a:lumMod val="95000"/>
                    </a:schemeClr>
                  </a:solidFill>
                </a:ln>
                <a:latin typeface="Adobe Gothic Std B" panose="020B0800000000000000" pitchFamily="34" charset="-128"/>
                <a:ea typeface="Adobe Gothic Std B" panose="020B0800000000000000" pitchFamily="34" charset="-128"/>
              </a:rPr>
              <a:t>If finish early, study vocabulary flashcard</a:t>
            </a:r>
            <a:endParaRPr lang="en-US" sz="4000" dirty="0">
              <a:ln>
                <a:solidFill>
                  <a:schemeClr val="tx1">
                    <a:lumMod val="95000"/>
                  </a:schemeClr>
                </a:solidFill>
              </a:ln>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3381855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502" y="1188720"/>
            <a:ext cx="12125498" cy="5669280"/>
          </a:xfrm>
        </p:spPr>
        <p:txBody>
          <a:bodyPr>
            <a:noAutofit/>
          </a:bodyPr>
          <a:lstStyle/>
          <a:p>
            <a:r>
              <a:rPr lang="en-US" sz="4400" dirty="0" smtClean="0"/>
              <a:t>7.12 (D</a:t>
            </a:r>
            <a:r>
              <a:rPr lang="en-US" sz="4400" dirty="0"/>
              <a:t>)  identify the basic characteristics of organisms, including prokaryotic or eukaryotic, unicellular or multicellular, autotrophic or heterotrophic, and mode of reproduction, that further classify them in the currently recognized Kingdoms;</a:t>
            </a:r>
          </a:p>
        </p:txBody>
      </p:sp>
      <p:sp>
        <p:nvSpPr>
          <p:cNvPr id="3" name="Content Placeholder 2"/>
          <p:cNvSpPr>
            <a:spLocks noGrp="1"/>
          </p:cNvSpPr>
          <p:nvPr>
            <p:ph idx="1"/>
          </p:nvPr>
        </p:nvSpPr>
        <p:spPr>
          <a:xfrm>
            <a:off x="0" y="-145473"/>
            <a:ext cx="8620096" cy="1675015"/>
          </a:xfrm>
        </p:spPr>
        <p:txBody>
          <a:bodyPr>
            <a:normAutofit/>
          </a:bodyPr>
          <a:lstStyle/>
          <a:p>
            <a:r>
              <a:rPr lang="en-US" sz="6600" u="sng" dirty="0" smtClean="0">
                <a:latin typeface="Adobe Gothic Std B" panose="020B0800000000000000" pitchFamily="34" charset="-128"/>
                <a:ea typeface="Adobe Gothic Std B" panose="020B0800000000000000" pitchFamily="34" charset="-128"/>
              </a:rPr>
              <a:t>7</a:t>
            </a:r>
            <a:r>
              <a:rPr lang="en-US" sz="6600" u="sng" baseline="30000" dirty="0" smtClean="0">
                <a:latin typeface="Adobe Gothic Std B" panose="020B0800000000000000" pitchFamily="34" charset="-128"/>
                <a:ea typeface="Adobe Gothic Std B" panose="020B0800000000000000" pitchFamily="34" charset="-128"/>
              </a:rPr>
              <a:t>th</a:t>
            </a:r>
            <a:r>
              <a:rPr lang="en-US" sz="6600" u="sng" dirty="0" smtClean="0">
                <a:latin typeface="Adobe Gothic Std B" panose="020B0800000000000000" pitchFamily="34" charset="-128"/>
                <a:ea typeface="Adobe Gothic Std B" panose="020B0800000000000000" pitchFamily="34" charset="-128"/>
              </a:rPr>
              <a:t> Grade TEK</a:t>
            </a:r>
            <a:endParaRPr lang="en-US" sz="6600" u="sng" dirty="0">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2724906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255" y="980902"/>
            <a:ext cx="11928763" cy="5013498"/>
          </a:xfrm>
          <a:ln>
            <a:solidFill>
              <a:schemeClr val="bg1">
                <a:lumMod val="50000"/>
                <a:lumOff val="50000"/>
              </a:schemeClr>
            </a:solidFill>
          </a:ln>
        </p:spPr>
        <p:txBody>
          <a:bodyPr>
            <a:normAutofit fontScale="90000"/>
          </a:bodyPr>
          <a:lstStyle/>
          <a:p>
            <a:r>
              <a:rPr lang="en-US" dirty="0" smtClean="0">
                <a:latin typeface="Adobe Gothic Std B" panose="020B0800000000000000" pitchFamily="34" charset="-128"/>
                <a:ea typeface="Adobe Gothic Std B" panose="020B0800000000000000" pitchFamily="34" charset="-128"/>
              </a:rPr>
              <a:t>7.11 :Organisms </a:t>
            </a:r>
            <a:r>
              <a:rPr lang="en-US" dirty="0">
                <a:latin typeface="Adobe Gothic Std B" panose="020B0800000000000000" pitchFamily="34" charset="-128"/>
                <a:ea typeface="Adobe Gothic Std B" panose="020B0800000000000000" pitchFamily="34" charset="-128"/>
              </a:rPr>
              <a:t>and environments. The student knows that populations and species demonstrate variation and inherit many of their unique traits through gradual processes over many generations. The student is expected to:</a:t>
            </a:r>
            <a:br>
              <a:rPr lang="en-US" dirty="0">
                <a:latin typeface="Adobe Gothic Std B" panose="020B0800000000000000" pitchFamily="34" charset="-128"/>
                <a:ea typeface="Adobe Gothic Std B" panose="020B0800000000000000" pitchFamily="34" charset="-128"/>
              </a:rPr>
            </a:br>
            <a:r>
              <a:rPr lang="en-US" dirty="0">
                <a:latin typeface="Adobe Gothic Std B" panose="020B0800000000000000" pitchFamily="34" charset="-128"/>
                <a:ea typeface="Adobe Gothic Std B" panose="020B0800000000000000" pitchFamily="34" charset="-128"/>
              </a:rPr>
              <a:t/>
            </a:r>
            <a:br>
              <a:rPr lang="en-US" dirty="0">
                <a:latin typeface="Adobe Gothic Std B" panose="020B0800000000000000" pitchFamily="34" charset="-128"/>
                <a:ea typeface="Adobe Gothic Std B" panose="020B0800000000000000" pitchFamily="34" charset="-128"/>
              </a:rPr>
            </a:br>
            <a:r>
              <a:rPr lang="en-US" dirty="0">
                <a:latin typeface="Adobe Gothic Std B" panose="020B0800000000000000" pitchFamily="34" charset="-128"/>
                <a:ea typeface="Adobe Gothic Std B" panose="020B0800000000000000" pitchFamily="34" charset="-128"/>
              </a:rPr>
              <a:t>(A)  examine organisms or their structures such as insects or leaves and use dichotomous keys for identification;</a:t>
            </a:r>
          </a:p>
        </p:txBody>
      </p:sp>
      <p:sp>
        <p:nvSpPr>
          <p:cNvPr id="3" name="Content Placeholder 2"/>
          <p:cNvSpPr>
            <a:spLocks noGrp="1"/>
          </p:cNvSpPr>
          <p:nvPr>
            <p:ph idx="1"/>
          </p:nvPr>
        </p:nvSpPr>
        <p:spPr>
          <a:xfrm>
            <a:off x="0" y="-87283"/>
            <a:ext cx="8534400" cy="1317567"/>
          </a:xfrm>
        </p:spPr>
        <p:txBody>
          <a:bodyPr>
            <a:normAutofit/>
          </a:bodyPr>
          <a:lstStyle/>
          <a:p>
            <a:r>
              <a:rPr lang="en-US" sz="6000" u="sng" dirty="0" smtClean="0">
                <a:latin typeface="Adobe Gothic Std B" panose="020B0800000000000000" pitchFamily="34" charset="-128"/>
                <a:ea typeface="Adobe Gothic Std B" panose="020B0800000000000000" pitchFamily="34" charset="-128"/>
              </a:rPr>
              <a:t>6</a:t>
            </a:r>
            <a:r>
              <a:rPr lang="en-US" sz="6000" u="sng" baseline="30000" dirty="0" smtClean="0">
                <a:latin typeface="Adobe Gothic Std B" panose="020B0800000000000000" pitchFamily="34" charset="-128"/>
                <a:ea typeface="Adobe Gothic Std B" panose="020B0800000000000000" pitchFamily="34" charset="-128"/>
              </a:rPr>
              <a:t>th</a:t>
            </a:r>
            <a:r>
              <a:rPr lang="en-US" sz="6000" u="sng" dirty="0" smtClean="0">
                <a:latin typeface="Adobe Gothic Std B" panose="020B0800000000000000" pitchFamily="34" charset="-128"/>
                <a:ea typeface="Adobe Gothic Std B" panose="020B0800000000000000" pitchFamily="34" charset="-128"/>
              </a:rPr>
              <a:t> Pre-AP TEK</a:t>
            </a:r>
            <a:endParaRPr lang="en-US" sz="6000" u="sng" dirty="0">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1818462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80656"/>
            <a:ext cx="12191999" cy="5777344"/>
          </a:xfrm>
        </p:spPr>
        <p:txBody>
          <a:bodyPr>
            <a:noAutofit/>
          </a:bodyPr>
          <a:lstStyle/>
          <a:p>
            <a:r>
              <a:rPr lang="en-US" dirty="0" smtClean="0"/>
              <a:t>We will compare/Contrast cell organelles structure and function by creating a diagram </a:t>
            </a:r>
            <a:r>
              <a:rPr lang="en-US" dirty="0"/>
              <a:t>poster.</a:t>
            </a:r>
            <a:br>
              <a:rPr lang="en-US" dirty="0"/>
            </a:br>
            <a:r>
              <a:rPr lang="en-US" dirty="0" smtClean="0"/>
              <a:t>	7.12 </a:t>
            </a:r>
            <a:r>
              <a:rPr lang="en-US" dirty="0"/>
              <a:t>(D)  identify the basic characteristics of </a:t>
            </a:r>
            <a:r>
              <a:rPr lang="en-US" dirty="0" smtClean="0"/>
              <a:t>	organisms</a:t>
            </a:r>
            <a:r>
              <a:rPr lang="en-US" dirty="0"/>
              <a:t>, including prokaryotic or </a:t>
            </a:r>
            <a:r>
              <a:rPr lang="en-US" dirty="0" smtClean="0"/>
              <a:t>	Eukaryotic</a:t>
            </a:r>
            <a:r>
              <a:rPr lang="en-US" dirty="0"/>
              <a:t>, unicellular or multicellular, </a:t>
            </a:r>
            <a:r>
              <a:rPr lang="en-US" dirty="0" smtClean="0"/>
              <a:t>	autotrophic </a:t>
            </a:r>
            <a:r>
              <a:rPr lang="en-US" dirty="0"/>
              <a:t>or heterotrophic, and mode of </a:t>
            </a:r>
            <a:r>
              <a:rPr lang="en-US" dirty="0" smtClean="0"/>
              <a:t>	reproduction</a:t>
            </a:r>
            <a:r>
              <a:rPr lang="en-US" dirty="0"/>
              <a:t>, that further classify them in </a:t>
            </a:r>
            <a:r>
              <a:rPr lang="en-US" dirty="0" smtClean="0"/>
              <a:t>	the </a:t>
            </a:r>
            <a:r>
              <a:rPr lang="en-US" dirty="0"/>
              <a:t>currently recognized Kingdoms</a:t>
            </a:r>
            <a:r>
              <a:rPr lang="en-US" sz="4000" dirty="0" smtClean="0"/>
              <a:t/>
            </a:r>
            <a:br>
              <a:rPr lang="en-US" sz="4000" dirty="0" smtClean="0"/>
            </a:br>
            <a:endParaRPr lang="en-US" sz="4000" dirty="0"/>
          </a:p>
        </p:txBody>
      </p:sp>
      <p:sp>
        <p:nvSpPr>
          <p:cNvPr id="3" name="Content Placeholder 2"/>
          <p:cNvSpPr>
            <a:spLocks noGrp="1"/>
          </p:cNvSpPr>
          <p:nvPr>
            <p:ph idx="1"/>
          </p:nvPr>
        </p:nvSpPr>
        <p:spPr>
          <a:xfrm>
            <a:off x="0" y="70658"/>
            <a:ext cx="8534400" cy="1134687"/>
          </a:xfrm>
        </p:spPr>
        <p:txBody>
          <a:bodyPr>
            <a:normAutofit/>
          </a:bodyPr>
          <a:lstStyle/>
          <a:p>
            <a:r>
              <a:rPr lang="en-US" sz="6000" u="sng" dirty="0" smtClean="0">
                <a:latin typeface="Adobe Gothic Std B" panose="020B0800000000000000" pitchFamily="34" charset="-128"/>
                <a:ea typeface="Adobe Gothic Std B" panose="020B0800000000000000" pitchFamily="34" charset="-128"/>
              </a:rPr>
              <a:t>7</a:t>
            </a:r>
            <a:r>
              <a:rPr lang="en-US" sz="6000" u="sng" baseline="30000" dirty="0" smtClean="0">
                <a:latin typeface="Adobe Gothic Std B" panose="020B0800000000000000" pitchFamily="34" charset="-128"/>
                <a:ea typeface="Adobe Gothic Std B" panose="020B0800000000000000" pitchFamily="34" charset="-128"/>
              </a:rPr>
              <a:t>th</a:t>
            </a:r>
            <a:r>
              <a:rPr lang="en-US" sz="6000" u="sng" dirty="0" smtClean="0">
                <a:latin typeface="Adobe Gothic Std B" panose="020B0800000000000000" pitchFamily="34" charset="-128"/>
                <a:ea typeface="Adobe Gothic Std B" panose="020B0800000000000000" pitchFamily="34" charset="-128"/>
              </a:rPr>
              <a:t> Grade LO</a:t>
            </a:r>
            <a:endParaRPr lang="en-US" sz="6000" u="sng" dirty="0">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2409057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980902"/>
            <a:ext cx="11202988" cy="5013497"/>
          </a:xfrm>
        </p:spPr>
        <p:txBody>
          <a:bodyPr>
            <a:normAutofit/>
          </a:bodyPr>
          <a:lstStyle/>
          <a:p>
            <a:r>
              <a:rPr lang="en-US" sz="6000" dirty="0" smtClean="0">
                <a:latin typeface="Adobe Gothic Std B" panose="020B0800000000000000" pitchFamily="34" charset="-128"/>
                <a:ea typeface="Adobe Gothic Std B" panose="020B0800000000000000" pitchFamily="34" charset="-128"/>
              </a:rPr>
              <a:t>I will complete written STAAR type questions over cell organelles structure and function.</a:t>
            </a:r>
            <a:endParaRPr lang="en-US" sz="6000" dirty="0">
              <a:latin typeface="Adobe Gothic Std B" panose="020B0800000000000000" pitchFamily="34" charset="-128"/>
              <a:ea typeface="Adobe Gothic Std B" panose="020B0800000000000000" pitchFamily="34" charset="-128"/>
            </a:endParaRPr>
          </a:p>
        </p:txBody>
      </p:sp>
      <p:sp>
        <p:nvSpPr>
          <p:cNvPr id="3" name="Content Placeholder 2"/>
          <p:cNvSpPr>
            <a:spLocks noGrp="1"/>
          </p:cNvSpPr>
          <p:nvPr>
            <p:ph idx="1"/>
          </p:nvPr>
        </p:nvSpPr>
        <p:spPr>
          <a:xfrm>
            <a:off x="-72246" y="-78971"/>
            <a:ext cx="8534400" cy="1059873"/>
          </a:xfrm>
        </p:spPr>
        <p:txBody>
          <a:bodyPr>
            <a:normAutofit/>
          </a:bodyPr>
          <a:lstStyle/>
          <a:p>
            <a:r>
              <a:rPr lang="en-US" sz="5400" u="sng" dirty="0" smtClean="0">
                <a:latin typeface="Adobe Gothic Std B" panose="020B0800000000000000" pitchFamily="34" charset="-128"/>
                <a:ea typeface="Adobe Gothic Std B" panose="020B0800000000000000" pitchFamily="34" charset="-128"/>
              </a:rPr>
              <a:t>7</a:t>
            </a:r>
            <a:r>
              <a:rPr lang="en-US" sz="5400" u="sng" baseline="30000" dirty="0" smtClean="0">
                <a:latin typeface="Adobe Gothic Std B" panose="020B0800000000000000" pitchFamily="34" charset="-128"/>
                <a:ea typeface="Adobe Gothic Std B" panose="020B0800000000000000" pitchFamily="34" charset="-128"/>
              </a:rPr>
              <a:t>th</a:t>
            </a:r>
            <a:r>
              <a:rPr lang="en-US" sz="5400" u="sng" dirty="0" smtClean="0">
                <a:latin typeface="Adobe Gothic Std B" panose="020B0800000000000000" pitchFamily="34" charset="-128"/>
                <a:ea typeface="Adobe Gothic Std B" panose="020B0800000000000000" pitchFamily="34" charset="-128"/>
              </a:rPr>
              <a:t> Grade DOL</a:t>
            </a:r>
            <a:endParaRPr lang="en-US" sz="5400" u="sng" dirty="0">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822183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2400" y="847898"/>
            <a:ext cx="11244551" cy="6010102"/>
          </a:xfrm>
        </p:spPr>
        <p:txBody>
          <a:bodyPr>
            <a:normAutofit/>
          </a:bodyPr>
          <a:lstStyle/>
          <a:p>
            <a:r>
              <a:rPr lang="en-US" sz="4400" dirty="0" smtClean="0">
                <a:latin typeface="Adobe Gothic Std B" panose="020B0800000000000000" pitchFamily="34" charset="-128"/>
                <a:ea typeface="Adobe Gothic Std B" panose="020B0800000000000000" pitchFamily="34" charset="-128"/>
              </a:rPr>
              <a:t>We will investigate what a dichotomous key is by completing a card </a:t>
            </a:r>
            <a:r>
              <a:rPr lang="en-US" sz="4400" dirty="0">
                <a:latin typeface="Adobe Gothic Std B" panose="020B0800000000000000" pitchFamily="34" charset="-128"/>
                <a:ea typeface="Adobe Gothic Std B" panose="020B0800000000000000" pitchFamily="34" charset="-128"/>
              </a:rPr>
              <a:t>sort.</a:t>
            </a:r>
            <a:br>
              <a:rPr lang="en-US" sz="4400" dirty="0">
                <a:latin typeface="Adobe Gothic Std B" panose="020B0800000000000000" pitchFamily="34" charset="-128"/>
                <a:ea typeface="Adobe Gothic Std B" panose="020B0800000000000000" pitchFamily="34" charset="-128"/>
              </a:rPr>
            </a:br>
            <a:r>
              <a:rPr lang="en-US" sz="4400" dirty="0" smtClean="0">
                <a:latin typeface="Adobe Gothic Std B" panose="020B0800000000000000" pitchFamily="34" charset="-128"/>
                <a:ea typeface="Adobe Gothic Std B" panose="020B0800000000000000" pitchFamily="34" charset="-128"/>
              </a:rPr>
              <a:t>	(</a:t>
            </a:r>
            <a:r>
              <a:rPr lang="en-US" sz="4400" dirty="0">
                <a:latin typeface="Adobe Gothic Std B" panose="020B0800000000000000" pitchFamily="34" charset="-128"/>
                <a:ea typeface="Adobe Gothic Std B" panose="020B0800000000000000" pitchFamily="34" charset="-128"/>
              </a:rPr>
              <a:t>A)  examine organisms or their </a:t>
            </a:r>
            <a:r>
              <a:rPr lang="en-US" sz="4400" dirty="0" smtClean="0">
                <a:latin typeface="Adobe Gothic Std B" panose="020B0800000000000000" pitchFamily="34" charset="-128"/>
                <a:ea typeface="Adobe Gothic Std B" panose="020B0800000000000000" pitchFamily="34" charset="-128"/>
              </a:rPr>
              <a:t>	structures </a:t>
            </a:r>
            <a:r>
              <a:rPr lang="en-US" sz="4400" dirty="0">
                <a:latin typeface="Adobe Gothic Std B" panose="020B0800000000000000" pitchFamily="34" charset="-128"/>
                <a:ea typeface="Adobe Gothic Std B" panose="020B0800000000000000" pitchFamily="34" charset="-128"/>
              </a:rPr>
              <a:t>such as insects or </a:t>
            </a:r>
            <a:r>
              <a:rPr lang="en-US" sz="4400" dirty="0" smtClean="0">
                <a:latin typeface="Adobe Gothic Std B" panose="020B0800000000000000" pitchFamily="34" charset="-128"/>
                <a:ea typeface="Adobe Gothic Std B" panose="020B0800000000000000" pitchFamily="34" charset="-128"/>
              </a:rPr>
              <a:t>	leaves </a:t>
            </a:r>
            <a:r>
              <a:rPr lang="en-US" sz="4400" dirty="0">
                <a:latin typeface="Adobe Gothic Std B" panose="020B0800000000000000" pitchFamily="34" charset="-128"/>
                <a:ea typeface="Adobe Gothic Std B" panose="020B0800000000000000" pitchFamily="34" charset="-128"/>
              </a:rPr>
              <a:t>and use dichotomous keys </a:t>
            </a:r>
            <a:r>
              <a:rPr lang="en-US" sz="4400" dirty="0" smtClean="0">
                <a:latin typeface="Adobe Gothic Std B" panose="020B0800000000000000" pitchFamily="34" charset="-128"/>
                <a:ea typeface="Adobe Gothic Std B" panose="020B0800000000000000" pitchFamily="34" charset="-128"/>
              </a:rPr>
              <a:t>	for </a:t>
            </a:r>
            <a:r>
              <a:rPr lang="en-US" sz="4400" dirty="0">
                <a:latin typeface="Adobe Gothic Std B" panose="020B0800000000000000" pitchFamily="34" charset="-128"/>
                <a:ea typeface="Adobe Gothic Std B" panose="020B0800000000000000" pitchFamily="34" charset="-128"/>
              </a:rPr>
              <a:t>identification;</a:t>
            </a:r>
            <a:r>
              <a:rPr lang="en-US" dirty="0" smtClean="0"/>
              <a:t/>
            </a:r>
            <a:br>
              <a:rPr lang="en-US" dirty="0" smtClean="0"/>
            </a:br>
            <a:endParaRPr lang="en-US" dirty="0"/>
          </a:p>
        </p:txBody>
      </p:sp>
      <p:sp>
        <p:nvSpPr>
          <p:cNvPr id="3" name="Content Placeholder 2"/>
          <p:cNvSpPr>
            <a:spLocks noGrp="1"/>
          </p:cNvSpPr>
          <p:nvPr>
            <p:ph idx="1"/>
          </p:nvPr>
        </p:nvSpPr>
        <p:spPr>
          <a:xfrm>
            <a:off x="0" y="-70657"/>
            <a:ext cx="8534400" cy="1234440"/>
          </a:xfrm>
        </p:spPr>
        <p:txBody>
          <a:bodyPr>
            <a:normAutofit/>
          </a:bodyPr>
          <a:lstStyle/>
          <a:p>
            <a:r>
              <a:rPr lang="en-US" sz="6000" u="sng" dirty="0" smtClean="0">
                <a:latin typeface="Adobe Gothic Std B" panose="020B0800000000000000" pitchFamily="34" charset="-128"/>
                <a:ea typeface="Adobe Gothic Std B" panose="020B0800000000000000" pitchFamily="34" charset="-128"/>
              </a:rPr>
              <a:t>6</a:t>
            </a:r>
            <a:r>
              <a:rPr lang="en-US" sz="6000" u="sng" baseline="30000" dirty="0" smtClean="0">
                <a:latin typeface="Adobe Gothic Std B" panose="020B0800000000000000" pitchFamily="34" charset="-128"/>
                <a:ea typeface="Adobe Gothic Std B" panose="020B0800000000000000" pitchFamily="34" charset="-128"/>
              </a:rPr>
              <a:t>th</a:t>
            </a:r>
            <a:r>
              <a:rPr lang="en-US" sz="6000" u="sng" dirty="0" smtClean="0">
                <a:latin typeface="Adobe Gothic Std B" panose="020B0800000000000000" pitchFamily="34" charset="-128"/>
                <a:ea typeface="Adobe Gothic Std B" panose="020B0800000000000000" pitchFamily="34" charset="-128"/>
              </a:rPr>
              <a:t> Grade LO</a:t>
            </a:r>
            <a:endParaRPr lang="en-US" sz="6000" u="sng" dirty="0">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1380591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389" y="897776"/>
            <a:ext cx="11504815" cy="5096624"/>
          </a:xfrm>
        </p:spPr>
        <p:txBody>
          <a:bodyPr>
            <a:noAutofit/>
          </a:bodyPr>
          <a:lstStyle/>
          <a:p>
            <a:r>
              <a:rPr lang="en-US" sz="6000" dirty="0" smtClean="0">
                <a:latin typeface="Adobe Gothic Std B" panose="020B0800000000000000" pitchFamily="34" charset="-128"/>
                <a:ea typeface="Adobe Gothic Std B" panose="020B0800000000000000" pitchFamily="34" charset="-128"/>
              </a:rPr>
              <a:t>I will complete written </a:t>
            </a:r>
            <a:r>
              <a:rPr lang="en-US" sz="6000" dirty="0" err="1" smtClean="0">
                <a:latin typeface="Adobe Gothic Std B" panose="020B0800000000000000" pitchFamily="34" charset="-128"/>
                <a:ea typeface="Adobe Gothic Std B" panose="020B0800000000000000" pitchFamily="34" charset="-128"/>
              </a:rPr>
              <a:t>staar</a:t>
            </a:r>
            <a:r>
              <a:rPr lang="en-US" sz="6000" dirty="0" smtClean="0">
                <a:latin typeface="Adobe Gothic Std B" panose="020B0800000000000000" pitchFamily="34" charset="-128"/>
                <a:ea typeface="Adobe Gothic Std B" panose="020B0800000000000000" pitchFamily="34" charset="-128"/>
              </a:rPr>
              <a:t> type questions over dichotomous key.</a:t>
            </a:r>
            <a:endParaRPr lang="en-US" sz="6000" dirty="0">
              <a:latin typeface="Adobe Gothic Std B" panose="020B0800000000000000" pitchFamily="34" charset="-128"/>
              <a:ea typeface="Adobe Gothic Std B" panose="020B0800000000000000" pitchFamily="34" charset="-128"/>
            </a:endParaRPr>
          </a:p>
        </p:txBody>
      </p:sp>
      <p:sp>
        <p:nvSpPr>
          <p:cNvPr id="3" name="Content Placeholder 2"/>
          <p:cNvSpPr>
            <a:spLocks noGrp="1"/>
          </p:cNvSpPr>
          <p:nvPr>
            <p:ph idx="1"/>
          </p:nvPr>
        </p:nvSpPr>
        <p:spPr>
          <a:xfrm>
            <a:off x="0" y="-120534"/>
            <a:ext cx="8534400" cy="1267691"/>
          </a:xfrm>
        </p:spPr>
        <p:txBody>
          <a:bodyPr>
            <a:normAutofit/>
          </a:bodyPr>
          <a:lstStyle/>
          <a:p>
            <a:r>
              <a:rPr lang="en-US" sz="6000" u="sng" dirty="0" smtClean="0">
                <a:latin typeface="Adobe Gothic Std B" panose="020B0800000000000000" pitchFamily="34" charset="-128"/>
                <a:ea typeface="Adobe Gothic Std B" panose="020B0800000000000000" pitchFamily="34" charset="-128"/>
              </a:rPr>
              <a:t>6</a:t>
            </a:r>
            <a:r>
              <a:rPr lang="en-US" sz="6000" u="sng" baseline="30000" dirty="0" smtClean="0">
                <a:latin typeface="Adobe Gothic Std B" panose="020B0800000000000000" pitchFamily="34" charset="-128"/>
                <a:ea typeface="Adobe Gothic Std B" panose="020B0800000000000000" pitchFamily="34" charset="-128"/>
              </a:rPr>
              <a:t>th</a:t>
            </a:r>
            <a:r>
              <a:rPr lang="en-US" sz="6000" u="sng" dirty="0" smtClean="0">
                <a:latin typeface="Adobe Gothic Std B" panose="020B0800000000000000" pitchFamily="34" charset="-128"/>
                <a:ea typeface="Adobe Gothic Std B" panose="020B0800000000000000" pitchFamily="34" charset="-128"/>
              </a:rPr>
              <a:t> Grade DOL</a:t>
            </a:r>
            <a:endParaRPr lang="en-US" sz="6000" u="sng" dirty="0">
              <a:latin typeface="Adobe Gothic Std B" panose="020B0800000000000000" pitchFamily="34" charset="-128"/>
              <a:ea typeface="Adobe Gothic Std B" panose="020B0800000000000000" pitchFamily="34" charset="-128"/>
            </a:endParaRPr>
          </a:p>
        </p:txBody>
      </p:sp>
    </p:spTree>
    <p:extLst>
      <p:ext uri="{BB962C8B-B14F-4D97-AF65-F5344CB8AC3E}">
        <p14:creationId xmlns:p14="http://schemas.microsoft.com/office/powerpoint/2010/main" val="1222919259"/>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124</TotalTime>
  <Words>173</Words>
  <Application>Microsoft Office PowerPoint</Application>
  <PresentationFormat>Widescreen</PresentationFormat>
  <Paragraphs>18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Adobe Gothic Std B</vt:lpstr>
      <vt:lpstr>Century Gothic</vt:lpstr>
      <vt:lpstr>Wingdings 3</vt:lpstr>
      <vt:lpstr>Slice</vt:lpstr>
      <vt:lpstr>Feb. 2, 2017</vt:lpstr>
      <vt:lpstr>7.12 (D)  identify the basic characteristics of organisms, including prokaryotic or eukaryotic, unicellular or multicellular, autotrophic or heterotrophic, and mode of reproduction, that further classify them in the currently recognized Kingdoms;</vt:lpstr>
      <vt:lpstr>7.11 :Organisms and environments. The student knows that populations and species demonstrate variation and inherit many of their unique traits through gradual processes over many generations. The student is expected to:  (A)  examine organisms or their structures such as insects or leaves and use dichotomous keys for identification;</vt:lpstr>
      <vt:lpstr>We will compare/Contrast cell organelles structure and function by creating a diagram poster.  7.12 (D)  identify the basic characteristics of  organisms, including prokaryotic or  Eukaryotic, unicellular or multicellular,  autotrophic or heterotrophic, and mode of  reproduction, that further classify them in  the currently recognized Kingdoms </vt:lpstr>
      <vt:lpstr>I will complete written STAAR type questions over cell organelles structure and function.</vt:lpstr>
      <vt:lpstr>We will investigate what a dichotomous key is by completing a card sort.  (A)  examine organisms or their  structures such as insects or  leaves and use dichotomous keys  for identification; </vt:lpstr>
      <vt:lpstr>I will complete written staar type questions over dichotomous key.</vt:lpstr>
    </vt:vector>
  </TitlesOfParts>
  <Company>Dallas ISD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Feb. 2, 2017</dc:title>
  <dc:creator>Pease, Katherine J</dc:creator>
  <cp:lastModifiedBy>Pease, Katherine J</cp:lastModifiedBy>
  <cp:revision>4</cp:revision>
  <cp:lastPrinted>2017-02-02T15:19:52Z</cp:lastPrinted>
  <dcterms:created xsi:type="dcterms:W3CDTF">2017-02-02T13:58:29Z</dcterms:created>
  <dcterms:modified xsi:type="dcterms:W3CDTF">2017-02-02T16:05:58Z</dcterms:modified>
</cp:coreProperties>
</file>