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BEF5"/>
    <a:srgbClr val="D14F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EB7D-7A96-4685-9A6D-16D89D9FFE73}" type="datetimeFigureOut">
              <a:rPr lang="en-US" smtClean="0"/>
              <a:t>1/31/2016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837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EB7D-7A96-4685-9A6D-16D89D9FFE73}" type="datetimeFigureOut">
              <a:rPr lang="en-US" smtClean="0"/>
              <a:t>1/31/2016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299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EB7D-7A96-4685-9A6D-16D89D9FFE73}" type="datetimeFigureOut">
              <a:rPr lang="en-US" smtClean="0"/>
              <a:t>1/31/2016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89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EB7D-7A96-4685-9A6D-16D89D9FFE73}" type="datetimeFigureOut">
              <a:rPr lang="en-US" smtClean="0"/>
              <a:t>1/31/2016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695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EB7D-7A96-4685-9A6D-16D89D9FFE73}" type="datetimeFigureOut">
              <a:rPr lang="en-US" smtClean="0"/>
              <a:t>1/31/2016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180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EB7D-7A96-4685-9A6D-16D89D9FFE73}" type="datetimeFigureOut">
              <a:rPr lang="en-US" smtClean="0"/>
              <a:t>1/31/2016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725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EB7D-7A96-4685-9A6D-16D89D9FFE73}" type="datetimeFigureOut">
              <a:rPr lang="en-US" smtClean="0"/>
              <a:t>1/31/2016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909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EB7D-7A96-4685-9A6D-16D89D9FFE73}" type="datetimeFigureOut">
              <a:rPr lang="en-US" smtClean="0"/>
              <a:t>1/31/2016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498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EB7D-7A96-4685-9A6D-16D89D9FFE73}" type="datetimeFigureOut">
              <a:rPr lang="en-US" smtClean="0"/>
              <a:t>1/31/2016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850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EB7D-7A96-4685-9A6D-16D89D9FFE73}" type="datetimeFigureOut">
              <a:rPr lang="en-US" smtClean="0"/>
              <a:t>1/31/2016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79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EB7D-7A96-4685-9A6D-16D89D9FFE73}" type="datetimeFigureOut">
              <a:rPr lang="en-US" smtClean="0"/>
              <a:t>1/31/2016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936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1EB7D-7A96-4685-9A6D-16D89D9FFE73}" type="datetimeFigureOut">
              <a:rPr lang="en-US" smtClean="0"/>
              <a:t>1/31/2016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AA1C2-9E5E-4E98-9FCB-833FB31EC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45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ZAfpRBZ-O0I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scY_2QQbK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achpease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9136"/>
          <a:stretch/>
        </p:blipFill>
        <p:spPr>
          <a:xfrm>
            <a:off x="0" y="0"/>
            <a:ext cx="12192000" cy="6844937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289560" y="91440"/>
            <a:ext cx="11612879" cy="4637313"/>
          </a:xfrm>
          <a:prstGeom prst="roundRect">
            <a:avLst/>
          </a:prstGeom>
          <a:solidFill>
            <a:srgbClr val="D14F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0262" y="-143690"/>
            <a:ext cx="11432176" cy="1058091"/>
          </a:xfrm>
        </p:spPr>
        <p:txBody>
          <a:bodyPr>
            <a:noAutofit/>
          </a:bodyPr>
          <a:lstStyle/>
          <a:p>
            <a:r>
              <a:rPr lang="en-US" sz="4800" u="sng" dirty="0" smtClean="0">
                <a:latin typeface="Areson" panose="03000600000000000000" pitchFamily="66" charset="0"/>
              </a:rPr>
              <a:t>Feb. 1, 2016 / Please Do Now</a:t>
            </a:r>
            <a:endParaRPr lang="en-US" sz="4800" u="sng" dirty="0">
              <a:latin typeface="Areson" panose="03000600000000000000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59" y="914401"/>
            <a:ext cx="11612879" cy="4343400"/>
          </a:xfrm>
        </p:spPr>
        <p:txBody>
          <a:bodyPr>
            <a:noAutofit/>
          </a:bodyPr>
          <a:lstStyle/>
          <a:p>
            <a:pPr marL="457200" indent="-457200" algn="l">
              <a:buAutoNum type="arabicPeriod"/>
            </a:pPr>
            <a:r>
              <a:rPr lang="en-US" sz="3200" dirty="0" smtClean="0"/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3200" dirty="0" smtClean="0"/>
              <a:t>Collect chrome book, textbook (Do NOT log into chrome book)</a:t>
            </a:r>
          </a:p>
          <a:p>
            <a:pPr marL="457200" indent="-457200" algn="l">
              <a:buAutoNum type="arabicPeriod"/>
            </a:pPr>
            <a:r>
              <a:rPr lang="en-US" sz="3200" dirty="0" smtClean="0"/>
              <a:t>Take out journal, planner, pen/pencil that works</a:t>
            </a:r>
          </a:p>
          <a:p>
            <a:pPr marL="457200" indent="-457200" algn="l">
              <a:buAutoNum type="arabicPeriod"/>
            </a:pPr>
            <a:r>
              <a:rPr lang="en-US" sz="3200" dirty="0" smtClean="0"/>
              <a:t>Turn to the next empty page in your journal and answer question below on your own.</a:t>
            </a:r>
          </a:p>
          <a:p>
            <a:r>
              <a:rPr lang="en-US" sz="3600" dirty="0">
                <a:ln w="12700">
                  <a:solidFill>
                    <a:schemeClr val="bg1"/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	</a:t>
            </a:r>
            <a:r>
              <a:rPr lang="en-US" sz="3600" dirty="0" smtClean="0">
                <a:ln w="12700">
                  <a:solidFill>
                    <a:schemeClr val="bg1"/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Could a frog come from a cup of mud?</a:t>
            </a:r>
          </a:p>
          <a:p>
            <a:r>
              <a:rPr lang="en-US" sz="3600" dirty="0" smtClean="0">
                <a:ln w="12700">
                  <a:solidFill>
                    <a:schemeClr val="bg1"/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 Why or Why not? Explain</a:t>
            </a:r>
            <a:endParaRPr lang="en-US" sz="3600" dirty="0">
              <a:ln w="12700">
                <a:solidFill>
                  <a:schemeClr val="bg1"/>
                </a:solidFill>
              </a:ln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5475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9136"/>
          <a:stretch/>
        </p:blipFill>
        <p:spPr>
          <a:xfrm>
            <a:off x="0" y="0"/>
            <a:ext cx="12192000" cy="6844937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13509" y="182880"/>
            <a:ext cx="11612879" cy="441524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13510" y="365125"/>
            <a:ext cx="11612878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u="sng" dirty="0" smtClean="0">
                <a:ln w="12700">
                  <a:solidFill>
                    <a:schemeClr val="bg1">
                      <a:lumMod val="95000"/>
                    </a:schemeClr>
                  </a:solidFill>
                </a:ln>
                <a:latin typeface="Cooper Black" panose="0208090404030B020404" pitchFamily="18" charset="0"/>
                <a:cs typeface="Aharoni" panose="02010803020104030203" pitchFamily="2" charset="-79"/>
              </a:rPr>
              <a:t>TEK: 7.12 C</a:t>
            </a:r>
          </a:p>
          <a:p>
            <a:pPr algn="ctr"/>
            <a:r>
              <a:rPr lang="en-US" sz="4800" dirty="0" smtClean="0">
                <a:ln w="12700">
                  <a:solidFill>
                    <a:schemeClr val="bg1">
                      <a:lumMod val="95000"/>
                    </a:schemeClr>
                  </a:solidFill>
                </a:ln>
                <a:latin typeface="Cooper Black" panose="0208090404030B020404" pitchFamily="18" charset="0"/>
                <a:cs typeface="Aharoni" panose="02010803020104030203" pitchFamily="2" charset="-79"/>
              </a:rPr>
              <a:t> recognize levels of organization in plants and animals, including cells, tissues, organs, organ systems, and organisms</a:t>
            </a:r>
          </a:p>
          <a:p>
            <a:pPr algn="ctr"/>
            <a:endParaRPr lang="en-US" sz="6000" u="sng" dirty="0" smtClean="0">
              <a:ln w="12700">
                <a:solidFill>
                  <a:schemeClr val="bg1">
                    <a:lumMod val="95000"/>
                  </a:schemeClr>
                </a:solidFill>
              </a:ln>
              <a:latin typeface="Cooper Black" panose="0208090404030B020404" pitchFamily="18" charset="0"/>
              <a:cs typeface="Aharoni" panose="02010803020104030203" pitchFamily="2" charset="-79"/>
            </a:endParaRP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422318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9136"/>
          <a:stretch/>
        </p:blipFill>
        <p:spPr>
          <a:xfrm>
            <a:off x="0" y="0"/>
            <a:ext cx="12192000" cy="6844937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13509" y="182880"/>
            <a:ext cx="11612879" cy="441524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9561" y="182880"/>
            <a:ext cx="1161287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u="sng" dirty="0" smtClean="0">
                <a:ln w="12700">
                  <a:solidFill>
                    <a:schemeClr val="bg1">
                      <a:lumMod val="95000"/>
                    </a:schemeClr>
                  </a:solidFill>
                </a:ln>
                <a:latin typeface="Cooper Black" panose="0208090404030B020404" pitchFamily="18" charset="0"/>
                <a:cs typeface="Aharoni" panose="02010803020104030203" pitchFamily="2" charset="-79"/>
              </a:rPr>
              <a:t>TEK: 7.12 D</a:t>
            </a:r>
          </a:p>
          <a:p>
            <a:pPr algn="ctr"/>
            <a:r>
              <a:rPr lang="en-US" sz="4400" dirty="0" smtClean="0">
                <a:ln w="12700">
                  <a:solidFill>
                    <a:schemeClr val="bg1">
                      <a:lumMod val="95000"/>
                    </a:schemeClr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differentiate between structure and function in plant and animal cell organelles, including cell membrane, cell wall, nucleus, cytoplasm, mitochondrion, chloroplast, and vacuole</a:t>
            </a:r>
            <a:endParaRPr lang="en-US" sz="4400" dirty="0" smtClean="0"/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1357077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9136"/>
          <a:stretch/>
        </p:blipFill>
        <p:spPr>
          <a:xfrm>
            <a:off x="0" y="0"/>
            <a:ext cx="12192000" cy="6844937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13509" y="182880"/>
            <a:ext cx="11612879" cy="441524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13510" y="365125"/>
            <a:ext cx="1161287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u="sng" dirty="0" smtClean="0">
                <a:ln w="12700">
                  <a:solidFill>
                    <a:schemeClr val="bg1">
                      <a:lumMod val="95000"/>
                    </a:schemeClr>
                  </a:solidFill>
                </a:ln>
                <a:latin typeface="Cooper Black" panose="0208090404030B020404" pitchFamily="18" charset="0"/>
                <a:cs typeface="Aharoni" panose="02010803020104030203" pitchFamily="2" charset="-79"/>
              </a:rPr>
              <a:t>TEK: 7.12 E</a:t>
            </a:r>
          </a:p>
          <a:p>
            <a:pPr algn="ctr"/>
            <a:r>
              <a:rPr lang="en-US" sz="4400" dirty="0" smtClean="0">
                <a:ln w="12700">
                  <a:solidFill>
                    <a:schemeClr val="bg1">
                      <a:lumMod val="95000"/>
                    </a:schemeClr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compare the functions of a cell to the functions of organisms such as waste removal</a:t>
            </a:r>
            <a:endParaRPr lang="en-US" sz="4400" dirty="0" smtClean="0"/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5318023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9136"/>
          <a:stretch/>
        </p:blipFill>
        <p:spPr>
          <a:xfrm>
            <a:off x="0" y="0"/>
            <a:ext cx="12192000" cy="6844937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13509" y="182880"/>
            <a:ext cx="11612879" cy="441524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13510" y="365125"/>
            <a:ext cx="1161287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u="sng" dirty="0" smtClean="0">
                <a:ln w="12700">
                  <a:solidFill>
                    <a:schemeClr val="bg1">
                      <a:lumMod val="95000"/>
                    </a:schemeClr>
                  </a:solidFill>
                </a:ln>
                <a:latin typeface="Cooper Black" panose="0208090404030B020404" pitchFamily="18" charset="0"/>
                <a:cs typeface="Aharoni" panose="02010803020104030203" pitchFamily="2" charset="-79"/>
              </a:rPr>
              <a:t>TEK: 7.12 F</a:t>
            </a:r>
          </a:p>
          <a:p>
            <a:pPr algn="ctr"/>
            <a:r>
              <a:rPr lang="en-US" sz="4400" dirty="0" smtClean="0">
                <a:ln w="12700">
                  <a:solidFill>
                    <a:schemeClr val="bg1">
                      <a:lumMod val="95000"/>
                    </a:schemeClr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recognize that according to cell theory all organisms are composed of cells and cells carry on similar functions such as extracting energy from food to sustain life.</a:t>
            </a:r>
          </a:p>
          <a:p>
            <a:endParaRPr lang="en-US" sz="4400" dirty="0" smtClean="0"/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671057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9136"/>
          <a:stretch/>
        </p:blipFill>
        <p:spPr>
          <a:xfrm>
            <a:off x="0" y="0"/>
            <a:ext cx="12192000" cy="6844937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13509" y="182880"/>
            <a:ext cx="11612879" cy="4415246"/>
          </a:xfrm>
          <a:prstGeom prst="roundRect">
            <a:avLst/>
          </a:prstGeom>
          <a:solidFill>
            <a:srgbClr val="D14F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18457" y="522514"/>
            <a:ext cx="1082910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Watch the video clip below to help answer please do now question.  Add new information collected to journal writings.</a:t>
            </a:r>
          </a:p>
          <a:p>
            <a:pPr algn="ctr"/>
            <a:endParaRPr lang="en-US" sz="3200" dirty="0" smtClean="0">
              <a:hlinkClick r:id="rId3"/>
            </a:endParaRPr>
          </a:p>
          <a:p>
            <a:pPr algn="ctr"/>
            <a:r>
              <a:rPr lang="en-US" sz="3200" dirty="0" smtClean="0">
                <a:hlinkClick r:id="rId3"/>
              </a:rPr>
              <a:t>https://youtu.be/ZAfpRBZ-O0I</a:t>
            </a:r>
            <a:endParaRPr lang="en-US" sz="3200" dirty="0" smtClean="0"/>
          </a:p>
          <a:p>
            <a:endParaRPr lang="en-US" sz="3200" dirty="0"/>
          </a:p>
          <a:p>
            <a:r>
              <a:rPr lang="en-US" sz="3200" dirty="0" smtClean="0"/>
              <a:t>Class Discussion: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40966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9136"/>
          <a:stretch/>
        </p:blipFill>
        <p:spPr>
          <a:xfrm>
            <a:off x="0" y="0"/>
            <a:ext cx="12192000" cy="6844937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13509" y="182880"/>
            <a:ext cx="11612879" cy="4415246"/>
          </a:xfrm>
          <a:prstGeom prst="roundRect">
            <a:avLst/>
          </a:prstGeom>
          <a:solidFill>
            <a:srgbClr val="D14F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38200" y="470263"/>
            <a:ext cx="1074855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 if frogs don’t come from mud then what are they made out of?  What is the smallest basic building block that frogs and all biotic organisms come from?  </a:t>
            </a:r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>Ask students to volunteer ideas to answer the questions as a class.  Teacher records answers below….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This is the same question that </a:t>
            </a:r>
            <a:r>
              <a:rPr lang="en-US" dirty="0" err="1" smtClean="0"/>
              <a:t>sciencetist</a:t>
            </a:r>
            <a:r>
              <a:rPr lang="en-US" dirty="0" smtClean="0"/>
              <a:t> asked a long time ago… Let’s see what they discovered…</a:t>
            </a:r>
          </a:p>
          <a:p>
            <a:pPr algn="ctr"/>
            <a:r>
              <a:rPr lang="en-US" dirty="0" smtClean="0">
                <a:hlinkClick r:id="rId3"/>
              </a:rPr>
              <a:t>https://www.youtube.com/watch?v=dscY_2QQbKU</a:t>
            </a:r>
            <a:endParaRPr lang="en-US" dirty="0" smtClean="0"/>
          </a:p>
          <a:p>
            <a:pPr algn="ctr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583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9136"/>
          <a:stretch/>
        </p:blipFill>
        <p:spPr>
          <a:xfrm>
            <a:off x="0" y="0"/>
            <a:ext cx="12192000" cy="6844937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13509" y="182880"/>
            <a:ext cx="11612879" cy="4415246"/>
          </a:xfrm>
          <a:prstGeom prst="roundRect">
            <a:avLst/>
          </a:prstGeom>
          <a:solidFill>
            <a:srgbClr val="D14F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31520" y="365125"/>
            <a:ext cx="10802983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*In small groups students complete a K/W/L about Cells</a:t>
            </a:r>
          </a:p>
          <a:p>
            <a:r>
              <a:rPr lang="en-US" sz="2400" dirty="0" smtClean="0"/>
              <a:t>*Teacher will pass out cell book as students are working on group K/W/L charts.</a:t>
            </a:r>
          </a:p>
          <a:p>
            <a:r>
              <a:rPr lang="en-US" sz="2400" dirty="0" smtClean="0"/>
              <a:t>*Teacher will pass out 1 post it per group for K (know) and 1 post it for W (want to     know) per small group.</a:t>
            </a:r>
          </a:p>
          <a:p>
            <a:r>
              <a:rPr lang="en-US" sz="2400" dirty="0" smtClean="0"/>
              <a:t>*Students pick 1 Know and 1 Want to know from group K/W/L chart , write ideas onto post it notes (1 thought per note)</a:t>
            </a:r>
          </a:p>
          <a:p>
            <a:r>
              <a:rPr lang="en-US" sz="2400" dirty="0" smtClean="0"/>
              <a:t>*Class Re-groups to discuss</a:t>
            </a:r>
          </a:p>
          <a:p>
            <a:r>
              <a:rPr lang="en-US" sz="2400" dirty="0" smtClean="0"/>
              <a:t>*Students put name / class period on front of cell book</a:t>
            </a:r>
          </a:p>
          <a:p>
            <a:r>
              <a:rPr lang="en-US" sz="2400" dirty="0" smtClean="0"/>
              <a:t>*Students turn to page 1 to complete individual K/W/L chart as class discusses small group findings.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361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9136"/>
          <a:stretch/>
        </p:blipFill>
        <p:spPr>
          <a:xfrm>
            <a:off x="0" y="0"/>
            <a:ext cx="12192000" cy="6844937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13509" y="182880"/>
            <a:ext cx="11612879" cy="4415246"/>
          </a:xfrm>
          <a:prstGeom prst="roundRect">
            <a:avLst/>
          </a:prstGeom>
          <a:solidFill>
            <a:srgbClr val="D14F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04949" y="365125"/>
            <a:ext cx="1152143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Students will Turn to page on Cell Theory for note outline.</a:t>
            </a:r>
          </a:p>
          <a:p>
            <a:r>
              <a:rPr lang="en-US" sz="2800" dirty="0" smtClean="0"/>
              <a:t>Students will log into Chrome book 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Login to: </a:t>
            </a:r>
            <a:r>
              <a:rPr lang="en-US" sz="2800" dirty="0" smtClean="0">
                <a:hlinkClick r:id="rId3"/>
              </a:rPr>
              <a:t>www.coachpease.com</a:t>
            </a:r>
            <a:endParaRPr lang="en-US" sz="2800" dirty="0" smtClean="0"/>
          </a:p>
          <a:p>
            <a:r>
              <a:rPr lang="en-US" sz="2800" dirty="0"/>
              <a:t>	</a:t>
            </a:r>
            <a:r>
              <a:rPr lang="en-US" sz="2800" dirty="0" smtClean="0"/>
              <a:t>Go to links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Scroll to section “Cells”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Click on link for plant/animal cell </a:t>
            </a:r>
            <a:r>
              <a:rPr lang="en-US" sz="2800" dirty="0" err="1" smtClean="0"/>
              <a:t>edusmart</a:t>
            </a:r>
            <a:endParaRPr lang="en-US" sz="2800" dirty="0" smtClean="0"/>
          </a:p>
          <a:p>
            <a:r>
              <a:rPr lang="en-US" sz="2800" dirty="0" smtClean="0"/>
              <a:t>Teacher will direct where to go once everyone is login.  </a:t>
            </a:r>
          </a:p>
          <a:p>
            <a:r>
              <a:rPr lang="en-US" sz="2800" dirty="0" smtClean="0"/>
              <a:t>Students will use information collected from </a:t>
            </a:r>
            <a:r>
              <a:rPr lang="en-US" sz="2800" dirty="0" err="1" smtClean="0"/>
              <a:t>edusmart</a:t>
            </a:r>
            <a:r>
              <a:rPr lang="en-US" sz="2800" dirty="0" smtClean="0"/>
              <a:t> to complete note outline on the cell theory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9036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9136"/>
          <a:stretch/>
        </p:blipFill>
        <p:spPr>
          <a:xfrm>
            <a:off x="0" y="0"/>
            <a:ext cx="12192000" cy="6844937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13509" y="182880"/>
            <a:ext cx="11612879" cy="4415246"/>
          </a:xfrm>
          <a:prstGeom prst="roundRect">
            <a:avLst/>
          </a:prstGeom>
          <a:solidFill>
            <a:srgbClr val="D14F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53589" y="365125"/>
            <a:ext cx="10515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Exit Slip:</a:t>
            </a:r>
          </a:p>
          <a:p>
            <a:r>
              <a:rPr lang="en-US" sz="4400" dirty="0" smtClean="0"/>
              <a:t>Students will re-answer the question from the please do now.</a:t>
            </a:r>
          </a:p>
          <a:p>
            <a:endParaRPr lang="en-US" sz="4400" dirty="0"/>
          </a:p>
          <a:p>
            <a:pPr algn="ctr"/>
            <a:r>
              <a:rPr lang="en-US" sz="4400" dirty="0" smtClean="0"/>
              <a:t>Do frogs come from mud? </a:t>
            </a:r>
          </a:p>
          <a:p>
            <a:pPr algn="ctr"/>
            <a:r>
              <a:rPr lang="en-US" sz="4400" dirty="0" smtClean="0"/>
              <a:t> Why or Why not? Explain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893166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9136"/>
          <a:stretch/>
        </p:blipFill>
        <p:spPr>
          <a:xfrm>
            <a:off x="0" y="0"/>
            <a:ext cx="12192000" cy="6844937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13509" y="182880"/>
            <a:ext cx="11612879" cy="4415246"/>
          </a:xfrm>
          <a:prstGeom prst="roundRect">
            <a:avLst/>
          </a:prstGeom>
          <a:solidFill>
            <a:srgbClr val="D14F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13510" y="365125"/>
            <a:ext cx="11612878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u="sng" dirty="0" smtClean="0">
                <a:ln w="12700">
                  <a:solidFill>
                    <a:schemeClr val="bg1">
                      <a:lumMod val="95000"/>
                    </a:schemeClr>
                  </a:solidFill>
                </a:ln>
                <a:latin typeface="Cooper Black" panose="0208090404030B020404" pitchFamily="18" charset="0"/>
                <a:cs typeface="Aharoni" panose="02010803020104030203" pitchFamily="2" charset="-79"/>
              </a:rPr>
              <a:t>TEK: 7.12</a:t>
            </a:r>
          </a:p>
          <a:p>
            <a:pPr algn="ctr"/>
            <a:r>
              <a:rPr lang="en-US" sz="4400" dirty="0" smtClean="0">
                <a:ln w="12700">
                  <a:solidFill>
                    <a:schemeClr val="bg1">
                      <a:lumMod val="95000"/>
                    </a:schemeClr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Organisms and environments. The student knows that living systems at all levels of organization demonstrate the complementary nature of structure and function. The student is expected to:</a:t>
            </a:r>
          </a:p>
          <a:p>
            <a:endParaRPr lang="en-US" sz="4400" dirty="0" smtClean="0"/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66644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9136"/>
          <a:stretch/>
        </p:blipFill>
        <p:spPr>
          <a:xfrm>
            <a:off x="0" y="0"/>
            <a:ext cx="12192000" cy="6844937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13509" y="182880"/>
            <a:ext cx="11612879" cy="441524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13510" y="365125"/>
            <a:ext cx="1161287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u="sng" dirty="0" smtClean="0">
                <a:ln w="12700">
                  <a:solidFill>
                    <a:schemeClr val="bg1">
                      <a:lumMod val="95000"/>
                    </a:schemeClr>
                  </a:solidFill>
                </a:ln>
                <a:latin typeface="Cooper Black" panose="0208090404030B020404" pitchFamily="18" charset="0"/>
                <a:cs typeface="Aharoni" panose="02010803020104030203" pitchFamily="2" charset="-79"/>
              </a:rPr>
              <a:t>TEK: 7.12 A</a:t>
            </a:r>
          </a:p>
          <a:p>
            <a:pPr algn="ctr"/>
            <a:r>
              <a:rPr lang="en-US" sz="4400" dirty="0" smtClean="0"/>
              <a:t>investigate and explain how internal structures of organisms have adaptations that allow specific functions such as gills in fish, hollow bones in birds, or xylem in plants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81662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9136"/>
          <a:stretch/>
        </p:blipFill>
        <p:spPr>
          <a:xfrm>
            <a:off x="0" y="0"/>
            <a:ext cx="12192000" cy="6844937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13509" y="182880"/>
            <a:ext cx="11612879" cy="441524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9561" y="196921"/>
            <a:ext cx="1161287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u="sng" dirty="0" smtClean="0">
                <a:ln w="12700">
                  <a:solidFill>
                    <a:schemeClr val="bg1">
                      <a:lumMod val="95000"/>
                    </a:schemeClr>
                  </a:solidFill>
                </a:ln>
                <a:latin typeface="Cooper Black" panose="0208090404030B020404" pitchFamily="18" charset="0"/>
                <a:cs typeface="Aharoni" panose="02010803020104030203" pitchFamily="2" charset="-79"/>
              </a:rPr>
              <a:t>TEK: 7.12 B</a:t>
            </a:r>
          </a:p>
          <a:p>
            <a:pPr algn="ctr"/>
            <a:r>
              <a:rPr lang="en-US" sz="4400" dirty="0" smtClean="0"/>
              <a:t> identify the main functions of the systems of the human organism, including the circulatory, respiratory, skeletal, muscular, digestive, excretory, reproductive, integumentary, nervous, and endocrine systems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31971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528</Words>
  <Application>Microsoft Office PowerPoint</Application>
  <PresentationFormat>Widescreen</PresentationFormat>
  <Paragraphs>56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Aharoni</vt:lpstr>
      <vt:lpstr>Areson</vt:lpstr>
      <vt:lpstr>Arial</vt:lpstr>
      <vt:lpstr>Calibri</vt:lpstr>
      <vt:lpstr>Calibri Light</vt:lpstr>
      <vt:lpstr>Cooper Black</vt:lpstr>
      <vt:lpstr>Office Theme</vt:lpstr>
      <vt:lpstr>Feb. 1, 2016 / Please Do Now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Feb. 1, 2016 / Please Do Now</dc:title>
  <dc:creator>Katherine Pease</dc:creator>
  <cp:lastModifiedBy>Katherine Pease</cp:lastModifiedBy>
  <cp:revision>10</cp:revision>
  <dcterms:created xsi:type="dcterms:W3CDTF">2016-02-01T03:43:14Z</dcterms:created>
  <dcterms:modified xsi:type="dcterms:W3CDTF">2016-02-01T04:40:50Z</dcterms:modified>
</cp:coreProperties>
</file>