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lfa Slab One" panose="020B0604020202020204" charset="0"/>
      <p:regular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a3b7decf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a3b7decf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a38bd48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a38bd48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a3b7decf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a3b7dec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a38bd48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a38bd48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a3b7decf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a3b7decf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a38bd487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a38bd48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a3b7decf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a3b7decf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a399a65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a399a65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a3b7decf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a3b7decf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a399a652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a399a652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a3740a8b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a3740a8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a3b7decf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a3b7decf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a399a652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a399a652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a3b7dec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a3b7decf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a399a652e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a399a652e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a3b7decf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a3b7decf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a3740a8b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a3740a8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a399a652e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a399a652e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a3740a8b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a3740a8b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a399a652e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a399a652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a3740a8b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a3740a8b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a399a652e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a399a652e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a3740a8b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a3740a8b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livescience.com/mysteries/060925_season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bobthealien.co.uk/solarsystem/table.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Fall Semester Test Review</a:t>
            </a:r>
            <a:endParaRPr/>
          </a:p>
          <a:p>
            <a:pPr marL="0" lvl="0" indent="0" algn="ctr" rtl="0">
              <a:spcBef>
                <a:spcPts val="0"/>
              </a:spcBef>
              <a:spcAft>
                <a:spcPts val="0"/>
              </a:spcAft>
              <a:buNone/>
            </a:pPr>
            <a:r>
              <a:rPr lang="en"/>
              <a:t>TEK 6.11</a:t>
            </a:r>
            <a:endParaRPr/>
          </a:p>
        </p:txBody>
      </p:sp>
      <p:sp>
        <p:nvSpPr>
          <p:cNvPr id="55" name="Google Shape;55;p13"/>
          <p:cNvSpPr txBox="1">
            <a:spLocks noGrp="1"/>
          </p:cNvSpPr>
          <p:nvPr>
            <p:ph type="subTitle" idx="1"/>
          </p:nvPr>
        </p:nvSpPr>
        <p:spPr>
          <a:xfrm>
            <a:off x="0" y="2834125"/>
            <a:ext cx="9144000" cy="2309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000080"/>
                </a:solidFill>
                <a:latin typeface="Times New Roman"/>
                <a:ea typeface="Times New Roman"/>
                <a:cs typeface="Times New Roman"/>
                <a:sym typeface="Times New Roman"/>
              </a:rPr>
              <a:t>(11) Earth and space. The student understands the organization of our solar system and the relationships among the various bodies that comprise it. The student is expected to:</a:t>
            </a:r>
            <a:endParaRPr sz="1800">
              <a:solidFill>
                <a:srgbClr val="00008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800">
                <a:solidFill>
                  <a:srgbClr val="000080"/>
                </a:solidFill>
                <a:latin typeface="Times New Roman"/>
                <a:ea typeface="Times New Roman"/>
                <a:cs typeface="Times New Roman"/>
                <a:sym typeface="Times New Roman"/>
              </a:rPr>
              <a:t>(A) describe the physical properties, locations, and movements of the Sun, planets, moons, meteors, asteroids, and comets;</a:t>
            </a:r>
            <a:endParaRPr sz="1800">
              <a:solidFill>
                <a:srgbClr val="00008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800">
                <a:solidFill>
                  <a:srgbClr val="000080"/>
                </a:solidFill>
                <a:latin typeface="Times New Roman"/>
                <a:ea typeface="Times New Roman"/>
                <a:cs typeface="Times New Roman"/>
                <a:sym typeface="Times New Roman"/>
              </a:rPr>
              <a:t>(B) understand that gravity is the force that governs the motion of our solar system; and</a:t>
            </a:r>
            <a:endParaRPr sz="1800">
              <a:solidFill>
                <a:srgbClr val="00008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800">
                <a:solidFill>
                  <a:srgbClr val="000080"/>
                </a:solidFill>
                <a:latin typeface="Times New Roman"/>
                <a:ea typeface="Times New Roman"/>
                <a:cs typeface="Times New Roman"/>
                <a:sym typeface="Times New Roman"/>
              </a:rPr>
              <a:t>(C) describe the history and future of space exploration, including the types of equipment and transportation needed for space travel.</a:t>
            </a:r>
            <a:endParaRPr sz="1800">
              <a:solidFill>
                <a:srgbClr val="000080"/>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descr="enter image source here"/>
          <p:cNvPicPr preferRelativeResize="0"/>
          <p:nvPr/>
        </p:nvPicPr>
        <p:blipFill>
          <a:blip r:embed="rId3">
            <a:alphaModFix/>
          </a:blip>
          <a:stretch>
            <a:fillRect/>
          </a:stretch>
        </p:blipFill>
        <p:spPr>
          <a:xfrm>
            <a:off x="4465400" y="0"/>
            <a:ext cx="4678600" cy="5143500"/>
          </a:xfrm>
          <a:prstGeom prst="rect">
            <a:avLst/>
          </a:prstGeom>
          <a:noFill/>
          <a:ln>
            <a:noFill/>
          </a:ln>
        </p:spPr>
      </p:pic>
      <p:sp>
        <p:nvSpPr>
          <p:cNvPr id="111" name="Google Shape;111;p22"/>
          <p:cNvSpPr txBox="1"/>
          <p:nvPr/>
        </p:nvSpPr>
        <p:spPr>
          <a:xfrm>
            <a:off x="79375" y="43275"/>
            <a:ext cx="4641000" cy="505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333333"/>
                </a:solidFill>
                <a:highlight>
                  <a:srgbClr val="FFFFFF"/>
                </a:highlight>
              </a:rPr>
              <a:t> The planets and moons would cease to orbit their respective parent bodies and would continue in a straight line tangential to the point (Blue line on this image)</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0" y="0"/>
            <a:ext cx="91440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5. Why do planets stay in an orbit and not wander into space?</a:t>
            </a:r>
            <a:endParaRPr>
              <a:latin typeface="Alfa Slab One"/>
              <a:ea typeface="Alfa Slab One"/>
              <a:cs typeface="Alfa Slab One"/>
              <a:sym typeface="Alfa Slab One"/>
            </a:endParaRPr>
          </a:p>
        </p:txBody>
      </p:sp>
      <p:sp>
        <p:nvSpPr>
          <p:cNvPr id="117" name="Google Shape;117;p23"/>
          <p:cNvSpPr txBox="1">
            <a:spLocks noGrp="1"/>
          </p:cNvSpPr>
          <p:nvPr>
            <p:ph type="body" idx="1"/>
          </p:nvPr>
        </p:nvSpPr>
        <p:spPr>
          <a:xfrm>
            <a:off x="311700" y="1152475"/>
            <a:ext cx="4761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Gravitational Attraction from the Sun pulls them towards the sun</a:t>
            </a:r>
            <a:r>
              <a:rPr lang="en"/>
              <a:t> </a:t>
            </a:r>
            <a:endParaRPr/>
          </a:p>
        </p:txBody>
      </p:sp>
      <p:pic>
        <p:nvPicPr>
          <p:cNvPr id="118" name="Google Shape;118;p23"/>
          <p:cNvPicPr preferRelativeResize="0"/>
          <p:nvPr/>
        </p:nvPicPr>
        <p:blipFill>
          <a:blip r:embed="rId3">
            <a:alphaModFix/>
          </a:blip>
          <a:stretch>
            <a:fillRect/>
          </a:stretch>
        </p:blipFill>
        <p:spPr>
          <a:xfrm>
            <a:off x="5244500" y="533825"/>
            <a:ext cx="3899500" cy="4609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latin typeface="Alfa Slab One"/>
                <a:ea typeface="Alfa Slab One"/>
                <a:cs typeface="Alfa Slab One"/>
                <a:sym typeface="Alfa Slab One"/>
              </a:rPr>
              <a:t>Planets Stay in Orbit Around the Sun</a:t>
            </a:r>
            <a:endParaRPr u="sng">
              <a:latin typeface="Alfa Slab One"/>
              <a:ea typeface="Alfa Slab One"/>
              <a:cs typeface="Alfa Slab One"/>
              <a:sym typeface="Alfa Slab One"/>
            </a:endParaRPr>
          </a:p>
        </p:txBody>
      </p:sp>
      <p:sp>
        <p:nvSpPr>
          <p:cNvPr id="124" name="Google Shape;124;p24"/>
          <p:cNvSpPr txBox="1">
            <a:spLocks noGrp="1"/>
          </p:cNvSpPr>
          <p:nvPr>
            <p:ph type="body" idx="1"/>
          </p:nvPr>
        </p:nvSpPr>
        <p:spPr>
          <a:xfrm>
            <a:off x="43275" y="468900"/>
            <a:ext cx="5338500" cy="4100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a:solidFill>
                  <a:srgbClr val="545454"/>
                </a:solidFill>
                <a:highlight>
                  <a:srgbClr val="FFFFFF"/>
                </a:highlight>
                <a:latin typeface="Roboto"/>
                <a:ea typeface="Roboto"/>
                <a:cs typeface="Roboto"/>
                <a:sym typeface="Roboto"/>
              </a:rPr>
              <a:t>Newton realized that the reason the </a:t>
            </a:r>
            <a:r>
              <a:rPr lang="en" sz="2600" b="1">
                <a:solidFill>
                  <a:srgbClr val="6A6A6A"/>
                </a:solidFill>
                <a:highlight>
                  <a:srgbClr val="FFFFFF"/>
                </a:highlight>
                <a:latin typeface="Roboto"/>
                <a:ea typeface="Roboto"/>
                <a:cs typeface="Roboto"/>
                <a:sym typeface="Roboto"/>
              </a:rPr>
              <a:t>planets orbit</a:t>
            </a:r>
            <a:r>
              <a:rPr lang="en" sz="2600">
                <a:solidFill>
                  <a:srgbClr val="545454"/>
                </a:solidFill>
                <a:highlight>
                  <a:srgbClr val="FFFFFF"/>
                </a:highlight>
                <a:latin typeface="Roboto"/>
                <a:ea typeface="Roboto"/>
                <a:cs typeface="Roboto"/>
                <a:sym typeface="Roboto"/>
              </a:rPr>
              <a:t> the Sun is related to why objects fall to Earth when we drop them. The Sun's gravity pulls on the </a:t>
            </a:r>
            <a:r>
              <a:rPr lang="en" sz="2600" b="1">
                <a:solidFill>
                  <a:srgbClr val="6A6A6A"/>
                </a:solidFill>
                <a:highlight>
                  <a:srgbClr val="FFFFFF"/>
                </a:highlight>
                <a:latin typeface="Roboto"/>
                <a:ea typeface="Roboto"/>
                <a:cs typeface="Roboto"/>
                <a:sym typeface="Roboto"/>
              </a:rPr>
              <a:t>planets</a:t>
            </a:r>
            <a:r>
              <a:rPr lang="en" sz="2600">
                <a:solidFill>
                  <a:srgbClr val="545454"/>
                </a:solidFill>
                <a:highlight>
                  <a:srgbClr val="FFFFFF"/>
                </a:highlight>
                <a:latin typeface="Roboto"/>
                <a:ea typeface="Roboto"/>
                <a:cs typeface="Roboto"/>
                <a:sym typeface="Roboto"/>
              </a:rPr>
              <a:t>, just as Earth's gravity pulls down anything that is not held up by some other force and </a:t>
            </a:r>
            <a:r>
              <a:rPr lang="en" sz="2600" b="1">
                <a:solidFill>
                  <a:srgbClr val="6A6A6A"/>
                </a:solidFill>
                <a:highlight>
                  <a:srgbClr val="FFFFFF"/>
                </a:highlight>
                <a:latin typeface="Roboto"/>
                <a:ea typeface="Roboto"/>
                <a:cs typeface="Roboto"/>
                <a:sym typeface="Roboto"/>
              </a:rPr>
              <a:t>keeps</a:t>
            </a:r>
            <a:r>
              <a:rPr lang="en" sz="2600">
                <a:solidFill>
                  <a:srgbClr val="545454"/>
                </a:solidFill>
                <a:highlight>
                  <a:srgbClr val="FFFFFF"/>
                </a:highlight>
                <a:latin typeface="Roboto"/>
                <a:ea typeface="Roboto"/>
                <a:cs typeface="Roboto"/>
                <a:sym typeface="Roboto"/>
              </a:rPr>
              <a:t> you and me on the ground.</a:t>
            </a:r>
            <a:endParaRPr sz="2600"/>
          </a:p>
        </p:txBody>
      </p:sp>
      <p:pic>
        <p:nvPicPr>
          <p:cNvPr id="125" name="Google Shape;125;p24"/>
          <p:cNvPicPr preferRelativeResize="0"/>
          <p:nvPr/>
        </p:nvPicPr>
        <p:blipFill>
          <a:blip r:embed="rId3">
            <a:alphaModFix/>
          </a:blip>
          <a:stretch>
            <a:fillRect/>
          </a:stretch>
        </p:blipFill>
        <p:spPr>
          <a:xfrm>
            <a:off x="5244500" y="533825"/>
            <a:ext cx="3899500" cy="460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0" y="0"/>
            <a:ext cx="91440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lfa Slab One"/>
                <a:ea typeface="Alfa Slab One"/>
                <a:cs typeface="Alfa Slab One"/>
                <a:sym typeface="Alfa Slab One"/>
              </a:rPr>
              <a:t>6.  Which space program helped us to land a human on the moon?</a:t>
            </a:r>
            <a:endParaRPr>
              <a:latin typeface="Alfa Slab One"/>
              <a:ea typeface="Alfa Slab One"/>
              <a:cs typeface="Alfa Slab One"/>
              <a:sym typeface="Alfa Slab One"/>
            </a:endParaRPr>
          </a:p>
        </p:txBody>
      </p:sp>
      <p:sp>
        <p:nvSpPr>
          <p:cNvPr id="131" name="Google Shape;13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2" name="Google Shape;132;p25"/>
          <p:cNvSpPr txBox="1"/>
          <p:nvPr/>
        </p:nvSpPr>
        <p:spPr>
          <a:xfrm>
            <a:off x="2055050" y="1360675"/>
            <a:ext cx="6777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6000">
                <a:solidFill>
                  <a:srgbClr val="222222"/>
                </a:solidFill>
                <a:highlight>
                  <a:schemeClr val="lt1"/>
                </a:highlight>
                <a:latin typeface="Roboto"/>
                <a:ea typeface="Roboto"/>
                <a:cs typeface="Roboto"/>
                <a:sym typeface="Roboto"/>
              </a:rPr>
              <a:t>Apollo Program</a:t>
            </a:r>
            <a:endParaRPr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622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latin typeface="Alfa Slab One"/>
                <a:ea typeface="Alfa Slab One"/>
                <a:cs typeface="Alfa Slab One"/>
                <a:sym typeface="Alfa Slab One"/>
              </a:rPr>
              <a:t>Humans Land on the Moon...</a:t>
            </a:r>
            <a:endParaRPr u="sng">
              <a:latin typeface="Alfa Slab One"/>
              <a:ea typeface="Alfa Slab One"/>
              <a:cs typeface="Alfa Slab One"/>
              <a:sym typeface="Alfa Slab One"/>
            </a:endParaRPr>
          </a:p>
        </p:txBody>
      </p:sp>
      <p:sp>
        <p:nvSpPr>
          <p:cNvPr id="138" name="Google Shape;138;p26"/>
          <p:cNvSpPr txBox="1">
            <a:spLocks noGrp="1"/>
          </p:cNvSpPr>
          <p:nvPr>
            <p:ph type="body" idx="1"/>
          </p:nvPr>
        </p:nvSpPr>
        <p:spPr>
          <a:xfrm>
            <a:off x="0" y="504975"/>
            <a:ext cx="9144000" cy="4681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222222"/>
                </a:solidFill>
                <a:highlight>
                  <a:srgbClr val="FFFFFF"/>
                </a:highlight>
                <a:latin typeface="Roboto"/>
                <a:ea typeface="Roboto"/>
                <a:cs typeface="Roboto"/>
                <a:sym typeface="Roboto"/>
              </a:rPr>
              <a:t>The Apollo program was designed to land humans on the Moon and bring them safely back to Earth. Six of the missions (Apollos 11, 12, 14, 15, 16, and 17) achieved this goal. Apollos 7 and 9 were Earth orbiting missions to test the Command and Lunar</a:t>
            </a:r>
            <a:r>
              <a:rPr lang="en" sz="3000" b="1">
                <a:solidFill>
                  <a:srgbClr val="222222"/>
                </a:solidFill>
                <a:highlight>
                  <a:srgbClr val="FFFFFF"/>
                </a:highlight>
                <a:latin typeface="Roboto"/>
                <a:ea typeface="Roboto"/>
                <a:cs typeface="Roboto"/>
                <a:sym typeface="Roboto"/>
              </a:rPr>
              <a:t>Modules</a:t>
            </a:r>
            <a:r>
              <a:rPr lang="en" sz="3000">
                <a:solidFill>
                  <a:srgbClr val="222222"/>
                </a:solidFill>
                <a:highlight>
                  <a:srgbClr val="FFFFFF"/>
                </a:highlight>
                <a:latin typeface="Roboto"/>
                <a:ea typeface="Roboto"/>
                <a:cs typeface="Roboto"/>
                <a:sym typeface="Roboto"/>
              </a:rPr>
              <a:t>, and did not return lunar data.</a:t>
            </a:r>
            <a:endParaRPr sz="3000"/>
          </a:p>
        </p:txBody>
      </p:sp>
      <p:pic>
        <p:nvPicPr>
          <p:cNvPr id="139" name="Google Shape;139;p26"/>
          <p:cNvPicPr preferRelativeResize="0"/>
          <p:nvPr/>
        </p:nvPicPr>
        <p:blipFill>
          <a:blip r:embed="rId3">
            <a:alphaModFix/>
          </a:blip>
          <a:stretch>
            <a:fillRect/>
          </a:stretch>
        </p:blipFill>
        <p:spPr>
          <a:xfrm>
            <a:off x="180325" y="3599725"/>
            <a:ext cx="8808174" cy="146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0" y="-50275"/>
            <a:ext cx="91440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7. Where would I find the asteroid belt if I was to visit space? </a:t>
            </a:r>
            <a:r>
              <a:rPr lang="en"/>
              <a:t> </a:t>
            </a:r>
            <a:endParaRPr/>
          </a:p>
        </p:txBody>
      </p:sp>
      <p:sp>
        <p:nvSpPr>
          <p:cNvPr id="145" name="Google Shape;14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In between Mars and Jupiter..</a:t>
            </a:r>
            <a:endParaRPr sz="4800"/>
          </a:p>
          <a:p>
            <a:pPr marL="0" lvl="0" indent="0" algn="l" rtl="0">
              <a:spcBef>
                <a:spcPts val="1600"/>
              </a:spcBef>
              <a:spcAft>
                <a:spcPts val="1600"/>
              </a:spcAft>
              <a:buNone/>
            </a:pPr>
            <a:r>
              <a:rPr lang="en" sz="4800"/>
              <a:t>In between the Terrestrial Planets and the Gas Giants</a:t>
            </a:r>
            <a:endParaRPr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8"/>
          <p:cNvPicPr preferRelativeResize="0"/>
          <p:nvPr/>
        </p:nvPicPr>
        <p:blipFill>
          <a:blip r:embed="rId3">
            <a:alphaModFix/>
          </a:blip>
          <a:stretch>
            <a:fillRect/>
          </a:stretch>
        </p:blipFill>
        <p:spPr>
          <a:xfrm>
            <a:off x="0" y="0"/>
            <a:ext cx="9144000" cy="510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0" y="0"/>
            <a:ext cx="91440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8. What is any object that revolves around another object in space called?</a:t>
            </a:r>
            <a:endParaRPr>
              <a:latin typeface="Alfa Slab One"/>
              <a:ea typeface="Alfa Slab One"/>
              <a:cs typeface="Alfa Slab One"/>
              <a:sym typeface="Alfa Slab One"/>
            </a:endParaRPr>
          </a:p>
        </p:txBody>
      </p:sp>
      <p:sp>
        <p:nvSpPr>
          <p:cNvPr id="158" name="Google Shape;15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6000"/>
              <a:t>Satellite</a:t>
            </a:r>
            <a:endParaRPr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5" name="Google Shape;165;p30"/>
          <p:cNvPicPr preferRelativeResize="0"/>
          <p:nvPr/>
        </p:nvPicPr>
        <p:blipFill>
          <a:blip r:embed="rId3">
            <a:alphaModFix/>
          </a:blip>
          <a:stretch>
            <a:fillRect/>
          </a:stretch>
        </p:blipFill>
        <p:spPr>
          <a:xfrm>
            <a:off x="0" y="0"/>
            <a:ext cx="9144000" cy="5295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0" y="0"/>
            <a:ext cx="9216000" cy="1844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2400">
                <a:solidFill>
                  <a:schemeClr val="dk2"/>
                </a:solidFill>
                <a:latin typeface="Alfa Slab One"/>
                <a:ea typeface="Alfa Slab One"/>
                <a:cs typeface="Alfa Slab One"/>
                <a:sym typeface="Alfa Slab One"/>
              </a:rPr>
              <a:t>9. NASA is sending a probe to Venus, a probe to Mars, and a probe to Jupiter. Which probe will experience the strongest gravitational force when approaching its planet?</a:t>
            </a:r>
            <a:endParaRPr sz="2400">
              <a:latin typeface="Alfa Slab One"/>
              <a:ea typeface="Alfa Slab One"/>
              <a:cs typeface="Alfa Slab One"/>
              <a:sym typeface="Alfa Slab One"/>
            </a:endParaRPr>
          </a:p>
        </p:txBody>
      </p:sp>
      <p:sp>
        <p:nvSpPr>
          <p:cNvPr id="171" name="Google Shape;171;p31"/>
          <p:cNvSpPr txBox="1">
            <a:spLocks noGrp="1"/>
          </p:cNvSpPr>
          <p:nvPr>
            <p:ph type="body" idx="1"/>
          </p:nvPr>
        </p:nvSpPr>
        <p:spPr>
          <a:xfrm>
            <a:off x="311700" y="1938150"/>
            <a:ext cx="8520600" cy="263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a:t>Jupiter due it having the most mass / biggest</a:t>
            </a:r>
            <a:endParaRPr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290100" y="172850"/>
            <a:ext cx="8542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Name: ______________________________________</a:t>
            </a:r>
            <a:endParaRPr sz="2400"/>
          </a:p>
          <a:p>
            <a:pPr marL="0" lvl="0" indent="0" algn="l" rtl="0">
              <a:spcBef>
                <a:spcPts val="1600"/>
              </a:spcBef>
              <a:spcAft>
                <a:spcPts val="0"/>
              </a:spcAft>
              <a:buNone/>
            </a:pPr>
            <a:endParaRPr sz="2400"/>
          </a:p>
          <a:p>
            <a:pPr marL="0" lvl="0" indent="0" algn="l" rtl="0">
              <a:spcBef>
                <a:spcPts val="1600"/>
              </a:spcBef>
              <a:spcAft>
                <a:spcPts val="0"/>
              </a:spcAft>
              <a:buNone/>
            </a:pPr>
            <a:r>
              <a:rPr lang="en" sz="2400"/>
              <a:t>Teacher: ___________________________</a:t>
            </a:r>
            <a:endParaRPr sz="2400"/>
          </a:p>
          <a:p>
            <a:pPr marL="0" lvl="0" indent="0" algn="l" rtl="0">
              <a:spcBef>
                <a:spcPts val="1600"/>
              </a:spcBef>
              <a:spcAft>
                <a:spcPts val="0"/>
              </a:spcAft>
              <a:buNone/>
            </a:pPr>
            <a:endParaRPr sz="2400"/>
          </a:p>
          <a:p>
            <a:pPr marL="0" lvl="0" indent="0" algn="l" rtl="0">
              <a:spcBef>
                <a:spcPts val="1600"/>
              </a:spcBef>
              <a:spcAft>
                <a:spcPts val="0"/>
              </a:spcAft>
              <a:buNone/>
            </a:pPr>
            <a:r>
              <a:rPr lang="en" sz="2400"/>
              <a:t>Class Period: ______________</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 sz="2400"/>
              <a:t>Date: ______ / _________ / ______________</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body" idx="1"/>
          </p:nvPr>
        </p:nvSpPr>
        <p:spPr>
          <a:xfrm>
            <a:off x="0" y="122625"/>
            <a:ext cx="4198500" cy="502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dk1"/>
                </a:solidFill>
                <a:highlight>
                  <a:srgbClr val="FBFBFB"/>
                </a:highlight>
              </a:rPr>
              <a:t>The more massive a planet or star is, the stronger the gravitational force it exerts. It is this force that allows a planet or star to hold other objects in their orbit.</a:t>
            </a:r>
            <a:endParaRPr sz="3000"/>
          </a:p>
        </p:txBody>
      </p:sp>
      <p:pic>
        <p:nvPicPr>
          <p:cNvPr id="177" name="Google Shape;177;p32"/>
          <p:cNvPicPr preferRelativeResize="0"/>
          <p:nvPr/>
        </p:nvPicPr>
        <p:blipFill>
          <a:blip r:embed="rId3">
            <a:alphaModFix/>
          </a:blip>
          <a:stretch>
            <a:fillRect/>
          </a:stretch>
        </p:blipFill>
        <p:spPr>
          <a:xfrm>
            <a:off x="3816150" y="0"/>
            <a:ext cx="5359901" cy="5071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0" y="0"/>
            <a:ext cx="9144000" cy="21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10. </a:t>
            </a:r>
            <a:r>
              <a:rPr lang="en" sz="2400">
                <a:solidFill>
                  <a:schemeClr val="dk2"/>
                </a:solidFill>
                <a:latin typeface="Alfa Slab One"/>
                <a:ea typeface="Alfa Slab One"/>
                <a:cs typeface="Alfa Slab One"/>
                <a:sym typeface="Alfa Slab One"/>
              </a:rPr>
              <a:t>Scientists have determined that a trip to Mars and back to Earth would take approximately 21 months. Which of the following pieces of equipment would be most important when considering the length of this trip?</a:t>
            </a:r>
            <a:r>
              <a:rPr lang="en" sz="2400">
                <a:latin typeface="Alfa Slab One"/>
                <a:ea typeface="Alfa Slab One"/>
                <a:cs typeface="Alfa Slab One"/>
                <a:sym typeface="Alfa Slab One"/>
              </a:rPr>
              <a:t> </a:t>
            </a:r>
            <a:endParaRPr sz="2400">
              <a:latin typeface="Alfa Slab One"/>
              <a:ea typeface="Alfa Slab One"/>
              <a:cs typeface="Alfa Slab One"/>
              <a:sym typeface="Alfa Slab One"/>
            </a:endParaRPr>
          </a:p>
        </p:txBody>
      </p:sp>
      <p:sp>
        <p:nvSpPr>
          <p:cNvPr id="183" name="Google Shape;183;p33"/>
          <p:cNvSpPr txBox="1">
            <a:spLocks noGrp="1"/>
          </p:cNvSpPr>
          <p:nvPr>
            <p:ph type="body" idx="1"/>
          </p:nvPr>
        </p:nvSpPr>
        <p:spPr>
          <a:xfrm>
            <a:off x="311700" y="2407875"/>
            <a:ext cx="8520600" cy="2583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800">
                <a:solidFill>
                  <a:schemeClr val="dk1"/>
                </a:solidFill>
                <a:latin typeface="Alfa Slab One"/>
                <a:ea typeface="Alfa Slab One"/>
                <a:cs typeface="Alfa Slab One"/>
                <a:sym typeface="Alfa Slab One"/>
              </a:rPr>
              <a:t>Work Out Equipment</a:t>
            </a:r>
            <a:endParaRPr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0" y="0"/>
            <a:ext cx="91038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lfa Slab One"/>
                <a:ea typeface="Alfa Slab One"/>
                <a:cs typeface="Alfa Slab One"/>
                <a:sym typeface="Alfa Slab One"/>
              </a:rPr>
              <a:t>Work Out Equipment: Major Must Have in Space!!</a:t>
            </a:r>
            <a:endParaRPr>
              <a:latin typeface="Alfa Slab One"/>
              <a:ea typeface="Alfa Slab One"/>
              <a:cs typeface="Alfa Slab One"/>
              <a:sym typeface="Alfa Slab One"/>
            </a:endParaRPr>
          </a:p>
        </p:txBody>
      </p:sp>
      <p:sp>
        <p:nvSpPr>
          <p:cNvPr id="189" name="Google Shape;189;p34"/>
          <p:cNvSpPr txBox="1">
            <a:spLocks noGrp="1"/>
          </p:cNvSpPr>
          <p:nvPr>
            <p:ph type="body" idx="1"/>
          </p:nvPr>
        </p:nvSpPr>
        <p:spPr>
          <a:xfrm>
            <a:off x="0" y="786325"/>
            <a:ext cx="4912800" cy="378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545454"/>
                </a:solidFill>
                <a:highlight>
                  <a:srgbClr val="FFFFFF"/>
                </a:highlight>
                <a:latin typeface="Roboto"/>
                <a:ea typeface="Roboto"/>
                <a:cs typeface="Roboto"/>
                <a:sym typeface="Roboto"/>
              </a:rPr>
              <a:t>Thanks to microgravity, astronauts experience a variety of health and physical changes while living in </a:t>
            </a:r>
            <a:r>
              <a:rPr lang="en" sz="3000" b="1">
                <a:solidFill>
                  <a:srgbClr val="6A6A6A"/>
                </a:solidFill>
                <a:highlight>
                  <a:srgbClr val="FFFFFF"/>
                </a:highlight>
                <a:latin typeface="Roboto"/>
                <a:ea typeface="Roboto"/>
                <a:cs typeface="Roboto"/>
                <a:sym typeface="Roboto"/>
              </a:rPr>
              <a:t>space</a:t>
            </a:r>
            <a:r>
              <a:rPr lang="en" sz="3000">
                <a:solidFill>
                  <a:srgbClr val="545454"/>
                </a:solidFill>
                <a:highlight>
                  <a:srgbClr val="FFFFFF"/>
                </a:highlight>
                <a:latin typeface="Roboto"/>
                <a:ea typeface="Roboto"/>
                <a:cs typeface="Roboto"/>
                <a:sym typeface="Roboto"/>
              </a:rPr>
              <a:t> — some of which they can counteract through daily </a:t>
            </a:r>
            <a:r>
              <a:rPr lang="en" sz="3000" b="1">
                <a:solidFill>
                  <a:srgbClr val="6A6A6A"/>
                </a:solidFill>
                <a:highlight>
                  <a:srgbClr val="FFFFFF"/>
                </a:highlight>
                <a:latin typeface="Roboto"/>
                <a:ea typeface="Roboto"/>
                <a:cs typeface="Roboto"/>
                <a:sym typeface="Roboto"/>
              </a:rPr>
              <a:t>exercise</a:t>
            </a:r>
            <a:r>
              <a:rPr lang="en" sz="3000">
                <a:solidFill>
                  <a:srgbClr val="545454"/>
                </a:solidFill>
                <a:highlight>
                  <a:srgbClr val="FFFFFF"/>
                </a:highlight>
                <a:latin typeface="Roboto"/>
                <a:ea typeface="Roboto"/>
                <a:cs typeface="Roboto"/>
                <a:sym typeface="Roboto"/>
              </a:rPr>
              <a:t> and other activities.</a:t>
            </a:r>
            <a:endParaRPr sz="3000">
              <a:solidFill>
                <a:srgbClr val="545454"/>
              </a:solidFill>
              <a:highlight>
                <a:srgbClr val="FFFFFF"/>
              </a:highlight>
              <a:latin typeface="Roboto"/>
              <a:ea typeface="Roboto"/>
              <a:cs typeface="Roboto"/>
              <a:sym typeface="Roboto"/>
            </a:endParaRPr>
          </a:p>
          <a:p>
            <a:pPr marL="0" lvl="0" indent="0" algn="l" rtl="0">
              <a:spcBef>
                <a:spcPts val="1600"/>
              </a:spcBef>
              <a:spcAft>
                <a:spcPts val="0"/>
              </a:spcAft>
              <a:buNone/>
            </a:pPr>
            <a:endParaRPr sz="1100">
              <a:solidFill>
                <a:srgbClr val="545454"/>
              </a:solidFill>
              <a:highlight>
                <a:srgbClr val="FFFFFF"/>
              </a:highlight>
              <a:latin typeface="Roboto"/>
              <a:ea typeface="Roboto"/>
              <a:cs typeface="Roboto"/>
              <a:sym typeface="Roboto"/>
            </a:endParaRPr>
          </a:p>
          <a:p>
            <a:pPr marL="0" lvl="0" indent="0" algn="l" rtl="0">
              <a:spcBef>
                <a:spcPts val="1600"/>
              </a:spcBef>
              <a:spcAft>
                <a:spcPts val="1600"/>
              </a:spcAft>
              <a:buNone/>
            </a:pPr>
            <a:endParaRPr sz="1100">
              <a:solidFill>
                <a:srgbClr val="545454"/>
              </a:solidFill>
              <a:highlight>
                <a:srgbClr val="FFFFFF"/>
              </a:highlight>
              <a:latin typeface="Roboto"/>
              <a:ea typeface="Roboto"/>
              <a:cs typeface="Roboto"/>
              <a:sym typeface="Roboto"/>
            </a:endParaRPr>
          </a:p>
        </p:txBody>
      </p:sp>
      <p:pic>
        <p:nvPicPr>
          <p:cNvPr id="190" name="Google Shape;190;p34"/>
          <p:cNvPicPr preferRelativeResize="0"/>
          <p:nvPr/>
        </p:nvPicPr>
        <p:blipFill>
          <a:blip r:embed="rId3">
            <a:alphaModFix/>
          </a:blip>
          <a:stretch>
            <a:fillRect/>
          </a:stretch>
        </p:blipFill>
        <p:spPr>
          <a:xfrm>
            <a:off x="4732300" y="2842275"/>
            <a:ext cx="4146800" cy="2243525"/>
          </a:xfrm>
          <a:prstGeom prst="rect">
            <a:avLst/>
          </a:prstGeom>
          <a:noFill/>
          <a:ln>
            <a:noFill/>
          </a:ln>
        </p:spPr>
      </p:pic>
      <p:pic>
        <p:nvPicPr>
          <p:cNvPr id="191" name="Google Shape;191;p34"/>
          <p:cNvPicPr preferRelativeResize="0"/>
          <p:nvPr/>
        </p:nvPicPr>
        <p:blipFill>
          <a:blip r:embed="rId4">
            <a:alphaModFix/>
          </a:blip>
          <a:stretch>
            <a:fillRect/>
          </a:stretch>
        </p:blipFill>
        <p:spPr>
          <a:xfrm>
            <a:off x="4572000" y="937800"/>
            <a:ext cx="4572000" cy="1904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0" y="0"/>
            <a:ext cx="9204900" cy="18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lfa Slab One"/>
                <a:ea typeface="Alfa Slab One"/>
                <a:cs typeface="Alfa Slab One"/>
                <a:sym typeface="Alfa Slab One"/>
              </a:rPr>
              <a:t>11. </a:t>
            </a:r>
            <a:r>
              <a:rPr lang="en" sz="2400">
                <a:solidFill>
                  <a:schemeClr val="dk2"/>
                </a:solidFill>
                <a:latin typeface="Alfa Slab One"/>
                <a:ea typeface="Alfa Slab One"/>
                <a:cs typeface="Alfa Slab One"/>
                <a:sym typeface="Alfa Slab One"/>
              </a:rPr>
              <a:t>As man continues to plan space travel to other planets there will be many obstacles. Which of the following describes a challenge NASA must overcome as they plan for travel to planets such as Mars? </a:t>
            </a:r>
            <a:endParaRPr sz="2400">
              <a:latin typeface="Alfa Slab One"/>
              <a:ea typeface="Alfa Slab One"/>
              <a:cs typeface="Alfa Slab One"/>
              <a:sym typeface="Alfa Slab One"/>
            </a:endParaRPr>
          </a:p>
        </p:txBody>
      </p:sp>
      <p:sp>
        <p:nvSpPr>
          <p:cNvPr id="197" name="Google Shape;197;p35"/>
          <p:cNvSpPr txBox="1">
            <a:spLocks noGrp="1"/>
          </p:cNvSpPr>
          <p:nvPr>
            <p:ph type="body" idx="1"/>
          </p:nvPr>
        </p:nvSpPr>
        <p:spPr>
          <a:xfrm>
            <a:off x="51600" y="1991500"/>
            <a:ext cx="9039900" cy="257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a:t>A Fuel sources will have to be developed that are easily stored for long periods of time.</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body" idx="1"/>
          </p:nvPr>
        </p:nvSpPr>
        <p:spPr>
          <a:xfrm>
            <a:off x="57700" y="36075"/>
            <a:ext cx="9039000" cy="45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5B5B5B"/>
                </a:solidFill>
                <a:highlight>
                  <a:srgbClr val="FFFFFF"/>
                </a:highlight>
              </a:rPr>
              <a:t>One of the greatest design barriers engineers are facing is dealing with the amount of fuel that will be needed to send a spacecraft on such a round trip distance. More fuel means more weight, and more weight means the need for more fuel to transport that weight</a:t>
            </a:r>
            <a:endParaRPr sz="3000"/>
          </a:p>
        </p:txBody>
      </p:sp>
      <p:pic>
        <p:nvPicPr>
          <p:cNvPr id="203" name="Google Shape;203;p36"/>
          <p:cNvPicPr preferRelativeResize="0"/>
          <p:nvPr/>
        </p:nvPicPr>
        <p:blipFill>
          <a:blip r:embed="rId3">
            <a:alphaModFix/>
          </a:blip>
          <a:stretch>
            <a:fillRect/>
          </a:stretch>
        </p:blipFill>
        <p:spPr>
          <a:xfrm>
            <a:off x="2120875" y="2741275"/>
            <a:ext cx="6975825" cy="240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0" y="0"/>
            <a:ext cx="8832300" cy="10989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Font typeface="Alfa Slab One"/>
              <a:buAutoNum type="arabicPeriod"/>
            </a:pPr>
            <a:r>
              <a:rPr lang="en">
                <a:latin typeface="Alfa Slab One"/>
                <a:ea typeface="Alfa Slab One"/>
                <a:cs typeface="Alfa Slab One"/>
                <a:sym typeface="Alfa Slab One"/>
              </a:rPr>
              <a:t>All the planets in solar system follow a ________ shaped orbit. </a:t>
            </a:r>
            <a:endParaRPr>
              <a:latin typeface="Alfa Slab One"/>
              <a:ea typeface="Alfa Slab One"/>
              <a:cs typeface="Alfa Slab One"/>
              <a:sym typeface="Alfa Slab One"/>
            </a:endParaRPr>
          </a:p>
        </p:txBody>
      </p:sp>
      <p:sp>
        <p:nvSpPr>
          <p:cNvPr id="66" name="Google Shape;66;p15"/>
          <p:cNvSpPr txBox="1">
            <a:spLocks noGrp="1"/>
          </p:cNvSpPr>
          <p:nvPr>
            <p:ph type="body" idx="1"/>
          </p:nvPr>
        </p:nvSpPr>
        <p:spPr>
          <a:xfrm>
            <a:off x="311700" y="1712575"/>
            <a:ext cx="8520600" cy="285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4800" b="1">
                <a:solidFill>
                  <a:srgbClr val="5B5B5B"/>
                </a:solidFill>
                <a:highlight>
                  <a:schemeClr val="lt1"/>
                </a:highlight>
              </a:rPr>
              <a:t>elliptical</a:t>
            </a:r>
            <a:endParaRPr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t="35852"/>
          <a:stretch/>
        </p:blipFill>
        <p:spPr>
          <a:xfrm>
            <a:off x="5299825" y="753050"/>
            <a:ext cx="3844176" cy="4250900"/>
          </a:xfrm>
          <a:prstGeom prst="rect">
            <a:avLst/>
          </a:prstGeom>
          <a:noFill/>
          <a:ln>
            <a:noFill/>
          </a:ln>
        </p:spPr>
      </p:pic>
      <p:sp>
        <p:nvSpPr>
          <p:cNvPr id="72" name="Google Shape;72;p16"/>
          <p:cNvSpPr txBox="1">
            <a:spLocks noGrp="1"/>
          </p:cNvSpPr>
          <p:nvPr>
            <p:ph type="title"/>
          </p:nvPr>
        </p:nvSpPr>
        <p:spPr>
          <a:xfrm>
            <a:off x="0" y="65675"/>
            <a:ext cx="8520600" cy="77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u="sng">
                <a:latin typeface="Alfa Slab One"/>
                <a:ea typeface="Alfa Slab One"/>
                <a:cs typeface="Alfa Slab One"/>
                <a:sym typeface="Alfa Slab One"/>
              </a:rPr>
              <a:t>Earth’s Orbit Around the Sun</a:t>
            </a:r>
            <a:endParaRPr sz="3000" u="sng">
              <a:latin typeface="Alfa Slab One"/>
              <a:ea typeface="Alfa Slab One"/>
              <a:cs typeface="Alfa Slab One"/>
              <a:sym typeface="Alfa Slab One"/>
            </a:endParaRPr>
          </a:p>
        </p:txBody>
      </p:sp>
      <p:sp>
        <p:nvSpPr>
          <p:cNvPr id="73" name="Google Shape;73;p16"/>
          <p:cNvSpPr txBox="1">
            <a:spLocks noGrp="1"/>
          </p:cNvSpPr>
          <p:nvPr>
            <p:ph type="body" idx="1"/>
          </p:nvPr>
        </p:nvSpPr>
        <p:spPr>
          <a:xfrm>
            <a:off x="0" y="638375"/>
            <a:ext cx="5779500" cy="45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5B5B5B"/>
                </a:solidFill>
                <a:highlight>
                  <a:srgbClr val="FFFFFF"/>
                </a:highlight>
              </a:rPr>
              <a:t>Earth's orbit is not a perfect circle. It is </a:t>
            </a:r>
            <a:r>
              <a:rPr lang="en" sz="2200" b="1">
                <a:solidFill>
                  <a:srgbClr val="5B5B5B"/>
                </a:solidFill>
                <a:highlight>
                  <a:srgbClr val="FFFFFF"/>
                </a:highlight>
              </a:rPr>
              <a:t>elliptical</a:t>
            </a:r>
            <a:r>
              <a:rPr lang="en" sz="2200">
                <a:solidFill>
                  <a:srgbClr val="5B5B5B"/>
                </a:solidFill>
                <a:highlight>
                  <a:srgbClr val="FFFFFF"/>
                </a:highlight>
              </a:rPr>
              <a:t>, or slightly oval-shaped. This means there is one point in the orbit where Earth is closest to the Sun, and another where Earth is farthest from the Sun. The closest point occurs in early January, and the far point happens in early July (July 7, 2007). If this is the </a:t>
            </a:r>
            <a:r>
              <a:rPr lang="en" sz="2200" u="sng">
                <a:solidFill>
                  <a:srgbClr val="3366CC"/>
                </a:solidFill>
                <a:highlight>
                  <a:srgbClr val="FFFFFF"/>
                </a:highlight>
                <a:hlinkClick r:id="rId4"/>
              </a:rPr>
              <a:t>mechanism that causes seasons</a:t>
            </a:r>
            <a:r>
              <a:rPr lang="en" sz="2200">
                <a:solidFill>
                  <a:srgbClr val="5B5B5B"/>
                </a:solidFill>
                <a:highlight>
                  <a:srgbClr val="FFFFFF"/>
                </a:highlight>
              </a:rPr>
              <a:t>, it makes some sense for the Southern Hemisphere. But, as an explanation for the Northern Hemisphere, it fails miserably.</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83600"/>
            <a:ext cx="8520600" cy="151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2. Which space program helped us to better understand the effects of how longer space flights affect humans?</a:t>
            </a:r>
            <a:endParaRPr>
              <a:latin typeface="Alfa Slab One"/>
              <a:ea typeface="Alfa Slab One"/>
              <a:cs typeface="Alfa Slab One"/>
              <a:sym typeface="Alfa Slab One"/>
            </a:endParaRPr>
          </a:p>
        </p:txBody>
      </p:sp>
      <p:sp>
        <p:nvSpPr>
          <p:cNvPr id="79" name="Google Shape;79;p17"/>
          <p:cNvSpPr txBox="1">
            <a:spLocks noGrp="1"/>
          </p:cNvSpPr>
          <p:nvPr>
            <p:ph type="body" idx="1"/>
          </p:nvPr>
        </p:nvSpPr>
        <p:spPr>
          <a:xfrm>
            <a:off x="311700" y="1961625"/>
            <a:ext cx="8520600" cy="2607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6000" u="sng">
                <a:solidFill>
                  <a:schemeClr val="dk1"/>
                </a:solidFill>
                <a:latin typeface="Alfa Slab One"/>
                <a:ea typeface="Alfa Slab One"/>
                <a:cs typeface="Alfa Slab One"/>
                <a:sym typeface="Alfa Slab One"/>
              </a:rPr>
              <a:t>Gemini Space Mission</a:t>
            </a:r>
            <a:endParaRPr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u="sng">
                <a:latin typeface="Alfa Slab One"/>
                <a:ea typeface="Alfa Slab One"/>
                <a:cs typeface="Alfa Slab One"/>
                <a:sym typeface="Alfa Slab One"/>
              </a:rPr>
              <a:t>Gemini Space Mission</a:t>
            </a:r>
            <a:endParaRPr sz="3000" u="sng">
              <a:latin typeface="Alfa Slab One"/>
              <a:ea typeface="Alfa Slab One"/>
              <a:cs typeface="Alfa Slab One"/>
              <a:sym typeface="Alfa Slab One"/>
            </a:endParaRPr>
          </a:p>
        </p:txBody>
      </p:sp>
      <p:sp>
        <p:nvSpPr>
          <p:cNvPr id="85" name="Google Shape;85;p18"/>
          <p:cNvSpPr txBox="1">
            <a:spLocks noGrp="1"/>
          </p:cNvSpPr>
          <p:nvPr>
            <p:ph type="body" idx="1"/>
          </p:nvPr>
        </p:nvSpPr>
        <p:spPr>
          <a:xfrm>
            <a:off x="0" y="630300"/>
            <a:ext cx="6125400" cy="451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a:solidFill>
                  <a:srgbClr val="808080"/>
                </a:solidFill>
                <a:highlight>
                  <a:srgbClr val="FFFFFF"/>
                </a:highlight>
              </a:rPr>
              <a:t> </a:t>
            </a:r>
            <a:r>
              <a:rPr lang="en" sz="2600" b="1">
                <a:solidFill>
                  <a:srgbClr val="6A6A6A"/>
                </a:solidFill>
                <a:highlight>
                  <a:srgbClr val="FFFFFF"/>
                </a:highlight>
              </a:rPr>
              <a:t>Gemini</a:t>
            </a:r>
            <a:r>
              <a:rPr lang="en" sz="2600">
                <a:solidFill>
                  <a:srgbClr val="545454"/>
                </a:solidFill>
                <a:highlight>
                  <a:srgbClr val="FFFFFF"/>
                </a:highlight>
              </a:rPr>
              <a:t> had four main </a:t>
            </a:r>
            <a:r>
              <a:rPr lang="en" sz="2600" b="1">
                <a:solidFill>
                  <a:srgbClr val="6A6A6A"/>
                </a:solidFill>
                <a:highlight>
                  <a:srgbClr val="FFFFFF"/>
                </a:highlight>
              </a:rPr>
              <a:t>goals</a:t>
            </a:r>
            <a:r>
              <a:rPr lang="en" sz="2600">
                <a:solidFill>
                  <a:srgbClr val="545454"/>
                </a:solidFill>
                <a:highlight>
                  <a:srgbClr val="FFFFFF"/>
                </a:highlight>
              </a:rPr>
              <a:t>: to test an astronaut's ability to fly long-duration </a:t>
            </a:r>
            <a:r>
              <a:rPr lang="en" sz="2600" b="1">
                <a:solidFill>
                  <a:srgbClr val="6A6A6A"/>
                </a:solidFill>
                <a:highlight>
                  <a:srgbClr val="FFFFFF"/>
                </a:highlight>
              </a:rPr>
              <a:t>missions</a:t>
            </a:r>
            <a:r>
              <a:rPr lang="en" sz="2600">
                <a:solidFill>
                  <a:srgbClr val="545454"/>
                </a:solidFill>
                <a:highlight>
                  <a:srgbClr val="FFFFFF"/>
                </a:highlight>
              </a:rPr>
              <a:t>(up to two weeks in </a:t>
            </a:r>
            <a:r>
              <a:rPr lang="en" sz="2600" b="1">
                <a:solidFill>
                  <a:srgbClr val="6A6A6A"/>
                </a:solidFill>
                <a:highlight>
                  <a:srgbClr val="FFFFFF"/>
                </a:highlight>
              </a:rPr>
              <a:t>space</a:t>
            </a:r>
            <a:r>
              <a:rPr lang="en" sz="2600">
                <a:solidFill>
                  <a:srgbClr val="545454"/>
                </a:solidFill>
                <a:highlight>
                  <a:srgbClr val="FFFFFF"/>
                </a:highlight>
              </a:rPr>
              <a:t>); to understand how </a:t>
            </a:r>
            <a:r>
              <a:rPr lang="en" sz="2600" b="1">
                <a:solidFill>
                  <a:srgbClr val="6A6A6A"/>
                </a:solidFill>
                <a:highlight>
                  <a:srgbClr val="FFFFFF"/>
                </a:highlight>
              </a:rPr>
              <a:t>spacecraft</a:t>
            </a:r>
            <a:r>
              <a:rPr lang="en" sz="2600">
                <a:solidFill>
                  <a:srgbClr val="545454"/>
                </a:solidFill>
                <a:highlight>
                  <a:srgbClr val="FFFFFF"/>
                </a:highlight>
              </a:rPr>
              <a:t> could rendezvous and dock in orbit around the Earth and the moon; to perfect re-entry and landing methods; and to further understand the effects of longer </a:t>
            </a:r>
            <a:r>
              <a:rPr lang="en" sz="2600" b="1">
                <a:solidFill>
                  <a:srgbClr val="6A6A6A"/>
                </a:solidFill>
                <a:highlight>
                  <a:srgbClr val="FFFFFF"/>
                </a:highlight>
              </a:rPr>
              <a:t>space flights</a:t>
            </a:r>
            <a:endParaRPr sz="2600"/>
          </a:p>
        </p:txBody>
      </p:sp>
      <p:pic>
        <p:nvPicPr>
          <p:cNvPr id="86" name="Google Shape;86;p18"/>
          <p:cNvPicPr preferRelativeResize="0"/>
          <p:nvPr/>
        </p:nvPicPr>
        <p:blipFill>
          <a:blip r:embed="rId3">
            <a:alphaModFix/>
          </a:blip>
          <a:stretch>
            <a:fillRect/>
          </a:stretch>
        </p:blipFill>
        <p:spPr>
          <a:xfrm>
            <a:off x="6125400" y="630000"/>
            <a:ext cx="2956725" cy="427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6950" y="0"/>
            <a:ext cx="9015000" cy="13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3. What is the relationship between the length of orbit and the distance of the planets from the sun?</a:t>
            </a:r>
            <a:endParaRPr>
              <a:latin typeface="Alfa Slab One"/>
              <a:ea typeface="Alfa Slab One"/>
              <a:cs typeface="Alfa Slab One"/>
              <a:sym typeface="Alfa Slab One"/>
            </a:endParaRPr>
          </a:p>
        </p:txBody>
      </p:sp>
      <p:sp>
        <p:nvSpPr>
          <p:cNvPr id="92" name="Google Shape;92;p19"/>
          <p:cNvSpPr txBox="1">
            <a:spLocks noGrp="1"/>
          </p:cNvSpPr>
          <p:nvPr>
            <p:ph type="body" idx="1"/>
          </p:nvPr>
        </p:nvSpPr>
        <p:spPr>
          <a:xfrm>
            <a:off x="311700" y="1433175"/>
            <a:ext cx="8520600" cy="31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closer to the sun, the shorter the length of orbit…</a:t>
            </a:r>
            <a:endParaRPr sz="3600"/>
          </a:p>
          <a:p>
            <a:pPr marL="0" lvl="0" indent="0" algn="l" rtl="0">
              <a:spcBef>
                <a:spcPts val="1600"/>
              </a:spcBef>
              <a:spcAft>
                <a:spcPts val="1600"/>
              </a:spcAft>
              <a:buNone/>
            </a:pPr>
            <a:r>
              <a:rPr lang="en" sz="3600"/>
              <a:t>Less Distance from Sun = Shorter # of Days/Years to Orbit the Sun Once</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0" y="0"/>
            <a:ext cx="91440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latin typeface="Alfa Slab One"/>
                <a:ea typeface="Alfa Slab One"/>
                <a:cs typeface="Alfa Slab One"/>
                <a:sym typeface="Alfa Slab One"/>
              </a:rPr>
              <a:t>Length of Orbit / Distance from Sun </a:t>
            </a:r>
            <a:endParaRPr u="sng">
              <a:latin typeface="Alfa Slab One"/>
              <a:ea typeface="Alfa Slab One"/>
              <a:cs typeface="Alfa Slab One"/>
              <a:sym typeface="Alfa Slab One"/>
            </a:endParaRPr>
          </a:p>
        </p:txBody>
      </p:sp>
      <p:sp>
        <p:nvSpPr>
          <p:cNvPr id="98" name="Google Shape;98;p20"/>
          <p:cNvSpPr txBox="1">
            <a:spLocks noGrp="1"/>
          </p:cNvSpPr>
          <p:nvPr>
            <p:ph type="body" idx="1"/>
          </p:nvPr>
        </p:nvSpPr>
        <p:spPr>
          <a:xfrm>
            <a:off x="79350" y="519400"/>
            <a:ext cx="8753100" cy="404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u="sng">
                <a:solidFill>
                  <a:schemeClr val="hlink"/>
                </a:solidFill>
                <a:hlinkClick r:id="rId3"/>
              </a:rPr>
              <a:t>https://www.bobthealien.co.uk/solarsystem/table.htm</a:t>
            </a:r>
            <a:endParaRPr sz="2400"/>
          </a:p>
          <a:p>
            <a:pPr marL="0" lvl="0" indent="0" algn="ctr" rtl="0">
              <a:spcBef>
                <a:spcPts val="1600"/>
              </a:spcBef>
              <a:spcAft>
                <a:spcPts val="1600"/>
              </a:spcAft>
              <a:buNone/>
            </a:pPr>
            <a:r>
              <a:rPr lang="en" sz="2400"/>
              <a:t>Great Chart over various facts for each planet.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0" y="0"/>
            <a:ext cx="9144000" cy="35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fa Slab One"/>
                <a:ea typeface="Alfa Slab One"/>
                <a:cs typeface="Alfa Slab One"/>
                <a:sym typeface="Alfa Slab One"/>
              </a:rPr>
              <a:t>4. It was once thought that Earth was the center of the universe.  Eventually it was proven that the planets orbit around the Sun.  The illustration shows the path of Earth’s orbit around the sun.</a:t>
            </a:r>
            <a:endParaRPr>
              <a:latin typeface="Alfa Slab One"/>
              <a:ea typeface="Alfa Slab One"/>
              <a:cs typeface="Alfa Slab One"/>
              <a:sym typeface="Alfa Slab One"/>
            </a:endParaRPr>
          </a:p>
          <a:p>
            <a:pPr marL="0" lvl="0" indent="0" algn="l" rtl="0">
              <a:spcBef>
                <a:spcPts val="0"/>
              </a:spcBef>
              <a:spcAft>
                <a:spcPts val="0"/>
              </a:spcAft>
              <a:buNone/>
            </a:pPr>
            <a:r>
              <a:rPr lang="en">
                <a:latin typeface="Alfa Slab One"/>
                <a:ea typeface="Alfa Slab One"/>
                <a:cs typeface="Alfa Slab One"/>
                <a:sym typeface="Alfa Slab One"/>
              </a:rPr>
              <a:t>Describe the path of Earth if the pull of the Sun’s gravity were to suddenly stop.</a:t>
            </a:r>
            <a:endParaRPr>
              <a:latin typeface="Alfa Slab One"/>
              <a:ea typeface="Alfa Slab One"/>
              <a:cs typeface="Alfa Slab One"/>
              <a:sym typeface="Alfa Slab One"/>
            </a:endParaRPr>
          </a:p>
        </p:txBody>
      </p:sp>
      <p:pic>
        <p:nvPicPr>
          <p:cNvPr id="104" name="Google Shape;104;p21" descr="enter image source here"/>
          <p:cNvPicPr preferRelativeResize="0"/>
          <p:nvPr/>
        </p:nvPicPr>
        <p:blipFill>
          <a:blip r:embed="rId3">
            <a:alphaModFix/>
          </a:blip>
          <a:stretch>
            <a:fillRect/>
          </a:stretch>
        </p:blipFill>
        <p:spPr>
          <a:xfrm>
            <a:off x="6423600" y="2266950"/>
            <a:ext cx="2720400" cy="2876550"/>
          </a:xfrm>
          <a:prstGeom prst="rect">
            <a:avLst/>
          </a:prstGeom>
          <a:noFill/>
          <a:ln>
            <a:noFill/>
          </a:ln>
        </p:spPr>
      </p:pic>
      <p:sp>
        <p:nvSpPr>
          <p:cNvPr id="105" name="Google Shape;105;p21"/>
          <p:cNvSpPr txBox="1"/>
          <p:nvPr/>
        </p:nvSpPr>
        <p:spPr>
          <a:xfrm>
            <a:off x="0" y="3206400"/>
            <a:ext cx="7104600" cy="19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333333"/>
                </a:solidFill>
                <a:highlight>
                  <a:schemeClr val="lt1"/>
                </a:highlight>
              </a:rPr>
              <a:t>Earth would continue in a straight line from where gravity stopped in the Earth’s Orbit</a:t>
            </a:r>
            <a:endParaRPr sz="2800">
              <a:solidFill>
                <a:srgbClr val="333333"/>
              </a:solidFill>
              <a:highlight>
                <a:schemeClr val="lt1"/>
              </a:highlight>
            </a:endParaRPr>
          </a:p>
          <a:p>
            <a:pPr marL="0" lvl="0" indent="0" algn="ctr" rtl="0">
              <a:spcBef>
                <a:spcPts val="0"/>
              </a:spcBef>
              <a:spcAft>
                <a:spcPts val="0"/>
              </a:spcAft>
              <a:buClr>
                <a:schemeClr val="dk1"/>
              </a:buClr>
              <a:buSzPts val="1100"/>
              <a:buFont typeface="Arial"/>
              <a:buNone/>
            </a:pPr>
            <a:r>
              <a:rPr lang="en" sz="2800">
                <a:solidFill>
                  <a:srgbClr val="333333"/>
                </a:solidFill>
                <a:highlight>
                  <a:schemeClr val="lt1"/>
                </a:highlight>
              </a:rPr>
              <a:t>It would not curve around the sun anymore.</a:t>
            </a:r>
            <a:endParaRPr sz="2800">
              <a:solidFill>
                <a:srgbClr val="333333"/>
              </a:solidFill>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On-screen Show (16:9)</PresentationFormat>
  <Paragraphs>55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Alfa Slab One</vt:lpstr>
      <vt:lpstr>Roboto</vt:lpstr>
      <vt:lpstr>Times New Roman</vt:lpstr>
      <vt:lpstr>Simple Light</vt:lpstr>
      <vt:lpstr>Fall Semester Test Review TEK 6.11</vt:lpstr>
      <vt:lpstr>PowerPoint Presentation</vt:lpstr>
      <vt:lpstr>All the planets in solar system follow a ________ shaped orbit. </vt:lpstr>
      <vt:lpstr>Earth’s Orbit Around the Sun</vt:lpstr>
      <vt:lpstr>2. Which space program helped us to better understand the effects of how longer space flights affect humans?</vt:lpstr>
      <vt:lpstr>Gemini Space Mission</vt:lpstr>
      <vt:lpstr>3. What is the relationship between the length of orbit and the distance of the planets from the sun?</vt:lpstr>
      <vt:lpstr>Length of Orbit / Distance from Sun </vt:lpstr>
      <vt:lpstr>4. It was once thought that Earth was the center of the universe.  Eventually it was proven that the planets orbit around the Sun.  The illustration shows the path of Earth’s orbit around the sun. Describe the path of Earth if the pull of the Sun’s gravity were to suddenly stop.</vt:lpstr>
      <vt:lpstr>PowerPoint Presentation</vt:lpstr>
      <vt:lpstr>5. Why do planets stay in an orbit and not wander into space?</vt:lpstr>
      <vt:lpstr>Planets Stay in Orbit Around the Sun</vt:lpstr>
      <vt:lpstr>6.  Which space program helped us to land a human on the moon?</vt:lpstr>
      <vt:lpstr>Humans Land on the Moon...</vt:lpstr>
      <vt:lpstr>7. Where would I find the asteroid belt if I was to visit space?  </vt:lpstr>
      <vt:lpstr>PowerPoint Presentation</vt:lpstr>
      <vt:lpstr>8. What is any object that revolves around another object in space called?</vt:lpstr>
      <vt:lpstr>PowerPoint Presentation</vt:lpstr>
      <vt:lpstr>9. NASA is sending a probe to Venus, a probe to Mars, and a probe to Jupiter. Which probe will experience the strongest gravitational force when approaching its planet?</vt:lpstr>
      <vt:lpstr>PowerPoint Presentation</vt:lpstr>
      <vt:lpstr>10. Scientists have determined that a trip to Mars and back to Earth would take approximately 21 months. Which of the following pieces of equipment would be most important when considering the length of this trip? </vt:lpstr>
      <vt:lpstr>Work Out Equipment: Major Must Have in Space!!</vt:lpstr>
      <vt:lpstr>11. As man continues to plan space travel to other planets there will be many obstacles. Which of the following describes a challenge NASA must overcome as they plan for travel to planets such as Mars?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Semester Test Review TEK 6.11</dc:title>
  <dc:creator>Katherine Pease</dc:creator>
  <cp:lastModifiedBy>Katherine Pease</cp:lastModifiedBy>
  <cp:revision>1</cp:revision>
  <dcterms:modified xsi:type="dcterms:W3CDTF">2018-12-10T19:00:12Z</dcterms:modified>
</cp:coreProperties>
</file>