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2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9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0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70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009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09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507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61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76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004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5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9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41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87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2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5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4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3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1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5477-4687-4B14-B54E-C1E4B55AF446}" type="datetimeFigureOut">
              <a:rPr lang="en-US" smtClean="0"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0C12-5241-4C9C-9E88-E80672C18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3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3E75-6470-4F97-B319-C3989AA454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1A75-0C53-4403-9EBE-42EEDA0400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58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5"/>
          <p:cNvSpPr txBox="1">
            <a:spLocks noChangeArrowheads="1"/>
          </p:cNvSpPr>
          <p:nvPr/>
        </p:nvSpPr>
        <p:spPr bwMode="auto">
          <a:xfrm>
            <a:off x="117475" y="1185327"/>
            <a:ext cx="6629400" cy="227754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>
              <a:solidFill>
                <a:prstClr val="black"/>
              </a:solidFill>
              <a:latin typeface="AR HERMANN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 smtClean="0">
                <a:solidFill>
                  <a:prstClr val="black"/>
                </a:solidFill>
                <a:latin typeface="AR HERMANN" pitchFamily="2" charset="0"/>
              </a:rPr>
              <a:t>Earthquake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 err="1" smtClean="0">
                <a:solidFill>
                  <a:prstClr val="black"/>
                </a:solidFill>
                <a:latin typeface="AR HERMANN" pitchFamily="2" charset="0"/>
              </a:rPr>
              <a:t>Webquest</a:t>
            </a:r>
            <a:endParaRPr lang="en-US" altLang="en-US" sz="6600" b="1" dirty="0">
              <a:solidFill>
                <a:prstClr val="black"/>
              </a:solidFill>
              <a:latin typeface="AR HERMANN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6350" y="-263525"/>
            <a:ext cx="6864350" cy="838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28623" y="762001"/>
            <a:ext cx="5711825" cy="3124200"/>
          </a:xfrm>
          <a:prstGeom prst="ellipse">
            <a:avLst/>
          </a:prstGeom>
          <a:noFill/>
          <a:ln w="180975">
            <a:solidFill>
              <a:srgbClr val="29B61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8305800"/>
            <a:ext cx="6864350" cy="838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AutoShape 2" descr="data:image/png;base64,iVBORw0KGgoAAAANSUhEUgAAAM0AAAD1CAMAAADES4GbAAAB3VBMVEX///8AmTP//2YAAADMZjP/AACysrKZ/////2nl5eWZZjPMMwAAnjVmMwAAnzW2trYzMzPTajWfajXAYDDt7e0AcSbT09Oh//8AljJCHgBwcHArLhMAjzCJiYliYmJcLgDd3d3q6l4APRSBgYG8vEsAiS5gQCD09PTNzc2oqKhOJRAAVQ/W1lYAIQuRkZF7d3oASBgAUhuenp5NTU0AKA0qKipiYicAfSry8mEAayOnp0PQ0FOQYDCHRCIAdyg5OTkANBESEhIdEwmiokEAYCC3Wy5bW1s+PhkeHh56PR990dE3XFyJRSKXSyYAGgmWljyTJQDgAABWj49yvr51dS+L5+c8HhBGIwBubixaWiQ2TEw6AAAeHgy0tEggNTUYAABOJwCrKwCVAAAAEAUqFQqFhTXKAABxGAB1Tid2xMRfTEwAABVCbm7sAAA7LQCKAAC7LwBHEgBFIxFnMxpELRc7KBRNAABlGQBKSh66AAA8AADRnTQ5DgAgAABkp6clJQ9YIAAABSMkFyJLSwAAHi0jU2BKhIl9dh1iAAAtOSxETyAbMyA8MTtdXQBqRyM8NBMdCABnGgAIJiYALEJEPgCIaySYkiq2iy51Xh9DUSE6UiF4AAAAABsQQFEAEjXMxl9oAAAgAElEQVR4nM19i19aV75v9WcQPYxYVKAoFgQUHIICoigqooj4JPEVtRrTomk8tZM2Jq2ZtmbOaet0zu2kmd7enntuT8/fen+/tfabzUPcmvl+2iQi7L2+6/f+rbU277zz1jBg8sXB1fL2BmAcPKE0QCIWfNvjMAJ2pNIe63zbwzAEJJbY2x6EQQihhmkUzBO0R3xoRAyRtzOsutCplUswIrBg+PLLL8HzloZ2daBgICT/2BkUqBx9+eWH9z77F8I9eHvDuyJALRnG5OuP/0UFiJf58D+bA3SpybgZm7/c+1DF5nPZdIImlzU4IPxgd93uYKthAMeu/NlDlvLhZ2rRoKoBIzAQgS9++OHlb27h3W7frQ+4IjoB7KoX4sCpfIiQJST4NdcHdwgvRTbg1l7v7cJu0qh+CL5GJwbw5vPPP74nCedLyNAv4SVj89E/K5sSoOrdu3dPq2ofMn20A8rlm6f3P7AKb/6nZyOpmsarUcwxwf3HhyYXJMT3/vOziaAX4FCy+pzYtPTugdLuO98Wm9qz/CCzGdQ2yQV8RnaU17mC9a2wCaYjA9XfJQANR6NlXz6MBHXD5Ftg0+KCjOcqH3DBh9xBM1XD/8FU5p1WuO3o6YOyaUkZBCkb+ByV7UMeNwHKVT1WuNUEzmOCK5OhVE0KNJ+BO4fhdcAXsuu80X2rbCg9VubHNYKpGscXafYKfPAFZgNcRHaE4BF6tYnETaKlPjIYVt4I7vlLGBiw2z2xQ5TS5yzkdOa/ePmbmKe64BYrH3d9ZJANmg2lA59BLMZy6g95yHGTx/v0zp0fPPyNKJtbcwMtdZJBNkdcz/4CChNCh0CZZ+S3O59+IOjXENye4cTrcAAMIpvPAJRVG2fzTg5+7hWjV73zdXWg+0xUfxfDgN3DwX+KIIvP2PA1RU6OX1j+oL3eCbsy8gBW1QtsvFY3QyQHZZDJ0J//UNeeAptMyU1it+QHUDS98k8DvZDho/2c473BMuB9Gp0smvLo0jCaux3hoL9R5IkkimeLq6vzTe9WQVNTUweKBqHDxlN6n9xtdBXtKvtEMmfz0miroYMnNve0fAB8kdL0NVc28TEOOaWeoWAW5+fnV88Q87Ww0avXiA3Bp+FzC0WOXalnqHRHgysrqx2EmmRzT6jX7qn6aoCqegYqDSaYbjzmRBR6hmQGm2pUMlHT4Ouvv/743j2NbEhZOwaFbpSMG28RxmXTxNRzCpnMM9TEZlVbrklsmprmz1A6uZsevgbydHVSDEGHtv1sZWVlqhYy766gpn388cf/+FiHzerKyiLAW2vY5mF7dXW16d2aPRqx+frrf5R2oRgbutDgbSUAJcAspYmRqN1s3l0t59OIzfzZ4uBtljVKBOGIxZmO+ZWz1dqsBgFY3ugQ4mxWFp89ezvC6czA4CJO5iK559qFc7a9zWPL4ccMgr9mbJjODsJbaKejB3hzhiHmKu5ZGHBHEwWnFcLUtoj5JsH+Ot6GruUo0AjjuwobJS11Dre6ODi7fba4eHT7uoYVMRsDxpkVDOPo2a4PvFxHx9T2s9nbFo4HE5rFZ0dnq1MrHVewmup0SGRntywcCpvbi2g09aqZPpmpVUop3n13+1aFM4DZ2byRPAR0zE+dHW3D2e1ajosbDem5wZTYNadWnmkK9ZuEiYxmcfEZZmjPaqlpaoGQuAoOblXOpd03zYuM5mxqnszfMHXrWFlELXuGJTlifh6kEBq8YTGhns0bR0OEEDpXp5DUEeUKonAi2grOUAQBVt5tEoNNjWXNVUk1PVMI5wbpDGBBgxzIbgaPjo4WDWVDU1RiOa4bbOFi7fzm6IyCZlPNVU2tmF8cPFvlhtNxJCefcGN5qBX92ZUzzZrBHPQ8+QOl5bRoO6tGAfVs8AqlZt2ckJSiMoiUND+MAerwagcZzaKxBsNJoFuRk+p5BYWb0TW2CHt09Gxq1egkgBUEGI9nZ2czLOZ0dCgoxG5COFhuzsvGb7SykWfmWNXGnJab6Ezl4IwrAQOW0IZrm8SLAum2LJyg8dt2sajB0nB1kLlQhPHapubUtC3rV9qoGGoSV1Op57zScbMODatYOf9clYUTMmilzSP26Sml4a2Am3TPTdTRWtx+9mYRw47C+NuNCTo5YZ2oMw9HvH1GFnMDLGSZM9tcXTw7eiOveAQNWaP2QF5khfXM4OLqFJpOLWsbV8M8y2gWV8kaOa3SmGNAizon1OjoAqgRwLJCw7kwPiyVXRw8GqQ21DzPA1dl4fgM2A4REQ2xF70z3VSI1B3zxstHas/PL57NvkGXM0WWIzY8qLNyTcuxinrmoRKNAhufvsWpqRtgo6KFynf2RrnNynVdy7FKU0PeOQMZjDVTgmrfIJkmqbXW0SF3o+zX3N1hlSIwBc6V2leer4vV1cWpDl67zcvCaYfrpGtIIS38sxcWazKX63Nl84VqNojKcDaFvmBQEg456bpzaaqZWyRe86sr6JynRDaKdniHjPmpqdUOLUr75xVksooJNBcLztzqIlsbUQmn3i6o4oSGj3YFNCkJ0GrFyjNaqsiU21Ujgd51tjIlYKWEpFo26Ki3twcFRkhpUbYcaz17LyUykgsBnjyzZB05yAM9eg/xPuEPpXhfBL2Jr9JoSW7TrDBxKriRP1sZREY8W+uQGLDyqq7SgEK/GK1Q0ZDHijCW2fcelBt/7cDPP2AkldwWaYFKkhqma0fbJExpDw5j014HGfZBMZOwSoK4JocK3B4htVnhPpxWUwcVOYvbsnqxQdVTGNBJIEnRInDEaeB03ggbDbVHgkoena2S3qF/80izWl92MwTyNnSk9v4f3sfatgqX91WWooMrSRavQuX09jNJOK66nQBFXmm3I+VI8EC4w/Yj6XZ/QXz+AcP2Tz/91F0Ngo28efOGuD148KAckQc4e+8LN3mwPStETVf5re3VkFPqqAnJPEK9PsLb/AF1/OuvAX7qfrVTKBTCXoakuQbg+/z4kVeMWlFYaX/zZluXFxJ69IDu94dHggm76q+mB1RKSvuftx89eI/u3929TySEETZeDSpuKaS2L4rsDQrrkYILg+jzmEysnnrJcJuT54IFyVfncxPeukhUpOb1FjZfiaQO32MCeXREmviAvZQwojfoUwoHY47fa1bBEEIKWmEmrM19poLfPHj/Ef2dyVkNWvAAZc6aBz/eMZn0zk1MTPj9ExNzXgPpKFmZvRNEinExsGMbA8Vhnwws7J7vdB8XwohGM/vzhpBkLiXpNXhDdEaxHxX1btRrsIKVQfi4u3vn/HzX4B03JkXtGoFRNRGjbadRbZXhicKCwUsDiq6PFXYl808iUsx8UsaR8foRx6OFiYkUVzXzpsFs7HKbxAML/oODg7mF892f9o+PU9x8jCMjuYAwUqKodr67b/SKp0nSXDqBDqPHc+Fw8gatR1Y01LSdG1y/zUNBjDM3RidJ4pcY+W+QTYYCTiNznQZbjIxwuHB8/Ap2dpFUqtFvlIv2lF7GhwFnF9MPNJoDgy1GAS6VJBoPy3SMcdGe0kacFbqPw8YnNRVY+Q1bURsqoeORAw6fv5skws2z26gzHgOlCwwZEMw/fDC6AJsTN0Qm5ffvHvsPKFnfqfl4XDWYShoKCTjGbHM3Q5aTugF1E6/IPXTqeFfZm7gu4lo67LQpTpv3ZgwndXCQ5FxEUqluA/c/ads9lKlVcgHXJZna5AEafTO/lNlsYN7ZAuquQgtmaiXjlxkkD/z+69FhGnaM2B2d8KfMjI1xmZpmCwVmatLo+d9+/8G3fz9SdGMN8HOCR0umNvdHdw1zaoSYmk4GundHRykJSI2O7nTD/1xeri8tbTkkXNZRwEni1CgqMfJ3G5rbxJXV5zs5KGDKSbfCshDWT042thzNSlxMXFnVvLuiXA//7g/Ljo0LKWVsphZXmk4ENoV7JeHh+iVKZqtZzebbK7Mxw5KIjcvL7wEOuJDMm+e7fn/B2PJzQNm3CQoFG97rzYaoXSo2v9TBRjkjDsfSxf/88qs/SS4glSK5GbptcEghaw+82kHD2cQxHON9lhkuNjY2Tupn03i4rhLvBqrvxvdwwOsO1DRDz69GlJaTgPMwl83B71uShihkc3WnZt49Vdve1tIpztQxmxazebeu9ZqyMCllHYE5YfK9v6vHgEwyW44l0O+xqfsXatc194n6SktLqG7LYG4M78D5qOTUOhNGnJ30KNkEAUSPuuwgLZcH4niIXm5LJRtp9Kx/oYDSj5sPQOtKTi9O1mla8IMHryQ34DLi+ZGdKjukbvTODk/W4eHp6bJkM1vQnsBf+s0SD4ytozs7C1CKjEo6cCIR2QAHcwUby9KFJDbqLn+9yCjZ5CAspFBHG2qPhmza2zPAAo75YFeHg4xuFRuFGwBiwwgxw6E5kXMbWlYu95ylmqGSDUUc7gZmL5SOtdlxeYhs2hkb81xFLliLpxTWY/5WYrMMe47mi+UNtBxkYy4sHPtTitwmr02D64BHyQYzt1F00ZjkFk6FaUSpACociUZkM1GFDWG34OWEzHN4JXahJbQ8mpql9YenJBtMQTeLikVoelRT6eM7rgG0IuoN4CBSNKTT042NreZ8Hs0pU5nNF08f378j4v7j336jF+e4WoJj65T5kbzoEBwXUBDsRpnbgCGmowBf9zBTptZMsQYt2LGcbxehx+bp08ef3tHB48fcOA7+24Hz4kAXkADRDh2nf+IFDnU6JM9MwjHkjHuL9Aig853RUTRjL0gZ58VhWTa/PdbjIYIJANmcQjvKB9ozaDbNGw8xn13aw4DTmNqdCKsKNrrk9amwJ9QkyAIx4mz6uWwANkS1KMtGVyiSwhWZMuHsJ9ph/TTfzswGbehiDz9KF0pOUDkqF2xgREsqnx54pzMYpDnqFEKK+eB7nnRuXWDY1LCRYswHlcjc+eg/2JWOmc0BpNuZ2bCo3Mxkw1RtX5HbGCGaXmXilyMf3ch9GgY5LEsystkkmGHLbD6qyAZSjM0Cm4xMAj+NKd/S8jp56FMmG+4klG7g2qLpVJUYMdjfxPLT/OtF8xYFgPZ0uwIQblSyqahoj/+LTz+Is5EHpmhYFDzc+xnDtNcf5mm0aPgeA0RjV/n4GOxuTnhxDCwTudyDvIJOHsxKNpUV7c8pYe5lyT4UPAvJBufFu4NplGK90GT40Ygc6geOIrns4CnVEml9QhhRfkHFpqKi3f9/XDSbn0jTkc7DMpnO1pbjhEvZbJ6Q804shK81dGuvS1MsBYWeWuqTUwydLBPIpzF4IiFUmE94WdJdi6I9TXE2o5BPCLJJoG+DDQclBQBh3vcwb0rqNXCtdpQHTk82iuq9emnMoUdHJ8y/XgpKsQfpwz0MfJmH5GeZv/MKZL6pqGjnQisLLkXDET62LmnabiHlRZ8mtvdD1+kR2IGlT0XlJYKwkGLL7H/j+TPGmjzG8S3IwNIF/sHKG5HN0xpEQ2UfCLLBeOxYOmGzxH1a0k8LoFKm6bpOi913yZPKf1W8FocDltckKUm7IDIAFw5KPPcoRpyjCjaawwKb+5XY7AuiObhYQqMDzkZOyn+fEDKbTXnLwrUULQj8wordKVgxmVMpzAVSF0w0S5wMFZ4n9NMxhsJuqSCoZDZPCwKbY8zP0PAy6ArgRKiXttZPxZIcFc0jjec6zSg7BTNM1tdlNhEc40/HyOZX4kAiwREwxSA5bkE4DOu/iInND5VEIzUQFhzLmQQsk+3AOobOE/KTp7TwJSqBQR6t9yEaxHrzzzIbWOCr6+bDkyVOZllRsy0dml9cNP+JdacQLyuQeXlXLNa+d+xl0GAo14N1TJQu8ZqX6ANIX4+p9BTLK881G+ydcAFDCUUn2oSJCyqaF2dseZnpmbIAbb6YSELz1p/EcFNJ0b4QFK0xtYXlM5uZjJh0Ok72YMFMt/jlmHbhSgfNrtn1DCXUjUa2424TEwFuNus/k/9ZWhIqA8d3fq+CTcVEQOrtzDU3A6tiLyGNbDZ4FYqz5v83/Ou706W8GG5ChpadNDvHKVb+mv/KGQi2IwoIh/jL5cYLgU2lRIBnz8xs8ApClySPmrb1c+ZiqfkEGs1/32AdLvKa/O69Bn9/SVysOxuxhBYp7J1ucd/XvIHlonfzV6/AppKiHabEJuP/lro+GzxukuFQTSqWoSciG+0zCa+JFoDC8S5WMOaD7042hDEgFccpb7pc8qZRo/m8WiIgpGj47l/lXhpKgfU4HI518KLZSGwMbd0ieOYagf05fyNTNLmXRoK5eOjgZsPHmKyaCPxwILLZVXqRSywyLh+eLq1jKohVzSXjuG70YyHTvE8i7BrCMbyi4Z5ykaBsOBupa+stmwh8+vK3lyof0Liv7EHzXGnpIYtFZvO337EYZvAetQivlrBUQiqpVMrsxbxdaq5cwtYeU7uNI2GEybJm8xH8UsTXH4uK1ui9VMpm64SV0et/EtKE0YfNjj2DnzEyIJghO2CxMLrjRTbN8koU+pxlRu1yRxiEn974Zz3RwH9+9RO6ut8kRft1o1lFZxkul5YoEWd7Evi0GPtURZcQPiMwKiQCB3STh1jfUB7SvCRGG2HNk6dpev75i//zFWMjKZp5QaSx0SwWf5cZVvEVFmAufGw4GWnFIyf6Z/O3equEktnwNE2nj3Z/7auvvup+fOflf0mKBqfix9eXT0+p2+hoFjqgrCFQ8gVa10Vc9PfoBML+zU0ym/WljUssRNRacihO+E4Zs3n6f7/66j9RA78RFY2I/34iZhJYV6wvUxNIaNawysLgPkBQ3DFA2zo3accgzdmpZgGJvMGxaAwLZczmA1S0u4/v3FesWJkb5158fyLL2MFFYz5gJeGE4U8ZiouKxpbVmNlMwPIGW+50KLAFE0o2embz0cJXCxiFPhJX6fm7zam/Ymi5FPdQXLCuj7fQjXPXrXzWsREwSd1FtmXIm6LeQ2rnWyiFuPyXLGM26Mt+IJLfpJRsmIAaiZEAofdh9s7tG/5Qnoz0zHHqBI6OnvvN2i0kfCnzYE427YpJ2n1QMkmFRREJ1xH3HbEa2uDHvlCMGWL/wqhTZuOwdqHZW8ZsRH1TKpp54tisuY5wkWN/GIxWNLdU+pm0pwjKgQXPCtWAStHMhbmSqwrLQ5tguKJFJLPxIRtvilDl1A0LnuVXbR6rFM28ULJpCp3ML7RjlGpog58vJLOhsnP0/IBtuq7MZqKi2Wg82nkJm+Th6cn3v5gbDd1oxxETdZfOedW2FZqCZwWzkRoC/M0l6ms+/o7ac2FSWL0+QOc1KHrEaBws2QRZls1CRbNRb10pZROmlkczspnQXd0IyY88qIsNt0R2lCjMUMVwiE0ls1GzOdbGnjkqaojNqJ6ipa+VVEts8iyy7e7untMZgkpIVjab/1AN36zd1mo+uGAZrNe8W6podt53r9s3SBvW80A1dC2G461oNn8+ULM50LLx01aIvV2sbUraAey7na7lGjJceT01mw2xKW82n1bbv4bG78AC0Itmo02f2beD+iqek3aBK+Kp8I6MWHeO6u8u0xtOBbO5P1JlUoiN45OC2XyuTZ+JTLrKmW+e6cUjnrK/Z39FgJfRhELFgEPBs7zZvNws8ciavXejl46Lv5obSxQNyWSqFjtyCuwK6TFy8+Imx3bC1mI3qCIVzOa3QomdwK7q553Trb+Z6WV13wnJpKtbvyqnz2dcWlEKbDJQq9lg8KwQbf6s8e5h2Fv+RO0Jdn6h7V4FdY7mrq0KjYMGmYjKndvZsxaELfe1uDQMN+XN5lPNtk/z+XfNjtO/qnWNigOvuupsr2oxAgYI7wStuVxvXlI6mZCHTVEQFgqFcx5yClXZVKhtNE4gSWuDW7+/0s7QMagSgXbdZNpjqtJmR1JxPbcQgQVMN8PmJJ2RrczGW7G20ZiNsLO7RI0xEVCUNgkdMvxrtqvKiij5aMtTWqFxCWHttgZ4K5mNLhvHiZJNkg74ovHFFDfXaFmnKSM836gGNoSBFpMvLe0IHZAT6KqUwhXM5s7LUjYUK5XpjfkA87z9jLxZOKHOZAZcednIa2SjRlD6+G61M6sYbiqs23xRwua//w3Ar/UCqR15v72aTHBI4a9y9TXb0GxSZDOIaqIxn1cwmzt/1oabRnYCquQiZomNVUnGxMWSGzKR86qLyjtURWuTw/JsipUWCL8o6QJofg4LR8olNvLJ4k7KRzJDLfXTYGhR1J1V7UbfbD69zwHH0pNv9D/unRulIFAQ2bikqINc4qZrdj7tsd4Ek+4s2wc9WvBXLNWo2crH/fKjj54+fQqH/8oQ3+OIc/+/v78/kdTnY6ZnPiyca8+phDBmXF0MLTj6RCIj7DkOSu5jwi88jaGsbOjsg9fPGuqwt+eKxazsixg7NeDfzhhBVoWy18JLjarYmMB1Ram0oBiEwcdDXDXpGEI04GyIUl5TSSQ0Ar5bCafQKlBoqQBkhc7Jr8eDt7p3VGyuZCot1lxClEJckab5YLjB0mCJglzclCWzAygOOxGpxEJJyOMq7TdS9nRcKHi9u/Ut3dp9ibSoTvGQRzUJAF2WhoYGZxG6C8dwPjq6We5wKpKxVhGHLp9vw5r405hM+o8XFhZm62DT4pOegJgIloizk7GxtLUVYWIulazw9ApGptrY1WAvDbhhR7dxq9G02uQiV2o6TR367bTFOV5ck89DNeo/w+bvQyVykaw+KMDnViLEX/SE4JVXTYT/Y/Tqx6CEhCWu35/KwEzA0uDs6ZlmxQ1/SJr3oFAoqE+ompNg6lRw4ON0R3rziUSemWMekXApkKbf5AVTVSwS+I8LB/xZbLuQT6fb20MxlHmtdFqQituj/zs76RmirS0Ks6/26RFTC+dzBbqXWjFSaU8n5+EJRtIJYfzo510uX4hgspYB/c6lzNLM3tTcbjffpbM2IypOvrfGpYJyrg9Hh4JzWsajM8ViEV4dsBRNT8nMBz8SEXLvGGYTidyQCwcpjteEsIYyCTf/pwzx90OaQ1/sHnivAkQtTkRXdI0Rqm/pY6DTGutN8/A/0tDQg0CXpl3ak+/duAMeeySHziTtk6SgHrgpBK8hH1K9GvMR4vF22NU9g2j2QxGKxeFxjBA9PdkR1KGrhU+7uz2dFp312ki0q6eBweKUegKlbMJ0JCoT50RM+rBGDm2tsxmZjkLXekGV4BRGZ/eLGG/mkhMQRYvtwdBNQ2gLXKWWsbsFcRCPbFdPT0ObBSMN/h8IoBOY7d7f794ZLV24MReoK4KaFYvFQmXImKyuQ5vtNcxKdFAqblcvQZveMF8zNzfX/RMmITgES4MAS6C2J0MPWEXFgrVoj8iDoSfbN7O2dhetP5xkeW+pbJILKBv0TnGXqzKb/v7WWZ9Vlg3jH4P95Jxf94mSqGnZbHZMZNPmHBGWXyvCqpBIgzQV4oyQR2vL8jOR+qHTvAkRq661yGxCQGxsrYc5+Z3s75hcR0JmgbAzwdklD1A42WxxJsC5kH+rZjgeN7nTIpmILBEt2tbgFWIBNU2PDUbtTCITj8d7YxqbEL1wpH3W1vp6stU2CSzo9PpiHKGyX3DOEGiztLFBMS7VgqkHTb7Yl+1pKEeEoo2zJwAL/qRXpWlcUmwOUxM71PMV5jwWcrPoSDaRoy9dT7MBI5tWJHNI29F7IxyuhHAIYmY8OsKhYTMtjmy6BhdAYu5qaCsnkoaeQLSvr29krahcHRApbC4snCtuTAQyOPh2HGLCHYmY7AJaWvKzTyaJje0J5LTFjseOgoPhnjYGC4WDnrGsSG5tbaYvSpbTNlz9QDHOirMsFWLDZEPOcRd9QHhuQkuBY4aF7ASWNTh4VU5JiY498YA0DMn0Q0gnL6W46/4RpgU+/I4SRKeG2UiVB49hqB+zWMpaC9c0vF7bWKlG36Wpm8lmAxhaAyPgstr1q7NOK6Dxt07CpO2BLhmBkd21hpe825dll9TxRl1VH6OWJpeMnkzf/i09AZR5kXSNsoIRYfzkNXt6xOlrCGSHIVauQMPy5VBg8/qw3VOpYuj0YGWN1x5eW1srFrvEwC3hblX3PODmEz0ynh1zas2npys7HUCQ4DEmKxVBeMd0tA91LB5r0Rsl0zYTPGKOGdlApgIV/gHrJ3+UFEw7s+O1LHd0WkO9Qi7T16UVbyUVZL9vm4YhUSxKwybEInG88BMeZmzPIeFR/14HHvu/96Ge6WrKWPUlQomTPUSMihh4qzEQiZCEAlmsahhwJCZ0uZhDInjG4opjIJtEIv2T5MzAbSef3J7OCb+XoTbIIqr2eFdX15jmhuSja98kMGCPMTNyVqYR6GJAz51Fu4x47MGIm3UVensjMU3gNMUfMTbo0RB5F4uX5eucUMjli4OzTd8vWRrQSeeu8tRuZkeBWmWD+Q4NstctsShJaOIPbLYnNrQaV5lKQcqx3a54ItGe/iRbXjnaAjNX3cORg+HalA3ZREHgUS49Y3QmyQfkTeXfJGWhmILOtGmgElQb+oLcVYqcRA1snFgidI339d3FwJ+OxyoOU/DPzzNl82sTy4diIV+uPQHR8bsjd5XoY/FHmkIST+29j95aNM05FrCw5Dr7Y0il/DojxVIA2WRs/YmywvH5XBGyqKE4YCaTzXYFlBiPRqNZOfiQeGpTtxZaTxir0avRTPUcpukkMHNkbizAdNjkZplsbJP5cibD54G6Hek+HtDUN9G8wrxB1WfAtEQonx2v4qJZDuXs4QhEAUs0hZsqHWoEnlO6mZl8EtdnE6NpoOYALWPWFh9IPInKzo32Fq1V5oIJbiA7PnxXytuLa5AOClOrP+8obLIb2+zrR+4yspHnAorj406Wo1XOHVlNXfEbFmhL/Xj50oAw3Qd9qMOBQI/scQKHafQDcZ/LpTdWqwmesLzG9nwWynkB/sF4nJpwxSJLyTEzjPKwpk3WJD4jFbUtCH01JDIlk9Z2tz2k76SZwPLPeZZmew3kBKVHMlEAAAcsSURBVNT+QhM+0Ts7FblglbE0VKRjhb62ahdQMWNttp7xvkza5fOFBDUSh4qRYyj3I07za5kNvjgkgXo8kSElfL2QdZYThR6yleigM6v5QhhthslxRqMza1h0mqTUJIaj8rn+9r/+SMDsfu2FxIbltX/UwbBohKTG4101D6KtAp0BvFfNrnksIFWIljH49/SPiL+x0XYFnKKu0N/j30hsimRuFj0oon51BVPSWSu3j92eFladrgSsb7A2ymb/mMUqSJOFBCgxHYFJSTbjDc6eqw64Msiz6eyWZms40SvZDYdF4KAzQjblDdD/ut/2hDoCz0Vv1dc1fX0i/BZ6vdxOH7443GPAnLGoSo7V2RAYnxmZmekrwmw/lQT9s7bnd6+uTFVApqMpSK2MSx2CKUEgGx0bo1mxsObIOCaIGN+f2PqfEJtJEGp1A+k0rKk3Rrdgmnl3zAguDQ1Si9E5lh3vGjl88aT1NZWfaDqvobUfRkZYTBy/ih+ucsNpVUbtqyE1uzp6xgJYl76w2Wz9R5xNPxzCWlcABWdpGKs9FFQF+jX5ESq9N8GFYGnrmYHJVtuL55zNEcwEKudNdd6nS/IDnbR0ZtAtLGoDH6MWXL/NNvtk1sbZZBucFovBXqCBtXI4mRjlmQZd1DnOMObk62CWNmcXujOZDft+u76RmZEspskG3ZOAxbxL1LKAUfM0NhwVMEzNo3FqTPe/QD+WaWVsqGczg3lDIDA2NlZTF6U2tHXxymAgja7MOKGrMhVnH7ygriCyeT4psJl8DYYbjsWS5WuHmJbdNdb8aS2cqFimo8xiWplj7n/N2eCfTyDa4+RvMuTGjAv3z3FYM+KKEgJd1IqkvGVtu791lteb6JifCGwyNt4hHIlGUQ+vbzoWS4C4xMUnOHS1WdoaKi7eXPHylDIDPEcVswlsntieT/aLbCYhyjrMrNlzzXs1jNHuAWk3jQ/uOjHHLdaRN5eC1IcmO3AXU8vXxIPlza0YaY5aBTazk1SnG6NkPawicoU6FVFTgAFXHxtGj0bX6m8VpCKscWDwtHE2VKyN9I1PD/cNU0p6PTIAeVAdQ2GHv1wRtJ762SjLrQBthGm1qdmQgyY2rZPIZmbcECWj+5ZbyIFae85aoGr1jIvois7Ai0kbJjLIZlZkY0P7R0KMDVbpxnlndGW6Z/BcNa4HaBGIDg+PjwlA33LYT8s0GWLTzxbSJ4V/vhbZrI3RBBhEyKm71m4ix1bX9WRrtmA0puAiCkTNpp/ZTesRFJH/MJYDhqQBbcN6fegMDNdDhrZDCF6swTJeRHthwEhJbI5srcLPFG7wP+bNDCs6LWM9xKZ0lcAEa/V4F9oPMUzoI0+yjRomDH/yhY1WBFsVbF5QmUY2Y1TmbCHnPKOzOj1Qp9GIvqytIUq2j174iTD+F3xbgMRmkomHZwh9M4aUaLQyDXqdGkpqyw+2Ehn2l3MGtrHkl0Il/YOHTFFUGDxnX/dDdKxkzeIaCNAmVB0HjcWNvI9Nup+lh3ezG8o0I7rIHRPIj/W/tgkaxkAyYp5NYIPJzCwY0j6RQV0aHYcWBJA6j2Nd09PjfdL2VgEjY/pLwxgsh5mOYVRkzux5qwxaThe4UZeGmnTGlgG6LoDc8zQhOlxUMGgXN167KhCyZA8nmThsolQUmHwt6h1jA5TKMBhVozmLOv45qBRDr89estDbafXFodS4yP57BOOw9ZeyaVWwOYqW2cBzLQQgr7PluYXt4I3ZK62IRrCoU3W/2H41dADCkEvJtAoezvYigymtcb5ZBppOvc+FDKZhRjUc7p2zR6VEbAzST7NC9UarZEY1ngU6xbofDhspWQhBNoER5pxVRFqfPHn+vP/JpMDJdjRDbdwyu0xUfQQ1qrPBoFPvV0WktYtUrL3MG5kiFaQxq7DC58+R03NMm8rsekP0TE9n+5SWe5eyiyy5pUBbVVb6iVoNCMKIRTUO9AHjcNQ6+2LyOVs6p+4FwxAaYdBut7vd8hj7+rLq5Im2IU53DUNlMF7OCqScxXxdbNqLTmkgzmmcv7t4tyObDbh8nrymZZl4xK5a7g6RN+zTrE6xieiSBBL3+UL2oOpjQXvQ53MrjgwPY7U6raerlrG6dI3WdrlEWItEwOwL/CMjyCDj01neCqGeqaigSASJuIeqaoknaI/45NutZQNanW2bqUfXfDA8hrqcFfKEnC9iD7JIFe/kCz9x/ecb92J6RjbAs6W2HoGJL3SF7WUDQbvJJ0pqeNqpYhSo5/F9HmmC8j5pMpAQv135JzWLn6LNRQ2CeqXrslyZ08xwVO6WopeOX/1iqE4+35DpqqeSTeQTMDsq9oxxDXVf8xmVQSvb8L7GZNTAmgM39yXT+hC9m6uWcyZV4QmamDHNjAfQwYzdOpsg3T3tvspWzKqXjEk+z+gv86gBdiO/+5GjJcLP+Bl+4beFlnalZP4/YSnYLjBUX64AAAAASUVORK5CYII="/>
          <p:cNvSpPr>
            <a:spLocks noChangeAspect="1" noChangeArrowheads="1"/>
          </p:cNvSpPr>
          <p:nvPr/>
        </p:nvSpPr>
        <p:spPr bwMode="auto">
          <a:xfrm>
            <a:off x="155575" y="-2887663"/>
            <a:ext cx="5038725" cy="601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4" descr="data:image/png;base64,iVBORw0KGgoAAAANSUhEUgAAAM0AAAD1CAMAAADES4GbAAAB3VBMVEX///8AmTP//2YAAADMZjP/AACysrKZ/////2nl5eWZZjPMMwAAnjVmMwAAnzW2trYzMzPTajWfajXAYDDt7e0AcSbT09Oh//8AljJCHgBwcHArLhMAjzCJiYliYmJcLgDd3d3q6l4APRSBgYG8vEsAiS5gQCD09PTNzc2oqKhOJRAAVQ/W1lYAIQuRkZF7d3oASBgAUhuenp5NTU0AKA0qKipiYicAfSry8mEAayOnp0PQ0FOQYDCHRCIAdyg5OTkANBESEhIdEwmiokEAYCC3Wy5bW1s+PhkeHh56PR990dE3XFyJRSKXSyYAGgmWljyTJQDgAABWj49yvr51dS+L5+c8HhBGIwBubixaWiQ2TEw6AAAeHgy0tEggNTUYAABOJwCrKwCVAAAAEAUqFQqFhTXKAABxGAB1Tid2xMRfTEwAABVCbm7sAAA7LQCKAAC7LwBHEgBFIxFnMxpELRc7KBRNAABlGQBKSh66AAA8AADRnTQ5DgAgAABkp6clJQ9YIAAABSMkFyJLSwAAHi0jU2BKhIl9dh1iAAAtOSxETyAbMyA8MTtdXQBqRyM8NBMdCABnGgAIJiYALEJEPgCIaySYkiq2iy51Xh9DUSE6UiF4AAAAABsQQFEAEjXMxl9oAAAgAElEQVR4nM19i19aV75v9WcQPYxYVKAoFgQUHIICoigqooj4JPEVtRrTomk8tZM2Jq2ZtmbOaet0zu2kmd7enntuT8/fen+/tfabzUPcmvl+2iQi7L2+6/f+rbU277zz1jBg8sXB1fL2BmAcPKE0QCIWfNvjMAJ2pNIe63zbwzAEJJbY2x6EQQihhmkUzBO0R3xoRAyRtzOsutCplUswIrBg+PLLL8HzloZ2daBgICT/2BkUqBx9+eWH9z77F8I9eHvDuyJALRnG5OuP/0UFiJf58D+bA3SpybgZm7/c+1DF5nPZdIImlzU4IPxgd93uYKthAMeu/NlDlvLhZ2rRoKoBIzAQgS9++OHlb27h3W7frQ+4IjoB7KoX4sCpfIiQJST4NdcHdwgvRTbg1l7v7cJu0qh+CL5GJwbw5vPPP74nCedLyNAv4SVj89E/K5sSoOrdu3dPq2ofMn20A8rlm6f3P7AKb/6nZyOpmsarUcwxwf3HhyYXJMT3/vOziaAX4FCy+pzYtPTugdLuO98Wm9qz/CCzGdQ2yQV8RnaU17mC9a2wCaYjA9XfJQANR6NlXz6MBHXD5Ftg0+KCjOcqH3DBh9xBM1XD/8FU5p1WuO3o6YOyaUkZBCkb+ByV7UMeNwHKVT1WuNUEzmOCK5OhVE0KNJ+BO4fhdcAXsuu80X2rbCg9VubHNYKpGscXafYKfPAFZgNcRHaE4BF6tYnETaKlPjIYVt4I7vlLGBiw2z2xQ5TS5yzkdOa/ePmbmKe64BYrH3d9ZJANmg2lA59BLMZy6g95yHGTx/v0zp0fPPyNKJtbcwMtdZJBNkdcz/4CChNCh0CZZ+S3O59+IOjXENye4cTrcAAMIpvPAJRVG2fzTg5+7hWjV73zdXWg+0xUfxfDgN3DwX+KIIvP2PA1RU6OX1j+oL3eCbsy8gBW1QtsvFY3QyQHZZDJ0J//UNeeAptMyU1it+QHUDS98k8DvZDho/2c473BMuB9Gp0smvLo0jCaux3hoL9R5IkkimeLq6vzTe9WQVNTUweKBqHDxlN6n9xtdBXtKvtEMmfz0miroYMnNve0fAB8kdL0NVc28TEOOaWeoWAW5+fnV88Q87Ww0avXiA3Bp+FzC0WOXalnqHRHgysrqx2EmmRzT6jX7qn6aoCqegYqDSaYbjzmRBR6hmQGm2pUMlHT4Ouvv/743j2NbEhZOwaFbpSMG28RxmXTxNRzCpnMM9TEZlVbrklsmprmz1A6uZsevgbydHVSDEGHtv1sZWVlqhYy766gpn388cf/+FiHzerKyiLAW2vY5mF7dXW16d2aPRqx+frrf5R2oRgbutDgbSUAJcAspYmRqN1s3l0t59OIzfzZ4uBtljVKBOGIxZmO+ZWz1dqsBgFY3ugQ4mxWFp89ezvC6czA4CJO5iK559qFc7a9zWPL4ccMgr9mbJjODsJbaKejB3hzhiHmKu5ZGHBHEwWnFcLUtoj5JsH+Ot6GruUo0AjjuwobJS11Dre6ODi7fba4eHT7uoYVMRsDxpkVDOPo2a4PvFxHx9T2s9nbFo4HE5rFZ0dnq1MrHVewmup0SGRntywcCpvbi2g09aqZPpmpVUop3n13+1aFM4DZ2byRPAR0zE+dHW3D2e1ajosbDem5wZTYNadWnmkK9ZuEiYxmcfEZZmjPaqlpaoGQuAoOblXOpd03zYuM5mxqnszfMHXrWFlELXuGJTlifh6kEBq8YTGhns0bR0OEEDpXp5DUEeUKonAi2grOUAQBVt5tEoNNjWXNVUk1PVMI5wbpDGBBgxzIbgaPjo4WDWVDU1RiOa4bbOFi7fzm6IyCZlPNVU2tmF8cPFvlhtNxJCefcGN5qBX92ZUzzZrBHPQ8+QOl5bRoO6tGAfVs8AqlZt2ckJSiMoiUND+MAerwagcZzaKxBsNJoFuRk+p5BYWb0TW2CHt09Gxq1egkgBUEGI9nZ2czLOZ0dCgoxG5COFhuzsvGb7SykWfmWNXGnJab6Ezl4IwrAQOW0IZrm8SLAum2LJyg8dt2sajB0nB1kLlQhPHapubUtC3rV9qoGGoSV1Op57zScbMODatYOf9clYUTMmilzSP26Sml4a2Am3TPTdTRWtx+9mYRw47C+NuNCTo5YZ2oMw9HvH1GFnMDLGSZM9tcXTw7eiOveAQNWaP2QF5khfXM4OLqFJpOLWsbV8M8y2gWV8kaOa3SmGNAizon1OjoAqgRwLJCw7kwPiyVXRw8GqQ21DzPA1dl4fgM2A4REQ2xF70z3VSI1B3zxstHas/PL57NvkGXM0WWIzY8qLNyTcuxinrmoRKNAhufvsWpqRtgo6KFynf2RrnNynVdy7FKU0PeOQMZjDVTgmrfIJkmqbXW0SF3o+zX3N1hlSIwBc6V2leer4vV1cWpDl67zcvCaYfrpGtIIS38sxcWazKX63Nl84VqNojKcDaFvmBQEg456bpzaaqZWyRe86sr6JynRDaKdniHjPmpqdUOLUr75xVksooJNBcLztzqIlsbUQmn3i6o4oSGj3YFNCkJ0GrFyjNaqsiU21Ujgd51tjIlYKWEpFo26Ki3twcFRkhpUbYcaz17LyUykgsBnjyzZB05yAM9eg/xPuEPpXhfBL2Jr9JoSW7TrDBxKriRP1sZREY8W+uQGLDyqq7SgEK/GK1Q0ZDHijCW2fcelBt/7cDPP2AkldwWaYFKkhqma0fbJExpDw5j014HGfZBMZOwSoK4JocK3B4htVnhPpxWUwcVOYvbsnqxQdVTGNBJIEnRInDEaeB03ggbDbVHgkoena2S3qF/80izWl92MwTyNnSk9v4f3sfatgqX91WWooMrSRavQuX09jNJOK66nQBFXmm3I+VI8EC4w/Yj6XZ/QXz+AcP2Tz/91F0Ngo28efOGuD148KAckQc4e+8LN3mwPStETVf5re3VkFPqqAnJPEK9PsLb/AF1/OuvAX7qfrVTKBTCXoakuQbg+/z4kVeMWlFYaX/zZluXFxJ69IDu94dHggm76q+mB1RKSvuftx89eI/u3929TySEETZeDSpuKaS2L4rsDQrrkYILg+jzmEysnnrJcJuT54IFyVfncxPeukhUpOb1FjZfiaQO32MCeXREmviAvZQwojfoUwoHY47fa1bBEEIKWmEmrM19poLfPHj/Ef2dyVkNWvAAZc6aBz/eMZn0zk1MTPj9ExNzXgPpKFmZvRNEinExsGMbA8Vhnwws7J7vdB8XwohGM/vzhpBkLiXpNXhDdEaxHxX1btRrsIKVQfi4u3vn/HzX4B03JkXtGoFRNRGjbadRbZXhicKCwUsDiq6PFXYl808iUsx8UsaR8foRx6OFiYkUVzXzpsFs7HKbxAML/oODg7mF892f9o+PU9x8jCMjuYAwUqKodr67b/SKp0nSXDqBDqPHc+Fw8gatR1Y01LSdG1y/zUNBjDM3RidJ4pcY+W+QTYYCTiNznQZbjIxwuHB8/Ap2dpFUqtFvlIv2lF7GhwFnF9MPNJoDgy1GAS6VJBoPy3SMcdGe0kacFbqPw8YnNRVY+Q1bURsqoeORAw6fv5skws2z26gzHgOlCwwZEMw/fDC6AJsTN0Qm5ffvHvsPKFnfqfl4XDWYShoKCTjGbHM3Q5aTugF1E6/IPXTqeFfZm7gu4lo67LQpTpv3ZgwndXCQ5FxEUqluA/c/ads9lKlVcgHXJZna5AEafTO/lNlsYN7ZAuquQgtmaiXjlxkkD/z+69FhGnaM2B2d8KfMjI1xmZpmCwVmatLo+d9+/8G3fz9SdGMN8HOCR0umNvdHdw1zaoSYmk4GundHRykJSI2O7nTD/1xeri8tbTkkXNZRwEni1CgqMfJ3G5rbxJXV5zs5KGDKSbfCshDWT042thzNSlxMXFnVvLuiXA//7g/Ljo0LKWVsphZXmk4ENoV7JeHh+iVKZqtZzebbK7Mxw5KIjcvL7wEOuJDMm+e7fn/B2PJzQNm3CQoFG97rzYaoXSo2v9TBRjkjDsfSxf/88qs/SS4glSK5GbptcEghaw+82kHD2cQxHON9lhkuNjY2Tupn03i4rhLvBqrvxvdwwOsO1DRDz69GlJaTgPMwl83B71uShihkc3WnZt49Vdve1tIpztQxmxazebeu9ZqyMCllHYE5YfK9v6vHgEwyW44l0O+xqfsXatc194n6SktLqG7LYG4M78D5qOTUOhNGnJ30KNkEAUSPuuwgLZcH4niIXm5LJRtp9Kx/oYDSj5sPQOtKTi9O1mla8IMHryQ34DLi+ZGdKjukbvTODk/W4eHp6bJkM1vQnsBf+s0SD4ytozs7C1CKjEo6cCIR2QAHcwUby9KFJDbqLn+9yCjZ5CAspFBHG2qPhmza2zPAAo75YFeHg4xuFRuFGwBiwwgxw6E5kXMbWlYu95ylmqGSDUUc7gZmL5SOtdlxeYhs2hkb81xFLliLpxTWY/5WYrMMe47mi+UNtBxkYy4sHPtTitwmr02D64BHyQYzt1F00ZjkFk6FaUSpACociUZkM1GFDWG34OWEzHN4JXahJbQ8mpql9YenJBtMQTeLikVoelRT6eM7rgG0IuoN4CBSNKTT042NreZ8Hs0pU5nNF08f378j4v7j336jF+e4WoJj65T5kbzoEBwXUBDsRpnbgCGmowBf9zBTptZMsQYt2LGcbxehx+bp08ef3tHB48fcOA7+24Hz4kAXkADRDh2nf+IFDnU6JM9MwjHkjHuL9Aig853RUTRjL0gZ58VhWTa/PdbjIYIJANmcQjvKB9ozaDbNGw8xn13aw4DTmNqdCKsKNrrk9amwJ9QkyAIx4mz6uWwANkS1KMtGVyiSwhWZMuHsJ9ph/TTfzswGbehiDz9KF0pOUDkqF2xgREsqnx54pzMYpDnqFEKK+eB7nnRuXWDY1LCRYswHlcjc+eg/2JWOmc0BpNuZ2bCo3Mxkw1RtX5HbGCGaXmXilyMf3ch9GgY5LEsystkkmGHLbD6qyAZSjM0Cm4xMAj+NKd/S8jp56FMmG+4klG7g2qLpVJUYMdjfxPLT/OtF8xYFgPZ0uwIQblSyqahoj/+LTz+Is5EHpmhYFDzc+xnDtNcf5mm0aPgeA0RjV/n4GOxuTnhxDCwTudyDvIJOHsxKNpUV7c8pYe5lyT4UPAvJBufFu4NplGK90GT40Ygc6geOIrns4CnVEml9QhhRfkHFpqKi3f9/XDSbn0jTkc7DMpnO1pbjhEvZbJ6Q804shK81dGuvS1MsBYWeWuqTUwydLBPIpzF4IiFUmE94WdJdi6I9TXE2o5BPCLJJoG+DDQclBQBh3vcwb0rqNXCtdpQHTk82iuq9emnMoUdHJ8y/XgpKsQfpwz0MfJmH5GeZv/MKZL6pqGjnQisLLkXDET62LmnabiHlRZ8mtvdD1+kR2IGlT0XlJYKwkGLL7H/j+TPGmjzG8S3IwNIF/sHKG5HN0xpEQ2UfCLLBeOxYOmGzxH1a0k8LoFKm6bpOi913yZPKf1W8FocDltckKUm7IDIAFw5KPPcoRpyjCjaawwKb+5XY7AuiObhYQqMDzkZOyn+fEDKbTXnLwrUULQj8wordKVgxmVMpzAVSF0w0S5wMFZ4n9NMxhsJuqSCoZDZPCwKbY8zP0PAy6ArgRKiXttZPxZIcFc0jjec6zSg7BTNM1tdlNhEc40/HyOZX4kAiwREwxSA5bkE4DOu/iInND5VEIzUQFhzLmQQsk+3AOobOE/KTp7TwJSqBQR6t9yEaxHrzzzIbWOCr6+bDkyVOZllRsy0dml9cNP+JdacQLyuQeXlXLNa+d+xl0GAo14N1TJQu8ZqX6ANIX4+p9BTLK881G+ydcAFDCUUn2oSJCyqaF2dseZnpmbIAbb6YSELz1p/EcFNJ0b4QFK0xtYXlM5uZjJh0Ok72YMFMt/jlmHbhSgfNrtn1DCXUjUa2424TEwFuNus/k/9ZWhIqA8d3fq+CTcVEQOrtzDU3A6tiLyGNbDZ4FYqz5v83/Ou706W8GG5ChpadNDvHKVb+mv/KGQi2IwoIh/jL5cYLgU2lRIBnz8xs8ApClySPmrb1c+ZiqfkEGs1/32AdLvKa/O69Bn9/SVysOxuxhBYp7J1ucd/XvIHlonfzV6/AppKiHabEJuP/lro+GzxukuFQTSqWoSciG+0zCa+JFoDC8S5WMOaD7042hDEgFccpb7pc8qZRo/m8WiIgpGj47l/lXhpKgfU4HI518KLZSGwMbd0ieOYagf05fyNTNLmXRoK5eOjgZsPHmKyaCPxwILLZVXqRSywyLh+eLq1jKohVzSXjuG70YyHTvE8i7BrCMbyi4Z5ykaBsOBupa+stmwh8+vK3lyof0Liv7EHzXGnpIYtFZvO337EYZvAetQivlrBUQiqpVMrsxbxdaq5cwtYeU7uNI2GEybJm8xH8UsTXH4uK1ui9VMpm64SV0et/EtKE0YfNjj2DnzEyIJghO2CxMLrjRTbN8koU+pxlRu1yRxiEn974Zz3RwH9+9RO6ut8kRft1o1lFZxkul5YoEWd7Evi0GPtURZcQPiMwKiQCB3STh1jfUB7SvCRGG2HNk6dpev75i//zFWMjKZp5QaSx0SwWf5cZVvEVFmAufGw4GWnFIyf6Z/O3equEktnwNE2nj3Z/7auvvup+fOflf0mKBqfix9eXT0+p2+hoFjqgrCFQ8gVa10Vc9PfoBML+zU0ym/WljUssRNRacihO+E4Zs3n6f7/66j9RA78RFY2I/34iZhJYV6wvUxNIaNawysLgPkBQ3DFA2zo3accgzdmpZgGJvMGxaAwLZczmA1S0u4/v3FesWJkb5158fyLL2MFFYz5gJeGE4U8ZiouKxpbVmNlMwPIGW+50KLAFE0o2embz0cJXCxiFPhJX6fm7zam/Ymi5FPdQXLCuj7fQjXPXrXzWsREwSd1FtmXIm6LeQ2rnWyiFuPyXLGM26Mt+IJLfpJRsmIAaiZEAofdh9s7tG/5Qnoz0zHHqBI6OnvvN2i0kfCnzYE427YpJ2n1QMkmFRREJ1xH3HbEa2uDHvlCMGWL/wqhTZuOwdqHZW8ZsRH1TKpp54tisuY5wkWN/GIxWNLdU+pm0pwjKgQXPCtWAStHMhbmSqwrLQ5tguKJFJLPxIRtvilDl1A0LnuVXbR6rFM28ULJpCp3ML7RjlGpog58vJLOhsnP0/IBtuq7MZqKi2Wg82nkJm+Th6cn3v5gbDd1oxxETdZfOedW2FZqCZwWzkRoC/M0l6ms+/o7ac2FSWL0+QOc1KHrEaBws2QRZls1CRbNRb10pZROmlkczspnQXd0IyY88qIsNt0R2lCjMUMVwiE0ls1GzOdbGnjkqaojNqJ6ipa+VVEts8iyy7e7untMZgkpIVjab/1AN36zd1mo+uGAZrNe8W6podt53r9s3SBvW80A1dC2G461oNn8+ULM50LLx01aIvV2sbUraAey7na7lGjJceT01mw2xKW82n1bbv4bG78AC0Itmo02f2beD+iqek3aBK+Kp8I6MWHeO6u8u0xtOBbO5P1JlUoiN45OC2XyuTZ+JTLrKmW+e6cUjnrK/Z39FgJfRhELFgEPBs7zZvNws8ciavXejl46Lv5obSxQNyWSqFjtyCuwK6TFy8+Imx3bC1mI3qCIVzOa3QomdwK7q553Trb+Z6WV13wnJpKtbvyqnz2dcWlEKbDJQq9lg8KwQbf6s8e5h2Fv+RO0Jdn6h7V4FdY7mrq0KjYMGmYjKndvZsxaELfe1uDQMN+XN5lPNtk/z+XfNjtO/qnWNigOvuupsr2oxAgYI7wStuVxvXlI6mZCHTVEQFgqFcx5yClXZVKhtNE4gSWuDW7+/0s7QMagSgXbdZNpjqtJmR1JxPbcQgQVMN8PmJJ2RrczGW7G20ZiNsLO7RI0xEVCUNgkdMvxrtqvKiij5aMtTWqFxCWHttgZ4K5mNLhvHiZJNkg74ovHFFDfXaFmnKSM836gGNoSBFpMvLe0IHZAT6KqUwhXM5s7LUjYUK5XpjfkA87z9jLxZOKHOZAZcednIa2SjRlD6+G61M6sYbiqs23xRwua//w3Ar/UCqR15v72aTHBI4a9y9TXb0GxSZDOIaqIxn1cwmzt/1oabRnYCquQiZomNVUnGxMWSGzKR86qLyjtURWuTw/JsipUWCL8o6QJofg4LR8olNvLJ4k7KRzJDLfXTYGhR1J1V7UbfbD69zwHH0pNv9D/unRulIFAQ2bikqINc4qZrdj7tsd4Ek+4s2wc9WvBXLNWo2crH/fKjj54+fQqH/8oQ3+OIc/+/v78/kdTnY6ZnPiyca8+phDBmXF0MLTj6RCIj7DkOSu5jwi88jaGsbOjsg9fPGuqwt+eKxazsixg7NeDfzhhBVoWy18JLjarYmMB1Ram0oBiEwcdDXDXpGEI04GyIUl5TSSQ0Ar5bCafQKlBoqQBkhc7Jr8eDt7p3VGyuZCot1lxClEJckab5YLjB0mCJglzclCWzAygOOxGpxEJJyOMq7TdS9nRcKHi9u/Ut3dp9ibSoTvGQRzUJAF2WhoYGZxG6C8dwPjq6We5wKpKxVhGHLp9vw5r405hM+o8XFhZm62DT4pOegJgIloizk7GxtLUVYWIulazw9ApGptrY1WAvDbhhR7dxq9G02uQiV2o6TR367bTFOV5ck89DNeo/w+bvQyVykaw+KMDnViLEX/SE4JVXTYT/Y/Tqx6CEhCWu35/KwEzA0uDs6ZlmxQ1/SJr3oFAoqE+ompNg6lRw4ON0R3rziUSemWMekXApkKbf5AVTVSwS+I8LB/xZbLuQT6fb20MxlHmtdFqQituj/zs76RmirS0Ks6/26RFTC+dzBbqXWjFSaU8n5+EJRtIJYfzo510uX4hgspYB/c6lzNLM3tTcbjffpbM2IypOvrfGpYJyrg9Hh4JzWsajM8ViEV4dsBRNT8nMBz8SEXLvGGYTidyQCwcpjteEsIYyCTf/pwzx90OaQ1/sHnivAkQtTkRXdI0Rqm/pY6DTGutN8/A/0tDQg0CXpl3ak+/duAMeeySHziTtk6SgHrgpBK8hH1K9GvMR4vF22NU9g2j2QxGKxeFxjBA9PdkR1KGrhU+7uz2dFp312ki0q6eBweKUegKlbMJ0JCoT50RM+rBGDm2tsxmZjkLXekGV4BRGZ/eLGG/mkhMQRYvtwdBNQ2gLXKWWsbsFcRCPbFdPT0ObBSMN/h8IoBOY7d7f794ZLV24MReoK4KaFYvFQmXImKyuQ5vtNcxKdFAqblcvQZveMF8zNzfX/RMmITgES4MAS6C2J0MPWEXFgrVoj8iDoSfbN7O2dhetP5xkeW+pbJILKBv0TnGXqzKb/v7WWZ9Vlg3jH4P95Jxf94mSqGnZbHZMZNPmHBGWXyvCqpBIgzQV4oyQR2vL8jOR+qHTvAkRq661yGxCQGxsrYc5+Z3s75hcR0JmgbAzwdklD1A42WxxJsC5kH+rZjgeN7nTIpmILBEt2tbgFWIBNU2PDUbtTCITj8d7YxqbEL1wpH3W1vp6stU2CSzo9PpiHKGyX3DOEGiztLFBMS7VgqkHTb7Yl+1pKEeEoo2zJwAL/qRXpWlcUmwOUxM71PMV5jwWcrPoSDaRoy9dT7MBI5tWJHNI29F7IxyuhHAIYmY8OsKhYTMtjmy6BhdAYu5qaCsnkoaeQLSvr29krahcHRApbC4snCtuTAQyOPh2HGLCHYmY7AJaWvKzTyaJje0J5LTFjseOgoPhnjYGC4WDnrGsSG5tbaYvSpbTNlz9QDHOirMsFWLDZEPOcRd9QHhuQkuBY4aF7ASWNTh4VU5JiY498YA0DMn0Q0gnL6W46/4RpgU+/I4SRKeG2UiVB49hqB+zWMpaC9c0vF7bWKlG36Wpm8lmAxhaAyPgstr1q7NOK6Dxt07CpO2BLhmBkd21hpe825dll9TxRl1VH6OWJpeMnkzf/i09AZR5kXSNsoIRYfzkNXt6xOlrCGSHIVauQMPy5VBg8/qw3VOpYuj0YGWN1x5eW1srFrvEwC3hblX3PODmEz0ynh1zas2npys7HUCQ4DEmKxVBeMd0tA91LB5r0Rsl0zYTPGKOGdlApgIV/gHrJ3+UFEw7s+O1LHd0WkO9Qi7T16UVbyUVZL9vm4YhUSxKwybEInG88BMeZmzPIeFR/14HHvu/96Ge6WrKWPUlQomTPUSMihh4qzEQiZCEAlmsahhwJCZ0uZhDInjG4opjIJtEIv2T5MzAbSef3J7OCb+XoTbIIqr2eFdX15jmhuSja98kMGCPMTNyVqYR6GJAz51Fu4x47MGIm3UVensjMU3gNMUfMTbo0RB5F4uX5eucUMjli4OzTd8vWRrQSeeu8tRuZkeBWmWD+Q4NstctsShJaOIPbLYnNrQaV5lKQcqx3a54ItGe/iRbXjnaAjNX3cORg+HalA3ZREHgUS49Y3QmyQfkTeXfJGWhmILOtGmgElQb+oLcVYqcRA1snFgidI339d3FwJ+OxyoOU/DPzzNl82sTy4diIV+uPQHR8bsjd5XoY/FHmkIST+29j95aNM05FrCw5Dr7Y0il/DojxVIA2WRs/YmywvH5XBGyqKE4YCaTzXYFlBiPRqNZOfiQeGpTtxZaTxir0avRTPUcpukkMHNkbizAdNjkZplsbJP5cibD54G6Hek+HtDUN9G8wrxB1WfAtEQonx2v4qJZDuXs4QhEAUs0hZsqHWoEnlO6mZl8EtdnE6NpoOYALWPWFh9IPInKzo32Fq1V5oIJbiA7PnxXytuLa5AOClOrP+8obLIb2+zrR+4yspHnAorj406Wo1XOHVlNXfEbFmhL/Xj50oAw3Qd9qMOBQI/scQKHafQDcZ/LpTdWqwmesLzG9nwWynkB/sF4nJpwxSJLyTEzjPKwpk3WJD4jFbUtCH01JDIlk9Z2tz2k76SZwPLPeZZmew3kBKVHMlEAAAcsSURBVNT+QhM+0Ts7FblglbE0VKRjhb62ahdQMWNttp7xvkza5fOFBDUSh4qRYyj3I07za5kNvjgkgXo8kSElfL2QdZYThR6yleigM6v5QhhthslxRqMza1h0mqTUJIaj8rn+9r/+SMDsfu2FxIbltX/UwbBohKTG4101D6KtAp0BvFfNrnksIFWIljH49/SPiL+x0XYFnKKu0N/j30hsimRuFj0oon51BVPSWSu3j92eFladrgSsb7A2ymb/mMUqSJOFBCgxHYFJSTbjDc6eqw64Msiz6eyWZms40SvZDYdF4KAzQjblDdD/ut/2hDoCz0Vv1dc1fX0i/BZ6vdxOH7443GPAnLGoSo7V2RAYnxmZmekrwmw/lQT9s7bnd6+uTFVApqMpSK2MSx2CKUEgGx0bo1mxsObIOCaIGN+f2PqfEJtJEGp1A+k0rKk3Rrdgmnl3zAguDQ1Si9E5lh3vGjl88aT1NZWfaDqvobUfRkZYTBy/ih+ucsNpVUbtqyE1uzp6xgJYl76w2Wz9R5xNPxzCWlcABWdpGKs9FFQF+jX5ESq9N8GFYGnrmYHJVtuL55zNEcwEKudNdd6nS/IDnbR0ZtAtLGoDH6MWXL/NNvtk1sbZZBucFovBXqCBtXI4mRjlmQZd1DnOMObk62CWNmcXujOZDft+u76RmZEspskG3ZOAxbxL1LKAUfM0NhwVMEzNo3FqTPe/QD+WaWVsqGczg3lDIDA2NlZTF6U2tHXxymAgja7MOKGrMhVnH7ygriCyeT4psJl8DYYbjsWS5WuHmJbdNdb8aS2cqFimo8xiWplj7n/N2eCfTyDa4+RvMuTGjAv3z3FYM+KKEgJd1IqkvGVtu791lteb6JifCGwyNt4hHIlGUQ+vbzoWS4C4xMUnOHS1WdoaKi7eXPHylDIDPEcVswlsntieT/aLbCYhyjrMrNlzzXs1jNHuAWk3jQ/uOjHHLdaRN5eC1IcmO3AXU8vXxIPlza0YaY5aBTazk1SnG6NkPawicoU6FVFTgAFXHxtGj0bX6m8VpCKscWDwtHE2VKyN9I1PD/cNU0p6PTIAeVAdQ2GHv1wRtJ762SjLrQBthGm1qdmQgyY2rZPIZmbcECWj+5ZbyIFae85aoGr1jIvois7Ai0kbJjLIZlZkY0P7R0KMDVbpxnlndGW6Z/BcNa4HaBGIDg+PjwlA33LYT8s0GWLTzxbSJ4V/vhbZrI3RBBhEyKm71m4ix1bX9WRrtmA0puAiCkTNpp/ZTesRFJH/MJYDhqQBbcN6fegMDNdDhrZDCF6swTJeRHthwEhJbI5srcLPFG7wP+bNDCs6LWM9xKZ0lcAEa/V4F9oPMUzoI0+yjRomDH/yhY1WBFsVbF5QmUY2Y1TmbCHnPKOzOj1Qp9GIvqytIUq2j174iTD+F3xbgMRmkomHZwh9M4aUaLQyDXqdGkpqyw+2Ehn2l3MGtrHkl0Il/YOHTFFUGDxnX/dDdKxkzeIaCNAmVB0HjcWNvI9Nup+lh3ezG8o0I7rIHRPIj/W/tgkaxkAyYp5NYIPJzCwY0j6RQV0aHYcWBJA6j2Nd09PjfdL2VgEjY/pLwxgsh5mOYVRkzux5qwxaThe4UZeGmnTGlgG6LoDc8zQhOlxUMGgXN167KhCyZA8nmThsolQUmHwt6h1jA5TKMBhVozmLOv45qBRDr89estDbafXFodS4yP57BOOw9ZeyaVWwOYqW2cBzLQQgr7PluYXt4I3ZK62IRrCoU3W/2H41dADCkEvJtAoezvYigymtcb5ZBppOvc+FDKZhRjUc7p2zR6VEbAzST7NC9UarZEY1ngU6xbofDhspWQhBNoER5pxVRFqfPHn+vP/JpMDJdjRDbdwyu0xUfQQ1qrPBoFPvV0WktYtUrL3MG5kiFaQxq7DC58+R03NMm8rsekP0TE9n+5SWe5eyiyy5pUBbVVb6iVoNCMKIRTUO9AHjcNQ6+2LyOVs6p+4FwxAaYdBut7vd8hj7+rLq5Im2IU53DUNlMF7OCqScxXxdbNqLTmkgzmmcv7t4tyObDbh8nrymZZl4xK5a7g6RN+zTrE6xieiSBBL3+UL2oOpjQXvQ53MrjgwPY7U6raerlrG6dI3WdrlEWItEwOwL/CMjyCDj01neCqGeqaigSASJuIeqaoknaI/45NutZQNanW2bqUfXfDA8hrqcFfKEnC9iD7JIFe/kCz9x/ecb92J6RjbAs6W2HoGJL3SF7WUDQbvJJ0pqeNqpYhSo5/F9HmmC8j5pMpAQv135JzWLn6LNRQ2CeqXrslyZ08xwVO6WopeOX/1iqE4+35DpqqeSTeQTMDsq9oxxDXVf8xmVQSvb8L7GZNTAmgM39yXT+hC9m6uWcyZV4QmamDHNjAfQwYzdOpsg3T3tvspWzKqXjEk+z+gv86gBdiO/+5GjJcLP+Bl+4beFlnalZP4/YSnYLjBUX64AAAAASUVORK5CYII="/>
          <p:cNvSpPr>
            <a:spLocks noChangeAspect="1" noChangeArrowheads="1"/>
          </p:cNvSpPr>
          <p:nvPr/>
        </p:nvSpPr>
        <p:spPr bwMode="auto">
          <a:xfrm>
            <a:off x="307975" y="-2735263"/>
            <a:ext cx="5038725" cy="601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6" descr="data:image/png;base64,iVBORw0KGgoAAAANSUhEUgAAAM0AAAD1CAMAAADES4GbAAAB3VBMVEX///8AmTP//2YAAADMZjP/AACysrKZ/////2nl5eWZZjPMMwAAnjVmMwAAnzW2trYzMzPTajWfajXAYDDt7e0AcSbT09Oh//8AljJCHgBwcHArLhMAjzCJiYliYmJcLgDd3d3q6l4APRSBgYG8vEsAiS5gQCD09PTNzc2oqKhOJRAAVQ/W1lYAIQuRkZF7d3oASBgAUhuenp5NTU0AKA0qKipiYicAfSry8mEAayOnp0PQ0FOQYDCHRCIAdyg5OTkANBESEhIdEwmiokEAYCC3Wy5bW1s+PhkeHh56PR990dE3XFyJRSKXSyYAGgmWljyTJQDgAABWj49yvr51dS+L5+c8HhBGIwBubixaWiQ2TEw6AAAeHgy0tEggNTUYAABOJwCrKwCVAAAAEAUqFQqFhTXKAABxGAB1Tid2xMRfTEwAABVCbm7sAAA7LQCKAAC7LwBHEgBFIxFnMxpELRc7KBRNAABlGQBKSh66AAA8AADRnTQ5DgAgAABkp6clJQ9YIAAABSMkFyJLSwAAHi0jU2BKhIl9dh1iAAAtOSxETyAbMyA8MTtdXQBqRyM8NBMdCABnGgAIJiYALEJEPgCIaySYkiq2iy51Xh9DUSE6UiF4AAAAABsQQFEAEjXMxl9oAAAgAElEQVR4nM19i19aV75v9WcQPYxYVKAoFgQUHIICoigqooj4JPEVtRrTomk8tZM2Jq2ZtmbOaet0zu2kmd7enntuT8/fen+/tfabzUPcmvl+2iQi7L2+6/f+rbU277zz1jBg8sXB1fL2BmAcPKE0QCIWfNvjMAJ2pNIe63zbwzAEJJbY2x6EQQihhmkUzBO0R3xoRAyRtzOsutCplUswIrBg+PLLL8HzloZ2daBgICT/2BkUqBx9+eWH9z77F8I9eHvDuyJALRnG5OuP/0UFiJf58D+bA3SpybgZm7/c+1DF5nPZdIImlzU4IPxgd93uYKthAMeu/NlDlvLhZ2rRoKoBIzAQgS9++OHlb27h3W7frQ+4IjoB7KoX4sCpfIiQJST4NdcHdwgvRTbg1l7v7cJu0qh+CL5GJwbw5vPPP74nCedLyNAv4SVj89E/K5sSoOrdu3dPq2ofMn20A8rlm6f3P7AKb/6nZyOpmsarUcwxwf3HhyYXJMT3/vOziaAX4FCy+pzYtPTugdLuO98Wm9qz/CCzGdQ2yQV8RnaU17mC9a2wCaYjA9XfJQANR6NlXz6MBHXD5Ftg0+KCjOcqH3DBh9xBM1XD/8FU5p1WuO3o6YOyaUkZBCkb+ByV7UMeNwHKVT1WuNUEzmOCK5OhVE0KNJ+BO4fhdcAXsuu80X2rbCg9VubHNYKpGscXafYKfPAFZgNcRHaE4BF6tYnETaKlPjIYVt4I7vlLGBiw2z2xQ5TS5yzkdOa/ePmbmKe64BYrH3d9ZJANmg2lA59BLMZy6g95yHGTx/v0zp0fPPyNKJtbcwMtdZJBNkdcz/4CChNCh0CZZ+S3O59+IOjXENye4cTrcAAMIpvPAJRVG2fzTg5+7hWjV73zdXWg+0xUfxfDgN3DwX+KIIvP2PA1RU6OX1j+oL3eCbsy8gBW1QtsvFY3QyQHZZDJ0J//UNeeAptMyU1it+QHUDS98k8DvZDho/2c473BMuB9Gp0smvLo0jCaux3hoL9R5IkkimeLq6vzTe9WQVNTUweKBqHDxlN6n9xtdBXtKvtEMmfz0miroYMnNve0fAB8kdL0NVc28TEOOaWeoWAW5+fnV88Q87Ww0avXiA3Bp+FzC0WOXalnqHRHgysrqx2EmmRzT6jX7qn6aoCqegYqDSaYbjzmRBR6hmQGm2pUMlHT4Ouvv/743j2NbEhZOwaFbpSMG28RxmXTxNRzCpnMM9TEZlVbrklsmprmz1A6uZsevgbydHVSDEGHtv1sZWVlqhYy766gpn388cf/+FiHzerKyiLAW2vY5mF7dXW16d2aPRqx+frrf5R2oRgbutDgbSUAJcAspYmRqN1s3l0t59OIzfzZ4uBtljVKBOGIxZmO+ZWz1dqsBgFY3ugQ4mxWFp89ezvC6czA4CJO5iK559qFc7a9zWPL4ccMgr9mbJjODsJbaKejB3hzhiHmKu5ZGHBHEwWnFcLUtoj5JsH+Ot6GruUo0AjjuwobJS11Dre6ODi7fba4eHT7uoYVMRsDxpkVDOPo2a4PvFxHx9T2s9nbFo4HE5rFZ0dnq1MrHVewmup0SGRntywcCpvbi2g09aqZPpmpVUop3n13+1aFM4DZ2byRPAR0zE+dHW3D2e1ajosbDem5wZTYNadWnmkK9ZuEiYxmcfEZZmjPaqlpaoGQuAoOblXOpd03zYuM5mxqnszfMHXrWFlELXuGJTlifh6kEBq8YTGhns0bR0OEEDpXp5DUEeUKonAi2grOUAQBVt5tEoNNjWXNVUk1PVMI5wbpDGBBgxzIbgaPjo4WDWVDU1RiOa4bbOFi7fzm6IyCZlPNVU2tmF8cPFvlhtNxJCefcGN5qBX92ZUzzZrBHPQ8+QOl5bRoO6tGAfVs8AqlZt2ckJSiMoiUND+MAerwagcZzaKxBsNJoFuRk+p5BYWb0TW2CHt09Gxq1egkgBUEGI9nZ2czLOZ0dCgoxG5COFhuzsvGb7SykWfmWNXGnJab6Ezl4IwrAQOW0IZrm8SLAum2LJyg8dt2sajB0nB1kLlQhPHapubUtC3rV9qoGGoSV1Op57zScbMODatYOf9clYUTMmilzSP26Sml4a2Am3TPTdTRWtx+9mYRw47C+NuNCTo5YZ2oMw9HvH1GFnMDLGSZM9tcXTw7eiOveAQNWaP2QF5khfXM4OLqFJpOLWsbV8M8y2gWV8kaOa3SmGNAizon1OjoAqgRwLJCw7kwPiyVXRw8GqQ21DzPA1dl4fgM2A4REQ2xF70z3VSI1B3zxstHas/PL57NvkGXM0WWIzY8qLNyTcuxinrmoRKNAhufvsWpqRtgo6KFynf2RrnNynVdy7FKU0PeOQMZjDVTgmrfIJkmqbXW0SF3o+zX3N1hlSIwBc6V2leer4vV1cWpDl67zcvCaYfrpGtIIS38sxcWazKX63Nl84VqNojKcDaFvmBQEg456bpzaaqZWyRe86sr6JynRDaKdniHjPmpqdUOLUr75xVksooJNBcLztzqIlsbUQmn3i6o4oSGj3YFNCkJ0GrFyjNaqsiU21Ujgd51tjIlYKWEpFo26Ki3twcFRkhpUbYcaz17LyUykgsBnjyzZB05yAM9eg/xPuEPpXhfBL2Jr9JoSW7TrDBxKriRP1sZREY8W+uQGLDyqq7SgEK/GK1Q0ZDHijCW2fcelBt/7cDPP2AkldwWaYFKkhqma0fbJExpDw5j014HGfZBMZOwSoK4JocK3B4htVnhPpxWUwcVOYvbsnqxQdVTGNBJIEnRInDEaeB03ggbDbVHgkoena2S3qF/80izWl92MwTyNnSk9v4f3sfatgqX91WWooMrSRavQuX09jNJOK66nQBFXmm3I+VI8EC4w/Yj6XZ/QXz+AcP2Tz/91F0Ngo28efOGuD148KAckQc4e+8LN3mwPStETVf5re3VkFPqqAnJPEK9PsLb/AF1/OuvAX7qfrVTKBTCXoakuQbg+/z4kVeMWlFYaX/zZluXFxJ69IDu94dHggm76q+mB1RKSvuftx89eI/u3929TySEETZeDSpuKaS2L4rsDQrrkYILg+jzmEysnnrJcJuT54IFyVfncxPeukhUpOb1FjZfiaQO32MCeXREmviAvZQwojfoUwoHY47fa1bBEEIKWmEmrM19poLfPHj/Ef2dyVkNWvAAZc6aBz/eMZn0zk1MTPj9ExNzXgPpKFmZvRNEinExsGMbA8Vhnwws7J7vdB8XwohGM/vzhpBkLiXpNXhDdEaxHxX1btRrsIKVQfi4u3vn/HzX4B03JkXtGoFRNRGjbadRbZXhicKCwUsDiq6PFXYl808iUsx8UsaR8foRx6OFiYkUVzXzpsFs7HKbxAML/oODg7mF892f9o+PU9x8jCMjuYAwUqKodr67b/SKp0nSXDqBDqPHc+Fw8gatR1Y01LSdG1y/zUNBjDM3RidJ4pcY+W+QTYYCTiNznQZbjIxwuHB8/Ap2dpFUqtFvlIv2lF7GhwFnF9MPNJoDgy1GAS6VJBoPy3SMcdGe0kacFbqPw8YnNRVY+Q1bURsqoeORAw6fv5skws2z26gzHgOlCwwZEMw/fDC6AJsTN0Qm5ffvHvsPKFnfqfl4XDWYShoKCTjGbHM3Q5aTugF1E6/IPXTqeFfZm7gu4lo67LQpTpv3ZgwndXCQ5FxEUqluA/c/ads9lKlVcgHXJZna5AEafTO/lNlsYN7ZAuquQgtmaiXjlxkkD/z+69FhGnaM2B2d8KfMjI1xmZpmCwVmatLo+d9+/8G3fz9SdGMN8HOCR0umNvdHdw1zaoSYmk4GundHRykJSI2O7nTD/1xeri8tbTkkXNZRwEni1CgqMfJ3G5rbxJXV5zs5KGDKSbfCshDWT042thzNSlxMXFnVvLuiXA//7g/Ljo0LKWVsphZXmk4ENoV7JeHh+iVKZqtZzebbK7Mxw5KIjcvL7wEOuJDMm+e7fn/B2PJzQNm3CQoFG97rzYaoXSo2v9TBRjkjDsfSxf/88qs/SS4glSK5GbptcEghaw+82kHD2cQxHON9lhkuNjY2Tupn03i4rhLvBqrvxvdwwOsO1DRDz69GlJaTgPMwl83B71uShihkc3WnZt49Vdve1tIpztQxmxazebeu9ZqyMCllHYE5YfK9v6vHgEwyW44l0O+xqfsXatc194n6SktLqG7LYG4M78D5qOTUOhNGnJ30KNkEAUSPuuwgLZcH4niIXm5LJRtp9Kx/oYDSj5sPQOtKTi9O1mla8IMHryQ34DLi+ZGdKjukbvTODk/W4eHp6bJkM1vQnsBf+s0SD4ytozs7C1CKjEo6cCIR2QAHcwUby9KFJDbqLn+9yCjZ5CAspFBHG2qPhmza2zPAAo75YFeHg4xuFRuFGwBiwwgxw6E5kXMbWlYu95ylmqGSDUUc7gZmL5SOtdlxeYhs2hkb81xFLliLpxTWY/5WYrMMe47mi+UNtBxkYy4sHPtTitwmr02D64BHyQYzt1F00ZjkFk6FaUSpACociUZkM1GFDWG34OWEzHN4JXahJbQ8mpql9YenJBtMQTeLikVoelRT6eM7rgG0IuoN4CBSNKTT042NreZ8Hs0pU5nNF08f378j4v7j336jF+e4WoJj65T5kbzoEBwXUBDsRpnbgCGmowBf9zBTptZMsQYt2LGcbxehx+bp08ef3tHB48fcOA7+24Hz4kAXkADRDh2nf+IFDnU6JM9MwjHkjHuL9Aig853RUTRjL0gZ58VhWTa/PdbjIYIJANmcQjvKB9ozaDbNGw8xn13aw4DTmNqdCKsKNrrk9amwJ9QkyAIx4mz6uWwANkS1KMtGVyiSwhWZMuHsJ9ph/TTfzswGbehiDz9KF0pOUDkqF2xgREsqnx54pzMYpDnqFEKK+eB7nnRuXWDY1LCRYswHlcjc+eg/2JWOmc0BpNuZ2bCo3Mxkw1RtX5HbGCGaXmXilyMf3ch9GgY5LEsystkkmGHLbD6qyAZSjM0Cm4xMAj+NKd/S8jp56FMmG+4klG7g2qLpVJUYMdjfxPLT/OtF8xYFgPZ0uwIQblSyqahoj/+LTz+Is5EHpmhYFDzc+xnDtNcf5mm0aPgeA0RjV/n4GOxuTnhxDCwTudyDvIJOHsxKNpUV7c8pYe5lyT4UPAvJBufFu4NplGK90GT40Ygc6geOIrns4CnVEml9QhhRfkHFpqKi3f9/XDSbn0jTkc7DMpnO1pbjhEvZbJ6Q804shK81dGuvS1MsBYWeWuqTUwydLBPIpzF4IiFUmE94WdJdi6I9TXE2o5BPCLJJoG+DDQclBQBh3vcwb0rqNXCtdpQHTk82iuq9emnMoUdHJ8y/XgpKsQfpwz0MfJmH5GeZv/MKZL6pqGjnQisLLkXDET62LmnabiHlRZ8mtvdD1+kR2IGlT0XlJYKwkGLL7H/j+TPGmjzG8S3IwNIF/sHKG5HN0xpEQ2UfCLLBeOxYOmGzxH1a0k8LoFKm6bpOi913yZPKf1W8FocDltckKUm7IDIAFw5KPPcoRpyjCjaawwKb+5XY7AuiObhYQqMDzkZOyn+fEDKbTXnLwrUULQj8wordKVgxmVMpzAVSF0w0S5wMFZ4n9NMxhsJuqSCoZDZPCwKbY8zP0PAy6ArgRKiXttZPxZIcFc0jjec6zSg7BTNM1tdlNhEc40/HyOZX4kAiwREwxSA5bkE4DOu/iInND5VEIzUQFhzLmQQsk+3AOobOE/KTp7TwJSqBQR6t9yEaxHrzzzIbWOCr6+bDkyVOZllRsy0dml9cNP+JdacQLyuQeXlXLNa+d+xl0GAo14N1TJQu8ZqX6ANIX4+p9BTLK881G+ydcAFDCUUn2oSJCyqaF2dseZnpmbIAbb6YSELz1p/EcFNJ0b4QFK0xtYXlM5uZjJh0Ok72YMFMt/jlmHbhSgfNrtn1DCXUjUa2424TEwFuNus/k/9ZWhIqA8d3fq+CTcVEQOrtzDU3A6tiLyGNbDZ4FYqz5v83/Ou706W8GG5ChpadNDvHKVb+mv/KGQi2IwoIh/jL5cYLgU2lRIBnz8xs8ApClySPmrb1c+ZiqfkEGs1/32AdLvKa/O69Bn9/SVysOxuxhBYp7J1ucd/XvIHlonfzV6/AppKiHabEJuP/lro+GzxukuFQTSqWoSciG+0zCa+JFoDC8S5WMOaD7042hDEgFccpb7pc8qZRo/m8WiIgpGj47l/lXhpKgfU4HI518KLZSGwMbd0ieOYagf05fyNTNLmXRoK5eOjgZsPHmKyaCPxwILLZVXqRSywyLh+eLq1jKohVzSXjuG70YyHTvE8i7BrCMbyi4Z5ykaBsOBupa+stmwh8+vK3lyof0Liv7EHzXGnpIYtFZvO337EYZvAetQivlrBUQiqpVMrsxbxdaq5cwtYeU7uNI2GEybJm8xH8UsTXH4uK1ui9VMpm64SV0et/EtKE0YfNjj2DnzEyIJghO2CxMLrjRTbN8koU+pxlRu1yRxiEn974Zz3RwH9+9RO6ut8kRft1o1lFZxkul5YoEWd7Evi0GPtURZcQPiMwKiQCB3STh1jfUB7SvCRGG2HNk6dpev75i//zFWMjKZp5QaSx0SwWf5cZVvEVFmAufGw4GWnFIyf6Z/O3equEktnwNE2nj3Z/7auvvup+fOflf0mKBqfix9eXT0+p2+hoFjqgrCFQ8gVa10Vc9PfoBML+zU0ym/WljUssRNRacihO+E4Zs3n6f7/66j9RA78RFY2I/34iZhJYV6wvUxNIaNawysLgPkBQ3DFA2zo3accgzdmpZgGJvMGxaAwLZczmA1S0u4/v3FesWJkb5158fyLL2MFFYz5gJeGE4U8ZiouKxpbVmNlMwPIGW+50KLAFE0o2embz0cJXCxiFPhJX6fm7zam/Ymi5FPdQXLCuj7fQjXPXrXzWsREwSd1FtmXIm6LeQ2rnWyiFuPyXLGM26Mt+IJLfpJRsmIAaiZEAofdh9s7tG/5Qnoz0zHHqBI6OnvvN2i0kfCnzYE427YpJ2n1QMkmFRREJ1xH3HbEa2uDHvlCMGWL/wqhTZuOwdqHZW8ZsRH1TKpp54tisuY5wkWN/GIxWNLdU+pm0pwjKgQXPCtWAStHMhbmSqwrLQ5tguKJFJLPxIRtvilDl1A0LnuVXbR6rFM28ULJpCp3ML7RjlGpog58vJLOhsnP0/IBtuq7MZqKi2Wg82nkJm+Th6cn3v5gbDd1oxxETdZfOedW2FZqCZwWzkRoC/M0l6ms+/o7ac2FSWL0+QOc1KHrEaBws2QRZls1CRbNRb10pZROmlkczspnQXd0IyY88qIsNt0R2lCjMUMVwiE0ls1GzOdbGnjkqaojNqJ6ipa+VVEts8iyy7e7untMZgkpIVjab/1AN36zd1mo+uGAZrNe8W6podt53r9s3SBvW80A1dC2G461oNn8+ULM50LLx01aIvV2sbUraAey7na7lGjJceT01mw2xKW82n1bbv4bG78AC0Itmo02f2beD+iqek3aBK+Kp8I6MWHeO6u8u0xtOBbO5P1JlUoiN45OC2XyuTZ+JTLrKmW+e6cUjnrK/Z39FgJfRhELFgEPBs7zZvNws8ciavXejl46Lv5obSxQNyWSqFjtyCuwK6TFy8+Imx3bC1mI3qCIVzOa3QomdwK7q553Trb+Z6WV13wnJpKtbvyqnz2dcWlEKbDJQq9lg8KwQbf6s8e5h2Fv+RO0Jdn6h7V4FdY7mrq0KjYMGmYjKndvZsxaELfe1uDQMN+XN5lPNtk/z+XfNjtO/qnWNigOvuupsr2oxAgYI7wStuVxvXlI6mZCHTVEQFgqFcx5yClXZVKhtNE4gSWuDW7+/0s7QMagSgXbdZNpjqtJmR1JxPbcQgQVMN8PmJJ2RrczGW7G20ZiNsLO7RI0xEVCUNgkdMvxrtqvKiij5aMtTWqFxCWHttgZ4K5mNLhvHiZJNkg74ovHFFDfXaFmnKSM836gGNoSBFpMvLe0IHZAT6KqUwhXM5s7LUjYUK5XpjfkA87z9jLxZOKHOZAZcednIa2SjRlD6+G61M6sYbiqs23xRwua//w3Ar/UCqR15v72aTHBI4a9y9TXb0GxSZDOIaqIxn1cwmzt/1oabRnYCquQiZomNVUnGxMWSGzKR86qLyjtURWuTw/JsipUWCL8o6QJofg4LR8olNvLJ4k7KRzJDLfXTYGhR1J1V7UbfbD69zwHH0pNv9D/unRulIFAQ2bikqINc4qZrdj7tsd4Ek+4s2wc9WvBXLNWo2crH/fKjj54+fQqH/8oQ3+OIc/+/v78/kdTnY6ZnPiyca8+phDBmXF0MLTj6RCIj7DkOSu5jwi88jaGsbOjsg9fPGuqwt+eKxazsixg7NeDfzhhBVoWy18JLjarYmMB1Ram0oBiEwcdDXDXpGEI04GyIUl5TSSQ0Ar5bCafQKlBoqQBkhc7Jr8eDt7p3VGyuZCot1lxClEJckab5YLjB0mCJglzclCWzAygOOxGpxEJJyOMq7TdS9nRcKHi9u/Ut3dp9ibSoTvGQRzUJAF2WhoYGZxG6C8dwPjq6We5wKpKxVhGHLp9vw5r405hM+o8XFhZm62DT4pOegJgIloizk7GxtLUVYWIulazw9ApGptrY1WAvDbhhR7dxq9G02uQiV2o6TR367bTFOV5ck89DNeo/w+bvQyVykaw+KMDnViLEX/SE4JVXTYT/Y/Tqx6CEhCWu35/KwEzA0uDs6ZlmxQ1/SJr3oFAoqE+ompNg6lRw4ON0R3rziUSemWMekXApkKbf5AVTVSwS+I8LB/xZbLuQT6fb20MxlHmtdFqQituj/zs76RmirS0Ks6/26RFTC+dzBbqXWjFSaU8n5+EJRtIJYfzo510uX4hgspYB/c6lzNLM3tTcbjffpbM2IypOvrfGpYJyrg9Hh4JzWsajM8ViEV4dsBRNT8nMBz8SEXLvGGYTidyQCwcpjteEsIYyCTf/pwzx90OaQ1/sHnivAkQtTkRXdI0Rqm/pY6DTGutN8/A/0tDQg0CXpl3ak+/duAMeeySHziTtk6SgHrgpBK8hH1K9GvMR4vF22NU9g2j2QxGKxeFxjBA9PdkR1KGrhU+7uz2dFp312ki0q6eBweKUegKlbMJ0JCoT50RM+rBGDm2tsxmZjkLXekGV4BRGZ/eLGG/mkhMQRYvtwdBNQ2gLXKWWsbsFcRCPbFdPT0ObBSMN/h8IoBOY7d7f794ZLV24MReoK4KaFYvFQmXImKyuQ5vtNcxKdFAqblcvQZveMF8zNzfX/RMmITgES4MAS6C2J0MPWEXFgrVoj8iDoSfbN7O2dhetP5xkeW+pbJILKBv0TnGXqzKb/v7WWZ9Vlg3jH4P95Jxf94mSqGnZbHZMZNPmHBGWXyvCqpBIgzQV4oyQR2vL8jOR+qHTvAkRq661yGxCQGxsrYc5+Z3s75hcR0JmgbAzwdklD1A42WxxJsC5kH+rZjgeN7nTIpmILBEt2tbgFWIBNU2PDUbtTCITj8d7YxqbEL1wpH3W1vp6stU2CSzo9PpiHKGyX3DOEGiztLFBMS7VgqkHTb7Yl+1pKEeEoo2zJwAL/qRXpWlcUmwOUxM71PMV5jwWcrPoSDaRoy9dT7MBI5tWJHNI29F7IxyuhHAIYmY8OsKhYTMtjmy6BhdAYu5qaCsnkoaeQLSvr29krahcHRApbC4snCtuTAQyOPh2HGLCHYmY7AJaWvKzTyaJje0J5LTFjseOgoPhnjYGC4WDnrGsSG5tbaYvSpbTNlz9QDHOirMsFWLDZEPOcRd9QHhuQkuBY4aF7ASWNTh4VU5JiY498YA0DMn0Q0gnL6W46/4RpgU+/I4SRKeG2UiVB49hqB+zWMpaC9c0vF7bWKlG36Wpm8lmAxhaAyPgstr1q7NOK6Dxt07CpO2BLhmBkd21hpe825dll9TxRl1VH6OWJpeMnkzf/i09AZR5kXSNsoIRYfzkNXt6xOlrCGSHIVauQMPy5VBg8/qw3VOpYuj0YGWN1x5eW1srFrvEwC3hblX3PODmEz0ynh1zas2npys7HUCQ4DEmKxVBeMd0tA91LB5r0Rsl0zYTPGKOGdlApgIV/gHrJ3+UFEw7s+O1LHd0WkO9Qi7T16UVbyUVZL9vm4YhUSxKwybEInG88BMeZmzPIeFR/14HHvu/96Ge6WrKWPUlQomTPUSMihh4qzEQiZCEAlmsahhwJCZ0uZhDInjG4opjIJtEIv2T5MzAbSef3J7OCb+XoTbIIqr2eFdX15jmhuSja98kMGCPMTNyVqYR6GJAz51Fu4x47MGIm3UVensjMU3gNMUfMTbo0RB5F4uX5eucUMjli4OzTd8vWRrQSeeu8tRuZkeBWmWD+Q4NstctsShJaOIPbLYnNrQaV5lKQcqx3a54ItGe/iRbXjnaAjNX3cORg+HalA3ZREHgUS49Y3QmyQfkTeXfJGWhmILOtGmgElQb+oLcVYqcRA1snFgidI339d3FwJ+OxyoOU/DPzzNl82sTy4diIV+uPQHR8bsjd5XoY/FHmkIST+29j95aNM05FrCw5Dr7Y0il/DojxVIA2WRs/YmywvH5XBGyqKE4YCaTzXYFlBiPRqNZOfiQeGpTtxZaTxir0avRTPUcpukkMHNkbizAdNjkZplsbJP5cibD54G6Hek+HtDUN9G8wrxB1WfAtEQonx2v4qJZDuXs4QhEAUs0hZsqHWoEnlO6mZl8EtdnE6NpoOYALWPWFh9IPInKzo32Fq1V5oIJbiA7PnxXytuLa5AOClOrP+8obLIb2+zrR+4yspHnAorj406Wo1XOHVlNXfEbFmhL/Xj50oAw3Qd9qMOBQI/scQKHafQDcZ/LpTdWqwmesLzG9nwWynkB/sF4nJpwxSJLyTEzjPKwpk3WJD4jFbUtCH01JDIlk9Z2tz2k76SZwPLPeZZmew3kBKVHMlEAAAcsSURBVNT+QhM+0Ts7FblglbE0VKRjhb62ahdQMWNttp7xvkza5fOFBDUSh4qRYyj3I07za5kNvjgkgXo8kSElfL2QdZYThR6yleigM6v5QhhthslxRqMza1h0mqTUJIaj8rn+9r/+SMDsfu2FxIbltX/UwbBohKTG4101D6KtAp0BvFfNrnksIFWIljH49/SPiL+x0XYFnKKu0N/j30hsimRuFj0oon51BVPSWSu3j92eFladrgSsb7A2ymb/mMUqSJOFBCgxHYFJSTbjDc6eqw64Msiz6eyWZms40SvZDYdF4KAzQjblDdD/ut/2hDoCz0Vv1dc1fX0i/BZ6vdxOH7443GPAnLGoSo7V2RAYnxmZmekrwmw/lQT9s7bnd6+uTFVApqMpSK2MSx2CKUEgGx0bo1mxsObIOCaIGN+f2PqfEJtJEGp1A+k0rKk3Rrdgmnl3zAguDQ1Si9E5lh3vGjl88aT1NZWfaDqvobUfRkZYTBy/ih+ucsNpVUbtqyE1uzp6xgJYl76w2Wz9R5xNPxzCWlcABWdpGKs9FFQF+jX5ESq9N8GFYGnrmYHJVtuL55zNEcwEKudNdd6nS/IDnbR0ZtAtLGoDH6MWXL/NNvtk1sbZZBucFovBXqCBtXI4mRjlmQZd1DnOMObk62CWNmcXujOZDft+u76RmZEspskG3ZOAxbxL1LKAUfM0NhwVMEzNo3FqTPe/QD+WaWVsqGczg3lDIDA2NlZTF6U2tHXxymAgja7MOKGrMhVnH7ygriCyeT4psJl8DYYbjsWS5WuHmJbdNdb8aS2cqFimo8xiWplj7n/N2eCfTyDa4+RvMuTGjAv3z3FYM+KKEgJd1IqkvGVtu791lteb6JifCGwyNt4hHIlGUQ+vbzoWS4C4xMUnOHS1WdoaKi7eXPHylDIDPEcVswlsntieT/aLbCYhyjrMrNlzzXs1jNHuAWk3jQ/uOjHHLdaRN5eC1IcmO3AXU8vXxIPlza0YaY5aBTazk1SnG6NkPawicoU6FVFTgAFXHxtGj0bX6m8VpCKscWDwtHE2VKyN9I1PD/cNU0p6PTIAeVAdQ2GHv1wRtJ762SjLrQBthGm1qdmQgyY2rZPIZmbcECWj+5ZbyIFae85aoGr1jIvois7Ai0kbJjLIZlZkY0P7R0KMDVbpxnlndGW6Z/BcNa4HaBGIDg+PjwlA33LYT8s0GWLTzxbSJ4V/vhbZrI3RBBhEyKm71m4ix1bX9WRrtmA0puAiCkTNpp/ZTesRFJH/MJYDhqQBbcN6fegMDNdDhrZDCF6swTJeRHthwEhJbI5srcLPFG7wP+bNDCs6LWM9xKZ0lcAEa/V4F9oPMUzoI0+yjRomDH/yhY1WBFsVbF5QmUY2Y1TmbCHnPKOzOj1Qp9GIvqytIUq2j174iTD+F3xbgMRmkomHZwh9M4aUaLQyDXqdGkpqyw+2Ehn2l3MGtrHkl0Il/YOHTFFUGDxnX/dDdKxkzeIaCNAmVB0HjcWNvI9Nup+lh3ezG8o0I7rIHRPIj/W/tgkaxkAyYp5NYIPJzCwY0j6RQV0aHYcWBJA6j2Nd09PjfdL2VgEjY/pLwxgsh5mOYVRkzux5qwxaThe4UZeGmnTGlgG6LoDc8zQhOlxUMGgXN167KhCyZA8nmThsolQUmHwt6h1jA5TKMBhVozmLOv45qBRDr89estDbafXFodS4yP57BOOw9ZeyaVWwOYqW2cBzLQQgr7PluYXt4I3ZK62IRrCoU3W/2H41dADCkEvJtAoezvYigymtcb5ZBppOvc+FDKZhRjUc7p2zR6VEbAzST7NC9UarZEY1ngU6xbofDhspWQhBNoER5pxVRFqfPHn+vP/JpMDJdjRDbdwyu0xUfQQ1qrPBoFPvV0WktYtUrL3MG5kiFaQxq7DC58+R03NMm8rsekP0TE9n+5SWe5eyiyy5pUBbVVb6iVoNCMKIRTUO9AHjcNQ6+2LyOVs6p+4FwxAaYdBut7vd8hj7+rLq5Im2IU53DUNlMF7OCqScxXxdbNqLTmkgzmmcv7t4tyObDbh8nrymZZl4xK5a7g6RN+zTrE6xieiSBBL3+UL2oOpjQXvQ53MrjgwPY7U6raerlrG6dI3WdrlEWItEwOwL/CMjyCDj01neCqGeqaigSASJuIeqaoknaI/45NutZQNanW2bqUfXfDA8hrqcFfKEnC9iD7JIFe/kCz9x/ecb92J6RjbAs6W2HoGJL3SF7WUDQbvJJ0pqeNqpYhSo5/F9HmmC8j5pMpAQv135JzWLn6LNRQ2CeqXrslyZ08xwVO6WopeOX/1iqE4+35DpqqeSTeQTMDsq9oxxDXVf8xmVQSvb8L7GZNTAmgM39yXT+hC9m6uWcyZV4QmamDHNjAfQwYzdOpsg3T3tvspWzKqXjEk+z+gv86gBdiO/+5GjJcLP+Bl+4beFlnalZP4/YSnYLjBUX64AAAAASUVORK5CYII="/>
          <p:cNvSpPr>
            <a:spLocks noChangeAspect="1" noChangeArrowheads="1"/>
          </p:cNvSpPr>
          <p:nvPr/>
        </p:nvSpPr>
        <p:spPr bwMode="auto">
          <a:xfrm>
            <a:off x="460375" y="-2582863"/>
            <a:ext cx="5038725" cy="601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3" name="Picture 9" descr="http://clipartse.com/stock-clipart/7349/earthquake-with-house-clip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00" y="3886201"/>
            <a:ext cx="3433086" cy="485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1 4"/>
          <p:cNvSpPr/>
          <p:nvPr/>
        </p:nvSpPr>
        <p:spPr>
          <a:xfrm rot="20920727">
            <a:off x="11112" y="-240506"/>
            <a:ext cx="2968625" cy="1630363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629505">
            <a:off x="600627" y="22719"/>
            <a:ext cx="2282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prstClr val="black"/>
                </a:solidFill>
                <a:latin typeface="AR BLANCA" panose="02000000000000000000" pitchFamily="2" charset="0"/>
              </a:rPr>
              <a:t>WOW!</a:t>
            </a:r>
          </a:p>
        </p:txBody>
      </p:sp>
    </p:spTree>
    <p:extLst>
      <p:ext uri="{BB962C8B-B14F-4D97-AF65-F5344CB8AC3E}">
        <p14:creationId xmlns:p14="http://schemas.microsoft.com/office/powerpoint/2010/main" val="23168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58000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Draw a picture of a normal fault: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 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How does a reverse fault occur?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A reverse fault (also known as a thrust fault) occurs where plates are colliding and one side of the fault is pushed up and over the other.</a:t>
            </a:r>
          </a:p>
          <a:p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Draw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a picture of a reverse fault: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How does a strike-slip fault occur?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In a strike-slip fault, the plates meet evenly and slide against each other horizontally. 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558" y="568569"/>
            <a:ext cx="471688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91" y="4876800"/>
            <a:ext cx="47180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123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6705600" cy="98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Draw a picture of a strike-slip fault: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Why do dip-slip faults occur?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Dip-slip faults are strike-slip faults combined with either a normal fault or a thrust fault.  One plate moves sideways, and one moves downward.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5.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“Measurement and Recording”.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is the “hypocenter?” 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The hypocenter is the place where the movement first occurred in the fault.  It can be hundreds of miles below the Earth’s surface or just beneath it.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is the point directly above the hypocenter?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The point directly above the hypocenter is called the epicenter.</a:t>
            </a:r>
          </a:p>
          <a:p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Click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“Next”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is another name for a P wave? 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Primary wave</a:t>
            </a:r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“Next”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instrument measures seismic waves? </a:t>
            </a:r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Seismograph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 smtClean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What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does a Richter Scale measure? 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The magnitude of the quake.</a:t>
            </a:r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47180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61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580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6.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“Locate an earthquake?”.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do you need to pinpoint the epicenter of an earthquake? 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You need the seismic wave measurements from three recording stations.  Around each station, you draw a circle with a radius equal to its distance from the quake.  The epicenter is where all three circles intersect.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“Trigger an Earthquake”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Watch the three (3) seismograph recordings.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each triangle.  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the point where all three (3) circles intersect.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Fill in the information about the earthquake you triggered: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7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“Trigger an earthquake”.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1.	Select a ground type.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2.	Select a magnitude.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“Start the earthquake”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Play again until you think you have created the biggest earthquake.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type of ground causes the most destruction? </a:t>
            </a:r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landfill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Would a low magnitude or a high magnitude cause a bigger earthquake?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high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60811"/>
              </p:ext>
            </p:extLst>
          </p:nvPr>
        </p:nvGraphicFramePr>
        <p:xfrm>
          <a:off x="228600" y="3733800"/>
          <a:ext cx="6172200" cy="594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3486"/>
                <a:gridCol w="1221692"/>
                <a:gridCol w="1381043"/>
                <a:gridCol w="1805979"/>
              </a:tblGrid>
              <a:tr h="2832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Times New Roman"/>
                          <a:ea typeface="Times New Roman"/>
                        </a:rPr>
                        <a:t>Location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Latitude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Longitude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Magnitude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San Francisco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37.04    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121.88   W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723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6477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On top right menu, click on Map.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Locate the 1906 San Francisco earthquake and click on it.</a:t>
            </a:r>
          </a:p>
          <a:p>
            <a:r>
              <a:rPr lang="en-US" dirty="0">
                <a:solidFill>
                  <a:prstClr val="black"/>
                </a:solidFill>
              </a:rPr>
              <a:t>Fill in the following information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  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         			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Play the video at the bottom.  Compare San Francisco before and after the earthquake. Give at least three details to support the comparison.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Answers will vary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•	_____________________________________________</a:t>
            </a:r>
          </a:p>
          <a:p>
            <a:r>
              <a:rPr lang="en-US" dirty="0">
                <a:solidFill>
                  <a:prstClr val="black"/>
                </a:solidFill>
              </a:rPr>
              <a:t>•	_____________________________________________</a:t>
            </a:r>
          </a:p>
          <a:p>
            <a:r>
              <a:rPr lang="en-US" dirty="0">
                <a:solidFill>
                  <a:prstClr val="black"/>
                </a:solidFill>
              </a:rPr>
              <a:t>•	_____________________________________________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640780"/>
              </p:ext>
            </p:extLst>
          </p:nvPr>
        </p:nvGraphicFramePr>
        <p:xfrm>
          <a:off x="304800" y="1447800"/>
          <a:ext cx="6172200" cy="1203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3486"/>
                <a:gridCol w="1221692"/>
                <a:gridCol w="1381043"/>
                <a:gridCol w="1805979"/>
              </a:tblGrid>
              <a:tr h="2832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Times New Roman"/>
                          <a:ea typeface="Times New Roman"/>
                        </a:rPr>
                        <a:t> Date 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Magnitude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Deaths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Damage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9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 April 18, 1906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7.8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700 - 3000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28,000 buildings destroyed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55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2400" y="0"/>
            <a:ext cx="6553200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anose="020E0602020502020306" pitchFamily="34" charset="0"/>
              </a:rPr>
              <a:t>Name: ________________________________________  Date: _________________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		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Go to http://www.nationalgeographic.com/features/04/forcesofnature/interactive/index.html?section=e 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Choose a force:  Earthquakes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1.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“What is an Earthquake?”.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When do earthquakes happen?</a:t>
            </a:r>
          </a:p>
          <a:p>
            <a:r>
              <a:rPr lang="en-US" dirty="0" smtClean="0"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many earthquakes occur every day? Each year?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Where and what year was the deadliest quake ever?  How many people were killed?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2.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“Where do Earthquakes Occur?”.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Where do most earthquakes occur? 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are the earthquakes called that are far from plate boundaries and why do they occur? 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7" y="533400"/>
            <a:ext cx="36290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718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6553200" cy="917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anose="020E0602020502020306" pitchFamily="34" charset="0"/>
              </a:rPr>
              <a:t>What percentage of earthquakes comes from the largest earthquake belt?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3.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“What Causes Earthquakes?”.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is “plate tectonics”?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“Next”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In which state is the San Andreas Fault?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_______________________________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long is the San Andreas Fault?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deep is the fault?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many earthquakes occur along this fault each year? 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4.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“Types of Faults”.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List the four (4) types of faults: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1.	_______________________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2.	_______________________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3.	_______________________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4.	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“Normal Fault”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Why do normal faults occur?</a:t>
            </a:r>
          </a:p>
          <a:p>
            <a:r>
              <a:rPr lang="en-US" dirty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58000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anose="020E0602020502020306" pitchFamily="34" charset="0"/>
              </a:rPr>
              <a:t>Draw a picture of a normal fault: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 </a:t>
            </a: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does a reverse fault occur?</a:t>
            </a:r>
          </a:p>
          <a:p>
            <a:r>
              <a:rPr lang="en-US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Draw a picture of a reverse fault: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How does a strike-slip fault occur?</a:t>
            </a:r>
          </a:p>
          <a:p>
            <a:r>
              <a:rPr lang="en-US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558" y="568569"/>
            <a:ext cx="471688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91" y="4876800"/>
            <a:ext cx="47180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09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6705600" cy="98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anose="020E0602020502020306" pitchFamily="34" charset="0"/>
              </a:rPr>
              <a:t>Draw a picture of a strike-slip fault: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“Next fault type”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Why do dip-slip faults occur?</a:t>
            </a:r>
          </a:p>
          <a:p>
            <a:r>
              <a:rPr lang="en-US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5.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“Measurement and Recording”.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is the “hypocenter?” </a:t>
            </a:r>
          </a:p>
          <a:p>
            <a:r>
              <a:rPr lang="en-US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is the point directly above the hypocenter?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__________________________________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“Next”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is another name for a P wave? ________________________________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“Next”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instrument measures seismic waves? ___________________________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does a Richter Scale measure? ________________________________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47180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62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8580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6.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“Locate an earthquake?”.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do you need to pinpoint the epicenter of an earthquake? </a:t>
            </a:r>
          </a:p>
          <a:p>
            <a:r>
              <a:rPr lang="en-US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____________________________________________________________________________________________________________________________________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“Trigger an Earthquake”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Watch the three (3) seismograph recordings.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each triangle.  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the point where all three (3) circles intersect.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Fill in the information about the earthquake you triggered: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endParaRPr lang="en-US" sz="1600" dirty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On the upper left menu, choose number 7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Read “Trigger an earthquake”.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1.	Select a ground type.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2.	Select a magnitude.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Click on “Start the earthquake”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Play again until you think you have created the biggest earthquake.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What type of ground causes the most destruction? 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Would a low magnitude or a high magnitude cause a bigger earthquake? </a:t>
            </a:r>
          </a:p>
          <a:p>
            <a:r>
              <a:rPr lang="en-US" sz="1600" dirty="0" smtClean="0">
                <a:latin typeface="Berlin Sans FB" panose="020E0602020502020306" pitchFamily="34" charset="0"/>
              </a:rPr>
              <a:t>_____________________________</a:t>
            </a:r>
          </a:p>
          <a:p>
            <a:endParaRPr lang="en-US" sz="1600" dirty="0" smtClean="0">
              <a:latin typeface="Berlin Sans FB" panose="020E0602020502020306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227517"/>
              </p:ext>
            </p:extLst>
          </p:nvPr>
        </p:nvGraphicFramePr>
        <p:xfrm>
          <a:off x="228600" y="3733800"/>
          <a:ext cx="6172200" cy="579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3486"/>
                <a:gridCol w="1221692"/>
                <a:gridCol w="1381043"/>
                <a:gridCol w="1805979"/>
              </a:tblGrid>
              <a:tr h="2832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Location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Latitude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Longitude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Magnitude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52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6477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top right menu, click on Map.</a:t>
            </a:r>
          </a:p>
          <a:p>
            <a:endParaRPr lang="en-US" dirty="0" smtClean="0"/>
          </a:p>
          <a:p>
            <a:r>
              <a:rPr lang="en-US" dirty="0" smtClean="0"/>
              <a:t>Locate the 1906 San Francisco earthquake and click on it.</a:t>
            </a:r>
          </a:p>
          <a:p>
            <a:r>
              <a:rPr lang="en-US" dirty="0" smtClean="0"/>
              <a:t>Fill in the following information:</a:t>
            </a:r>
          </a:p>
          <a:p>
            <a:r>
              <a:rPr lang="en-US" dirty="0" smtClean="0"/>
              <a:t>    </a:t>
            </a:r>
          </a:p>
          <a:p>
            <a:endParaRPr lang="en-US" dirty="0"/>
          </a:p>
          <a:p>
            <a:r>
              <a:rPr lang="en-US" dirty="0" smtClean="0"/>
              <a:t>         			</a:t>
            </a:r>
          </a:p>
          <a:p>
            <a:endParaRPr lang="en-US" dirty="0" smtClean="0"/>
          </a:p>
          <a:p>
            <a:r>
              <a:rPr lang="en-US" dirty="0" smtClean="0"/>
              <a:t>Play the video at the bottom.  Compare San Francisco before and after the earthquake. Give at least three details to support the comparison. </a:t>
            </a:r>
          </a:p>
          <a:p>
            <a:endParaRPr lang="en-US" dirty="0" smtClean="0"/>
          </a:p>
          <a:p>
            <a:r>
              <a:rPr lang="en-US" dirty="0" smtClean="0"/>
              <a:t>•	_____________________________________________</a:t>
            </a:r>
          </a:p>
          <a:p>
            <a:r>
              <a:rPr lang="en-US" dirty="0" smtClean="0"/>
              <a:t>•	_____________________________________________</a:t>
            </a:r>
          </a:p>
          <a:p>
            <a:r>
              <a:rPr lang="en-US" dirty="0" smtClean="0"/>
              <a:t>•	_____________________________________________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04428"/>
              </p:ext>
            </p:extLst>
          </p:nvPr>
        </p:nvGraphicFramePr>
        <p:xfrm>
          <a:off x="304800" y="1447800"/>
          <a:ext cx="6172200" cy="579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3486"/>
                <a:gridCol w="1221692"/>
                <a:gridCol w="1381043"/>
                <a:gridCol w="1805979"/>
              </a:tblGrid>
              <a:tr h="2832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 Date 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Magnitude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Deaths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Damage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             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740" marR="63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32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2400" y="0"/>
            <a:ext cx="6553200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Name: ________________________________________  Date: _________________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		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Go to http://www.nationalgeographic.com/features/04/forcesofnature/interactive/index.html?section=e 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Choose a force:  Earthquakes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1.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“What is an Earthquake?”.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When do earthquakes happen?</a:t>
            </a:r>
          </a:p>
          <a:p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Earthquakes happen when plates, or rocks, within the Earth suddenly break or shift under stress, sending shock waves rippling.</a:t>
            </a:r>
          </a:p>
          <a:p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How many earthquakes occur every day? Each year?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Thousands of earthquakes occur every day and about 500,000 quakes occur each year.</a:t>
            </a:r>
          </a:p>
          <a:p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Where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and what year was the deadliest quake ever?  How many people were killed?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The deadliest quake ever occurred in China in 1557, when an estimated 830,000 people were killed. </a:t>
            </a:r>
          </a:p>
          <a:p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On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the upper left menu, choose number 2.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“Where do Earthquakes Occur?”.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Where do most earthquakes occur?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Most earthquakes occur along fractures in the Earth’s crust called faults.  These are found along the edges of major plates.</a:t>
            </a:r>
          </a:p>
          <a:p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What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are the earthquakes called that are far from plate boundaries and why do they occur? 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Earthquakes that occur far from plate boundaries are call intraplate quakes.  They occur when stress builds up and the Earth’s crust is stretched or squeezed together until it rips.</a:t>
            </a:r>
          </a:p>
          <a:p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7" y="533400"/>
            <a:ext cx="36290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02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655320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percentage of earthquakes comes from the largest earthquake belt?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80 %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3.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“What Causes Earthquakes?”.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What is “plate tectonics”?</a:t>
            </a:r>
          </a:p>
          <a:p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Plate tectonics is the phenomenon that the Earth’s plates are constantly moving and interacting with each other - they push against each other, pull apart, or grind past one another.</a:t>
            </a:r>
          </a:p>
          <a:p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“Next”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In which state is the San Andreas Fault?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California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 smtClean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How </a:t>
            </a:r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long is the San Andreas Fault?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More than 800 miles (1,290 kilometers)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How deep is the fault?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It is at least 10 miles (16 kilometers) deep.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How many earthquakes occur along this fault each year? 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Thousands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On the upper left menu, choose number 4.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Read “Types of Faults”.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List the four (4) types of faults:</a:t>
            </a: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1.	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Normal Fault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2.	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Reverse Fault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3.	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Strike-Slip Fault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4.	</a:t>
            </a:r>
            <a:r>
              <a:rPr lang="en-US" sz="1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Dip-Slip Fault</a:t>
            </a:r>
            <a:endParaRPr lang="en-US" sz="1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Click on “Normal Fault”</a:t>
            </a:r>
          </a:p>
          <a:p>
            <a:r>
              <a:rPr lang="en-US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Why do normal faults occur?</a:t>
            </a:r>
          </a:p>
          <a:p>
            <a:r>
              <a:rPr lang="en-US" sz="1600" dirty="0">
                <a:solidFill>
                  <a:srgbClr val="FF0000"/>
                </a:solidFill>
                <a:latin typeface="Berlin Sans FB" panose="020E0602020502020306" pitchFamily="34" charset="0"/>
              </a:rPr>
              <a:t>Normal faults occur what plate boundaries pull apart and Earth’s crust is stretched.  One side of the fault slips down.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4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973</Words>
  <Application>Microsoft Office PowerPoint</Application>
  <PresentationFormat>On-screen Show (4:3)</PresentationFormat>
  <Paragraphs>380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 BLANCA</vt:lpstr>
      <vt:lpstr>AR HERMANN</vt:lpstr>
      <vt:lpstr>Arial</vt:lpstr>
      <vt:lpstr>Berlin Sans FB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</dc:creator>
  <cp:lastModifiedBy>Katherine Pease</cp:lastModifiedBy>
  <cp:revision>5</cp:revision>
  <dcterms:created xsi:type="dcterms:W3CDTF">2015-08-06T21:22:37Z</dcterms:created>
  <dcterms:modified xsi:type="dcterms:W3CDTF">2015-08-30T22:03:35Z</dcterms:modified>
</cp:coreProperties>
</file>