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927" r:id="rId1"/>
  </p:sldMasterIdLst>
  <p:sldIdLst>
    <p:sldId id="256" r:id="rId2"/>
    <p:sldId id="276" r:id="rId3"/>
    <p:sldId id="257" r:id="rId4"/>
    <p:sldId id="267" r:id="rId5"/>
    <p:sldId id="268" r:id="rId6"/>
    <p:sldId id="258" r:id="rId7"/>
    <p:sldId id="259" r:id="rId8"/>
    <p:sldId id="275" r:id="rId9"/>
    <p:sldId id="261" r:id="rId10"/>
    <p:sldId id="263" r:id="rId11"/>
    <p:sldId id="270" r:id="rId12"/>
    <p:sldId id="260" r:id="rId13"/>
    <p:sldId id="271" r:id="rId14"/>
    <p:sldId id="265" r:id="rId15"/>
    <p:sldId id="272" r:id="rId16"/>
    <p:sldId id="266" r:id="rId17"/>
    <p:sldId id="278" r:id="rId18"/>
    <p:sldId id="277" r:id="rId19"/>
    <p:sldId id="279" r:id="rId20"/>
    <p:sldId id="262" r:id="rId21"/>
    <p:sldId id="273" r:id="rId22"/>
    <p:sldId id="280" r:id="rId23"/>
  </p:sldIdLst>
  <p:sldSz cx="9144000" cy="6858000" type="screen4x3"/>
  <p:notesSz cx="6858000" cy="9144000"/>
  <p:defaultTextStyle>
    <a:defPPr>
      <a:defRPr lang="en-US"/>
    </a:defPPr>
    <a:lvl1pPr algn="l" defTabSz="457200" rtl="0" eaLnBrk="0" fontAlgn="base" hangingPunct="0">
      <a:spcBef>
        <a:spcPct val="0"/>
      </a:spcBef>
      <a:spcAft>
        <a:spcPct val="0"/>
      </a:spcAft>
      <a:defRPr sz="1200" kern="1200">
        <a:solidFill>
          <a:srgbClr val="000000"/>
        </a:solidFill>
        <a:latin typeface="Helvetica" charset="0"/>
        <a:ea typeface="MS PGothic" charset="0"/>
        <a:cs typeface="MS PGothic" charset="0"/>
        <a:sym typeface="Helvetica" charset="0"/>
      </a:defRPr>
    </a:lvl1pPr>
    <a:lvl2pPr marL="228600" indent="228600" algn="l" defTabSz="457200" rtl="0" eaLnBrk="0" fontAlgn="base" hangingPunct="0">
      <a:spcBef>
        <a:spcPct val="0"/>
      </a:spcBef>
      <a:spcAft>
        <a:spcPct val="0"/>
      </a:spcAft>
      <a:defRPr sz="1200" kern="1200">
        <a:solidFill>
          <a:srgbClr val="000000"/>
        </a:solidFill>
        <a:latin typeface="Helvetica" charset="0"/>
        <a:ea typeface="MS PGothic" charset="0"/>
        <a:cs typeface="MS PGothic" charset="0"/>
        <a:sym typeface="Helvetica" charset="0"/>
      </a:defRPr>
    </a:lvl2pPr>
    <a:lvl3pPr marL="457200" indent="457200" algn="l" defTabSz="457200" rtl="0" eaLnBrk="0" fontAlgn="base" hangingPunct="0">
      <a:spcBef>
        <a:spcPct val="0"/>
      </a:spcBef>
      <a:spcAft>
        <a:spcPct val="0"/>
      </a:spcAft>
      <a:defRPr sz="1200" kern="1200">
        <a:solidFill>
          <a:srgbClr val="000000"/>
        </a:solidFill>
        <a:latin typeface="Helvetica" charset="0"/>
        <a:ea typeface="MS PGothic" charset="0"/>
        <a:cs typeface="MS PGothic" charset="0"/>
        <a:sym typeface="Helvetica" charset="0"/>
      </a:defRPr>
    </a:lvl3pPr>
    <a:lvl4pPr marL="685800" indent="685800" algn="l" defTabSz="457200" rtl="0" eaLnBrk="0" fontAlgn="base" hangingPunct="0">
      <a:spcBef>
        <a:spcPct val="0"/>
      </a:spcBef>
      <a:spcAft>
        <a:spcPct val="0"/>
      </a:spcAft>
      <a:defRPr sz="1200" kern="1200">
        <a:solidFill>
          <a:srgbClr val="000000"/>
        </a:solidFill>
        <a:latin typeface="Helvetica" charset="0"/>
        <a:ea typeface="MS PGothic" charset="0"/>
        <a:cs typeface="MS PGothic" charset="0"/>
        <a:sym typeface="Helvetica" charset="0"/>
      </a:defRPr>
    </a:lvl4pPr>
    <a:lvl5pPr marL="914400" indent="914400" algn="l" defTabSz="457200" rtl="0" eaLnBrk="0" fontAlgn="base" hangingPunct="0">
      <a:spcBef>
        <a:spcPct val="0"/>
      </a:spcBef>
      <a:spcAft>
        <a:spcPct val="0"/>
      </a:spcAft>
      <a:defRPr sz="1200" kern="1200">
        <a:solidFill>
          <a:srgbClr val="000000"/>
        </a:solidFill>
        <a:latin typeface="Helvetica" charset="0"/>
        <a:ea typeface="MS PGothic" charset="0"/>
        <a:cs typeface="MS PGothic" charset="0"/>
        <a:sym typeface="Helvetica" charset="0"/>
      </a:defRPr>
    </a:lvl5pPr>
    <a:lvl6pPr marL="2286000" algn="l" defTabSz="457200" rtl="0" eaLnBrk="1" latinLnBrk="0" hangingPunct="1">
      <a:defRPr sz="1200" kern="1200">
        <a:solidFill>
          <a:srgbClr val="000000"/>
        </a:solidFill>
        <a:latin typeface="Helvetica" charset="0"/>
        <a:ea typeface="MS PGothic" charset="0"/>
        <a:cs typeface="MS PGothic" charset="0"/>
        <a:sym typeface="Helvetica" charset="0"/>
      </a:defRPr>
    </a:lvl6pPr>
    <a:lvl7pPr marL="2743200" algn="l" defTabSz="457200" rtl="0" eaLnBrk="1" latinLnBrk="0" hangingPunct="1">
      <a:defRPr sz="1200" kern="1200">
        <a:solidFill>
          <a:srgbClr val="000000"/>
        </a:solidFill>
        <a:latin typeface="Helvetica" charset="0"/>
        <a:ea typeface="MS PGothic" charset="0"/>
        <a:cs typeface="MS PGothic" charset="0"/>
        <a:sym typeface="Helvetica" charset="0"/>
      </a:defRPr>
    </a:lvl7pPr>
    <a:lvl8pPr marL="3200400" algn="l" defTabSz="457200" rtl="0" eaLnBrk="1" latinLnBrk="0" hangingPunct="1">
      <a:defRPr sz="1200" kern="1200">
        <a:solidFill>
          <a:srgbClr val="000000"/>
        </a:solidFill>
        <a:latin typeface="Helvetica" charset="0"/>
        <a:ea typeface="MS PGothic" charset="0"/>
        <a:cs typeface="MS PGothic" charset="0"/>
        <a:sym typeface="Helvetica" charset="0"/>
      </a:defRPr>
    </a:lvl8pPr>
    <a:lvl9pPr marL="3657600" algn="l" defTabSz="457200" rtl="0" eaLnBrk="1" latinLnBrk="0" hangingPunct="1">
      <a:defRPr sz="1200" kern="1200">
        <a:solidFill>
          <a:srgbClr val="000000"/>
        </a:solidFill>
        <a:latin typeface="Helvetica" charset="0"/>
        <a:ea typeface="MS PGothic" charset="0"/>
        <a:cs typeface="MS PGothic" charset="0"/>
        <a:sym typeface="Helvetic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195" autoAdjust="0"/>
  </p:normalViewPr>
  <p:slideViewPr>
    <p:cSldViewPr snapToGrid="0" snapToObjects="1">
      <p:cViewPr varScale="1">
        <p:scale>
          <a:sx n="50" d="100"/>
          <a:sy n="50" d="100"/>
        </p:scale>
        <p:origin x="34" y="105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CFCF753C-E6E3-5442-AD44-682FDD5C4951}" type="datetime1">
              <a:rPr lang="en-US" smtClean="0"/>
              <a:pPr>
                <a:defRPr/>
              </a:pPr>
              <a:t>1/26/2017</a:t>
            </a:fld>
            <a:endParaRPr lang="en-US"/>
          </a:p>
        </p:txBody>
      </p:sp>
      <p:sp>
        <p:nvSpPr>
          <p:cNvPr id="17" name="Footer Placeholder 16"/>
          <p:cNvSpPr>
            <a:spLocks noGrp="1"/>
          </p:cNvSpPr>
          <p:nvPr>
            <p:ph type="ftr" sz="quarter" idx="11"/>
          </p:nvPr>
        </p:nvSpPr>
        <p:spPr/>
        <p:txBody>
          <a:bodyPr/>
          <a:lstStyle/>
          <a:p>
            <a:pPr>
              <a:defRPr/>
            </a:pPr>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928775D3-8E01-2740-919F-690AA12AC828}" type="slidenum">
              <a:rPr lang="en-US" smtClean="0"/>
              <a:pPr>
                <a:defRPr/>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03D624F-1D8B-1547-9D4F-FA1259EAFF16}" type="datetime1">
              <a:rPr lang="en-US" smtClean="0"/>
              <a:pPr>
                <a:defRPr/>
              </a:pPr>
              <a:t>1/26/2017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C33F24-9D25-ED48-BC75-8E95D4AD0331}"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pPr>
              <a:defRPr/>
            </a:pPr>
            <a:fld id="{C42CB3F1-DB1C-5645-B924-4A2FA30CCD34}" type="slidenum">
              <a:rPr lang="en-US" smtClean="0"/>
              <a:pPr>
                <a:defRPr/>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D0292CE-AB28-2342-85A3-28F61BC92607}" type="datetime1">
              <a:rPr lang="en-US" smtClean="0"/>
              <a:pPr>
                <a:defRPr/>
              </a:pPr>
              <a:t>1/26/2017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DF6440D2-504E-CC43-B0E4-29857493BB1A}" type="datetime1">
              <a:rPr lang="en-US" smtClean="0"/>
              <a:pPr>
                <a:defRPr/>
              </a:pPr>
              <a:t>1/26/2017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4361688" y="1026372"/>
            <a:ext cx="457200" cy="441325"/>
          </a:xfrm>
        </p:spPr>
        <p:txBody>
          <a:bodyPr/>
          <a:lstStyle/>
          <a:p>
            <a:pPr>
              <a:defRPr/>
            </a:pPr>
            <a:fld id="{575672D7-D6DC-F842-B6FF-430B86F9A77B}" type="slidenum">
              <a:rPr lang="en-US" smtClean="0"/>
              <a:pPr>
                <a:defRPr/>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endParaRPr lang="en-US"/>
          </a:p>
        </p:txBody>
      </p:sp>
      <p:sp>
        <p:nvSpPr>
          <p:cNvPr id="4" name="Date Placeholder 3"/>
          <p:cNvSpPr>
            <a:spLocks noGrp="1"/>
          </p:cNvSpPr>
          <p:nvPr>
            <p:ph type="dt" sz="half" idx="10"/>
          </p:nvPr>
        </p:nvSpPr>
        <p:spPr/>
        <p:txBody>
          <a:bodyPr/>
          <a:lstStyle/>
          <a:p>
            <a:pPr>
              <a:defRPr/>
            </a:pPr>
            <a:fld id="{2523DFD2-E6D2-E648-B5E4-090C92E58B52}" type="datetime1">
              <a:rPr lang="en-US" smtClean="0"/>
              <a:pPr>
                <a:defRPr/>
              </a:pPr>
              <a:t>1/26/2017</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DA917E22-FBCB-3B4B-802F-D8CB7B737A96}" type="slidenum">
              <a:rPr lang="en-US" smtClean="0"/>
              <a:pPr>
                <a:defRPr/>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a:defRPr/>
            </a:pPr>
            <a:fld id="{9963C989-39A5-FA4D-9E41-85E3CDD5BAFB}" type="datetime1">
              <a:rPr lang="en-US" smtClean="0"/>
              <a:pPr>
                <a:defRPr/>
              </a:pPr>
              <a:t>1/26/2017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958873A-0B85-E84A-9EC8-530AEAAA18E6}" type="slidenum">
              <a:rPr lang="en-US" smtClean="0"/>
              <a:pPr>
                <a:defRPr/>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377B0718-B376-BA42-B1A9-128E7C1FD098}" type="datetime1">
              <a:rPr lang="en-US" smtClean="0"/>
              <a:pPr>
                <a:defRPr/>
              </a:pPr>
              <a:t>1/26/2017</a:t>
            </a:fld>
            <a:endParaRPr lang="en-US"/>
          </a:p>
        </p:txBody>
      </p:sp>
      <p:sp>
        <p:nvSpPr>
          <p:cNvPr id="8" name="Footer Placeholder 7"/>
          <p:cNvSpPr>
            <a:spLocks noGrp="1"/>
          </p:cNvSpPr>
          <p:nvPr>
            <p:ph type="ftr" sz="quarter" idx="11"/>
          </p:nvPr>
        </p:nvSpPr>
        <p:spPr>
          <a:xfrm>
            <a:off x="304800" y="6409944"/>
            <a:ext cx="3581400" cy="365760"/>
          </a:xfrm>
        </p:spPr>
        <p:txBody>
          <a:bodyPr/>
          <a:lstStyle/>
          <a:p>
            <a:pPr>
              <a:defRPr/>
            </a:pP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defRPr/>
            </a:pPr>
            <a:fld id="{DC3BC462-2E05-A648-A27D-DD4D1BFC8D35}" type="slidenum">
              <a:rPr lang="en-US" smtClean="0"/>
              <a:pPr>
                <a:defRPr/>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73CA887F-7849-A94A-B165-C90107948AEC}" type="datetime1">
              <a:rPr lang="en-US" smtClean="0"/>
              <a:pPr>
                <a:defRPr/>
              </a:pPr>
              <a:t>1/26/2017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4343400" y="1036020"/>
            <a:ext cx="457200" cy="441325"/>
          </a:xfrm>
        </p:spPr>
        <p:txBody>
          <a:bodyPr/>
          <a:lstStyle/>
          <a:p>
            <a:pPr>
              <a:defRPr/>
            </a:pPr>
            <a:fld id="{D9A0F800-DE6F-D749-A772-E1F55FEAD4C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fld id="{0585FB2D-454E-2843-A058-19A86C561FAE}" type="datetime1">
              <a:rPr lang="en-US" smtClean="0"/>
              <a:pPr>
                <a:defRPr/>
              </a:pPr>
              <a:t>1/26/2017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a:defRPr/>
            </a:pPr>
            <a:fld id="{609E395B-7070-D74B-B9D4-4652CF97225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a:defRPr/>
            </a:pPr>
            <a:fld id="{00513307-784A-B64C-852D-7422FE80AFE2}" type="slidenum">
              <a:rPr lang="en-US" smtClean="0"/>
              <a:pPr>
                <a:defRPr/>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a:defRPr/>
            </a:pPr>
            <a:fld id="{8A66E793-3E43-8349-B01F-01E2A60B69A1}" type="datetime1">
              <a:rPr lang="en-US" smtClean="0"/>
              <a:pPr>
                <a:defRPr/>
              </a:pPr>
              <a:t>1/26/2017</a:t>
            </a:fld>
            <a:endParaRPr lang="en-US"/>
          </a:p>
        </p:txBody>
      </p:sp>
      <p:sp>
        <p:nvSpPr>
          <p:cNvPr id="6" name="Footer Placeholder 5"/>
          <p:cNvSpPr>
            <a:spLocks noGrp="1"/>
          </p:cNvSpPr>
          <p:nvPr>
            <p:ph type="ftr" sz="quarter" idx="11"/>
          </p:nvPr>
        </p:nvSpPr>
        <p:spPr>
          <a:xfrm>
            <a:off x="301752" y="6410848"/>
            <a:ext cx="3383280" cy="365760"/>
          </a:xfrm>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pPr>
              <a:defRPr/>
            </a:pPr>
            <a:fld id="{19BF1C98-0AE8-0C4E-B69A-704F68DB1D26}" type="slidenum">
              <a:rPr lang="en-US" smtClean="0"/>
              <a:pPr>
                <a:defRPr/>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a:defRPr/>
            </a:pPr>
            <a:fld id="{7812AE3C-B842-694F-B850-8B569B1377C4}" type="datetime1">
              <a:rPr lang="en-US" smtClean="0"/>
              <a:pPr>
                <a:defRPr/>
              </a:pPr>
              <a:t>1/26/2017</a:t>
            </a:fld>
            <a:endParaRPr lang="en-US"/>
          </a:p>
        </p:txBody>
      </p:sp>
      <p:sp>
        <p:nvSpPr>
          <p:cNvPr id="6" name="Footer Placeholder 5"/>
          <p:cNvSpPr>
            <a:spLocks noGrp="1"/>
          </p:cNvSpPr>
          <p:nvPr>
            <p:ph type="ftr" sz="quarter" idx="11"/>
          </p:nvPr>
        </p:nvSpPr>
        <p:spPr>
          <a:xfrm>
            <a:off x="301752" y="6410848"/>
            <a:ext cx="3584448" cy="365760"/>
          </a:xfrm>
        </p:spPr>
        <p:txBody>
          <a:body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defRPr/>
            </a:pPr>
            <a:fld id="{C8A2E248-48CF-5945-A191-57870682D316}" type="datetime1">
              <a:rPr lang="en-US" smtClean="0"/>
              <a:pPr>
                <a:defRPr/>
              </a:pPr>
              <a:t>1/26/2017</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defRPr/>
            </a:pPr>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C9EAE90A-EDB9-0647-A622-38E2A5E62819}" type="slidenum">
              <a:rPr lang="en-US" smtClean="0"/>
              <a:pPr>
                <a:defRPr/>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dreads.com/work/quotes/481941" TargetMode="External"/><Relationship Id="rId2" Type="http://schemas.openxmlformats.org/officeDocument/2006/relationships/hyperlink" Target="http://www.goodreads.com/author/show/12793.Charles_Darwin"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86317" y="3596526"/>
            <a:ext cx="4688417" cy="2771984"/>
          </a:xfrm>
          <a:prstGeom prst="rect">
            <a:avLst/>
          </a:prstGeom>
        </p:spPr>
      </p:pic>
      <p:sp>
        <p:nvSpPr>
          <p:cNvPr id="3" name="Title 2"/>
          <p:cNvSpPr>
            <a:spLocks noGrp="1"/>
          </p:cNvSpPr>
          <p:nvPr>
            <p:ph type="ctrTitle"/>
          </p:nvPr>
        </p:nvSpPr>
        <p:spPr/>
        <p:txBody>
          <a:bodyPr/>
          <a:lstStyle/>
          <a:p>
            <a:r>
              <a:rPr lang="en-US" dirty="0" smtClean="0"/>
              <a:t>Evolution by Natural Selection</a:t>
            </a:r>
            <a:endParaRPr lang="en-US" dirty="0"/>
          </a:p>
        </p:txBody>
      </p:sp>
      <p:pic>
        <p:nvPicPr>
          <p:cNvPr id="4" name="Picture 3"/>
          <p:cNvPicPr>
            <a:picLocks noChangeAspect="1"/>
          </p:cNvPicPr>
          <p:nvPr/>
        </p:nvPicPr>
        <p:blipFill>
          <a:blip r:embed="rId3"/>
          <a:stretch>
            <a:fillRect/>
          </a:stretch>
        </p:blipFill>
        <p:spPr>
          <a:xfrm>
            <a:off x="198229" y="2824962"/>
            <a:ext cx="4454577" cy="2948041"/>
          </a:xfrm>
          <a:prstGeom prst="rect">
            <a:avLst/>
          </a:prstGeom>
        </p:spPr>
      </p:pic>
    </p:spTree>
    <p:extLst>
      <p:ext uri="{BB962C8B-B14F-4D97-AF65-F5344CB8AC3E}">
        <p14:creationId xmlns:p14="http://schemas.microsoft.com/office/powerpoint/2010/main" val="3736962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Natural Selection Principles</a:t>
            </a:r>
            <a:endParaRPr lang="en-US" sz="4400" dirty="0"/>
          </a:p>
        </p:txBody>
      </p:sp>
      <p:sp>
        <p:nvSpPr>
          <p:cNvPr id="3" name="Content Placeholder 2"/>
          <p:cNvSpPr>
            <a:spLocks noGrp="1"/>
          </p:cNvSpPr>
          <p:nvPr>
            <p:ph sz="quarter" idx="1"/>
          </p:nvPr>
        </p:nvSpPr>
        <p:spPr/>
        <p:txBody>
          <a:bodyPr/>
          <a:lstStyle/>
          <a:p>
            <a:pPr marL="114300" indent="0">
              <a:buNone/>
            </a:pPr>
            <a:endParaRPr lang="en-US" dirty="0" smtClean="0"/>
          </a:p>
          <a:p>
            <a:r>
              <a:rPr lang="en-US" b="1" dirty="0" smtClean="0"/>
              <a:t>Variation</a:t>
            </a:r>
            <a:r>
              <a:rPr lang="en-US" dirty="0" smtClean="0"/>
              <a:t> – differences in inherited traits in a population</a:t>
            </a:r>
          </a:p>
          <a:p>
            <a:endParaRPr lang="en-US" dirty="0" smtClean="0"/>
          </a:p>
          <a:p>
            <a:endParaRPr lang="en-US" sz="1800" dirty="0" smtClean="0"/>
          </a:p>
          <a:p>
            <a:endParaRPr lang="en-US" dirty="0"/>
          </a:p>
        </p:txBody>
      </p:sp>
    </p:spTree>
    <p:extLst>
      <p:ext uri="{BB962C8B-B14F-4D97-AF65-F5344CB8AC3E}">
        <p14:creationId xmlns:p14="http://schemas.microsoft.com/office/powerpoint/2010/main" val="28728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p:txBody>
          <a:bodyPr>
            <a:noAutofit/>
          </a:bodyPr>
          <a:lstStyle/>
          <a:p>
            <a:r>
              <a:rPr lang="en-US" sz="4800" dirty="0"/>
              <a:t>Variation</a:t>
            </a:r>
          </a:p>
        </p:txBody>
      </p:sp>
      <p:sp>
        <p:nvSpPr>
          <p:cNvPr id="5122" name="Rectangle 2"/>
          <p:cNvSpPr>
            <a:spLocks noGrp="1" noChangeArrowheads="1"/>
          </p:cNvSpPr>
          <p:nvPr>
            <p:ph sz="quarter" idx="1"/>
          </p:nvPr>
        </p:nvSpPr>
        <p:spPr>
          <a:xfrm>
            <a:off x="179294" y="1485287"/>
            <a:ext cx="8800353" cy="794742"/>
          </a:xfrm>
        </p:spPr>
        <p:txBody>
          <a:bodyPr>
            <a:noAutofit/>
          </a:bodyPr>
          <a:lstStyle/>
          <a:p>
            <a:pPr marL="0" indent="0" algn="ctr" defTabSz="291321">
              <a:spcBef>
                <a:spcPct val="0"/>
              </a:spcBef>
              <a:buNone/>
            </a:pPr>
            <a:r>
              <a:rPr lang="en-US" sz="2000" dirty="0"/>
              <a:t>Genetic differences in populations exist.  There is variation in the genotypes of individuals in populations.  Certain genotypes may result in phenotypes that allow certain individuals an advantage over others.</a:t>
            </a:r>
            <a:endParaRPr lang="en-US" sz="3600" dirty="0"/>
          </a:p>
        </p:txBody>
      </p:sp>
      <p:pic>
        <p:nvPicPr>
          <p:cNvPr id="5123" name="Picture 3" descr="IMG_13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6000" y="2559947"/>
            <a:ext cx="4193466" cy="41934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497391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Principles</a:t>
            </a:r>
            <a:endParaRPr lang="en-US" dirty="0"/>
          </a:p>
        </p:txBody>
      </p:sp>
      <p:sp>
        <p:nvSpPr>
          <p:cNvPr id="3" name="Content Placeholder 2"/>
          <p:cNvSpPr>
            <a:spLocks noGrp="1"/>
          </p:cNvSpPr>
          <p:nvPr>
            <p:ph sz="quarter" idx="1"/>
          </p:nvPr>
        </p:nvSpPr>
        <p:spPr/>
        <p:txBody>
          <a:bodyPr/>
          <a:lstStyle/>
          <a:p>
            <a:pPr marL="114300" indent="0">
              <a:buNone/>
            </a:pPr>
            <a:endParaRPr lang="en-US" dirty="0" smtClean="0"/>
          </a:p>
          <a:p>
            <a:r>
              <a:rPr lang="en-US" b="1" dirty="0" smtClean="0"/>
              <a:t>“Overproduction” of Offspring</a:t>
            </a:r>
            <a:r>
              <a:rPr lang="en-US" dirty="0" smtClean="0"/>
              <a:t> – some species produce many offspring at a time and over a lifetime, while others produce few.</a:t>
            </a:r>
          </a:p>
          <a:p>
            <a:r>
              <a:rPr lang="en-US" dirty="0" smtClean="0"/>
              <a:t>Generally, the more offspring you produce, the better chance at survival, and thus reproduction your genetic lineage will be.</a:t>
            </a:r>
          </a:p>
          <a:p>
            <a:endParaRPr lang="en-US" sz="1800" dirty="0" smtClean="0"/>
          </a:p>
          <a:p>
            <a:endParaRPr lang="en-US" dirty="0"/>
          </a:p>
        </p:txBody>
      </p:sp>
    </p:spTree>
    <p:extLst>
      <p:ext uri="{BB962C8B-B14F-4D97-AF65-F5344CB8AC3E}">
        <p14:creationId xmlns:p14="http://schemas.microsoft.com/office/powerpoint/2010/main" val="250864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a:normAutofit fontScale="90000"/>
          </a:bodyPr>
          <a:lstStyle/>
          <a:p>
            <a:pPr defTabSz="332619"/>
            <a:r>
              <a:rPr lang="en-US" sz="4500"/>
              <a:t>Overproduction of Offspring</a:t>
            </a:r>
            <a:endParaRPr lang="en-US"/>
          </a:p>
        </p:txBody>
      </p:sp>
      <p:sp>
        <p:nvSpPr>
          <p:cNvPr id="6146" name="Rectangle 2"/>
          <p:cNvSpPr>
            <a:spLocks noGrp="1" noChangeArrowheads="1"/>
          </p:cNvSpPr>
          <p:nvPr>
            <p:ph sz="quarter" idx="1"/>
          </p:nvPr>
        </p:nvSpPr>
        <p:spPr>
          <a:xfrm>
            <a:off x="170973" y="1445493"/>
            <a:ext cx="8817319" cy="933152"/>
          </a:xfrm>
        </p:spPr>
        <p:txBody>
          <a:bodyPr>
            <a:noAutofit/>
          </a:bodyPr>
          <a:lstStyle/>
          <a:p>
            <a:pPr marL="0" indent="0" algn="ctr" defTabSz="254487">
              <a:spcBef>
                <a:spcPct val="0"/>
              </a:spcBef>
              <a:buNone/>
            </a:pPr>
            <a:r>
              <a:rPr lang="en-US" sz="1800" dirty="0"/>
              <a:t>The ability of a population to have many offspring raises the chance that some will </a:t>
            </a:r>
            <a:r>
              <a:rPr lang="en-US" sz="1800" dirty="0" smtClean="0"/>
              <a:t>survive and reproduce, </a:t>
            </a:r>
            <a:r>
              <a:rPr lang="en-US" sz="1800" dirty="0"/>
              <a:t>but also increases the competition for resources. Think about fish and insects and how they produce far more young than will survive, some get eaten, some may not be able to have access to food.  Note though that not all species "overproduce" offspring.  </a:t>
            </a:r>
            <a:endParaRPr lang="en-US" sz="3600" dirty="0"/>
          </a:p>
        </p:txBody>
      </p:sp>
      <p:pic>
        <p:nvPicPr>
          <p:cNvPr id="6147" name="Picture 3" descr="IMG_1334.png"/>
          <p:cNvPicPr>
            <a:picLocks noChangeAspect="1"/>
          </p:cNvPicPr>
          <p:nvPr/>
        </p:nvPicPr>
        <p:blipFill rotWithShape="1">
          <a:blip r:embed="rId2">
            <a:extLst>
              <a:ext uri="{28A0092B-C50C-407E-A947-70E740481C1C}">
                <a14:useLocalDpi xmlns:a14="http://schemas.microsoft.com/office/drawing/2010/main" val="0"/>
              </a:ext>
            </a:extLst>
          </a:blip>
          <a:srcRect l="5357" t="2324" r="2588" b="11018"/>
          <a:stretch/>
        </p:blipFill>
        <p:spPr bwMode="auto">
          <a:xfrm>
            <a:off x="2173800" y="3089382"/>
            <a:ext cx="4525699" cy="37197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391536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Principles</a:t>
            </a:r>
            <a:endParaRPr lang="en-US" dirty="0"/>
          </a:p>
        </p:txBody>
      </p:sp>
      <p:sp>
        <p:nvSpPr>
          <p:cNvPr id="3" name="Content Placeholder 2"/>
          <p:cNvSpPr>
            <a:spLocks noGrp="1"/>
          </p:cNvSpPr>
          <p:nvPr>
            <p:ph sz="quarter" idx="1"/>
          </p:nvPr>
        </p:nvSpPr>
        <p:spPr/>
        <p:txBody>
          <a:bodyPr/>
          <a:lstStyle/>
          <a:p>
            <a:r>
              <a:rPr lang="en-US" b="1" dirty="0" smtClean="0"/>
              <a:t>Adaptation</a:t>
            </a:r>
            <a:r>
              <a:rPr lang="en-US" dirty="0" smtClean="0"/>
              <a:t> – traits that increase probability of leaving offspring compared to those that don’t have the trait.</a:t>
            </a:r>
          </a:p>
          <a:p>
            <a:endParaRPr lang="en-US" sz="1800" dirty="0" smtClean="0"/>
          </a:p>
          <a:p>
            <a:endParaRPr lang="en-US" dirty="0"/>
          </a:p>
        </p:txBody>
      </p:sp>
    </p:spTree>
    <p:extLst>
      <p:ext uri="{BB962C8B-B14F-4D97-AF65-F5344CB8AC3E}">
        <p14:creationId xmlns:p14="http://schemas.microsoft.com/office/powerpoint/2010/main" val="3440919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IMG_1333.jpg"/>
          <p:cNvPicPr>
            <a:picLocks noChangeAspect="1"/>
          </p:cNvPicPr>
          <p:nvPr/>
        </p:nvPicPr>
        <p:blipFill>
          <a:blip r:embed="rId2">
            <a:extLst>
              <a:ext uri="{28A0092B-C50C-407E-A947-70E740481C1C}">
                <a14:useLocalDpi xmlns:a14="http://schemas.microsoft.com/office/drawing/2010/main" val="0"/>
              </a:ext>
            </a:extLst>
          </a:blip>
          <a:srcRect t="25737" b="25737"/>
          <a:stretch>
            <a:fillRect/>
          </a:stretch>
        </p:blipFill>
        <p:spPr bwMode="auto">
          <a:xfrm>
            <a:off x="1407720" y="2872302"/>
            <a:ext cx="6585809" cy="39856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170" name="Rectangle 2"/>
          <p:cNvSpPr>
            <a:spLocks noGrp="1" noChangeArrowheads="1"/>
          </p:cNvSpPr>
          <p:nvPr>
            <p:ph type="title"/>
          </p:nvPr>
        </p:nvSpPr>
        <p:spPr/>
        <p:txBody>
          <a:bodyPr>
            <a:noAutofit/>
          </a:bodyPr>
          <a:lstStyle/>
          <a:p>
            <a:r>
              <a:rPr lang="en-US" sz="5400" dirty="0"/>
              <a:t>Adaptation</a:t>
            </a:r>
          </a:p>
        </p:txBody>
      </p:sp>
      <p:sp>
        <p:nvSpPr>
          <p:cNvPr id="7171" name="Rectangle 3"/>
          <p:cNvSpPr>
            <a:spLocks noGrp="1" noChangeArrowheads="1"/>
          </p:cNvSpPr>
          <p:nvPr>
            <p:ph sz="quarter" idx="1"/>
          </p:nvPr>
        </p:nvSpPr>
        <p:spPr>
          <a:xfrm>
            <a:off x="301752" y="1431711"/>
            <a:ext cx="8536781" cy="794742"/>
          </a:xfrm>
        </p:spPr>
        <p:txBody>
          <a:bodyPr>
            <a:noAutofit/>
          </a:bodyPr>
          <a:lstStyle/>
          <a:p>
            <a:pPr marL="0" indent="0" algn="ctr" defTabSz="291321">
              <a:spcBef>
                <a:spcPct val="0"/>
              </a:spcBef>
              <a:buNone/>
            </a:pPr>
            <a:r>
              <a:rPr lang="en-US" sz="2000" dirty="0"/>
              <a:t>An adaptation is a beneficial inherited trait. For example: camouflage, prettier color coating that is more attractive to females.  These traits are likely to be transferred to offspring because those individuals that have the adaptation are more </a:t>
            </a:r>
            <a:r>
              <a:rPr lang="en-US" sz="2000" dirty="0" smtClean="0"/>
              <a:t>fit (better access to mates).</a:t>
            </a:r>
            <a:endParaRPr lang="en-US" sz="3600" dirty="0"/>
          </a:p>
        </p:txBody>
      </p:sp>
    </p:spTree>
    <p:extLst>
      <p:ext uri="{BB962C8B-B14F-4D97-AF65-F5344CB8AC3E}">
        <p14:creationId xmlns:p14="http://schemas.microsoft.com/office/powerpoint/2010/main" val="21162211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Principles</a:t>
            </a:r>
            <a:endParaRPr lang="en-US" dirty="0"/>
          </a:p>
        </p:txBody>
      </p:sp>
      <p:sp>
        <p:nvSpPr>
          <p:cNvPr id="3" name="Content Placeholder 2"/>
          <p:cNvSpPr>
            <a:spLocks noGrp="1"/>
          </p:cNvSpPr>
          <p:nvPr>
            <p:ph sz="quarter" idx="1"/>
          </p:nvPr>
        </p:nvSpPr>
        <p:spPr/>
        <p:txBody>
          <a:bodyPr/>
          <a:lstStyle/>
          <a:p>
            <a:r>
              <a:rPr lang="en-US" b="1" dirty="0" smtClean="0"/>
              <a:t>Fitness</a:t>
            </a:r>
            <a:r>
              <a:rPr lang="en-US" dirty="0" smtClean="0"/>
              <a:t> – Fitness generally means reproductive success.  This includes how successful an organism is at finding a mate and producing offspring (fecundity).  And how well an organism’s offspring survive to reproduce, how successful their young are and so on.</a:t>
            </a:r>
          </a:p>
          <a:p>
            <a:endParaRPr lang="en-US" sz="1800" dirty="0" smtClean="0"/>
          </a:p>
          <a:p>
            <a:endParaRPr lang="en-US" dirty="0"/>
          </a:p>
        </p:txBody>
      </p:sp>
    </p:spTree>
    <p:extLst>
      <p:ext uri="{BB962C8B-B14F-4D97-AF65-F5344CB8AC3E}">
        <p14:creationId xmlns:p14="http://schemas.microsoft.com/office/powerpoint/2010/main" val="41919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Fitness</a:t>
            </a:r>
            <a:endParaRPr lang="en-US" sz="4800" dirty="0"/>
          </a:p>
        </p:txBody>
      </p:sp>
      <p:pic>
        <p:nvPicPr>
          <p:cNvPr id="4" name="Content Placeholder 3"/>
          <p:cNvPicPr>
            <a:picLocks noGrp="1" noChangeAspect="1"/>
          </p:cNvPicPr>
          <p:nvPr>
            <p:ph sz="quarter" idx="1"/>
          </p:nvPr>
        </p:nvPicPr>
        <p:blipFill>
          <a:blip r:embed="rId2"/>
          <a:srcRect l="-4000" r="-4000"/>
          <a:stretch>
            <a:fillRect/>
          </a:stretch>
        </p:blipFill>
        <p:spPr/>
      </p:pic>
    </p:spTree>
    <p:extLst>
      <p:ext uri="{BB962C8B-B14F-4D97-AF65-F5344CB8AC3E}">
        <p14:creationId xmlns:p14="http://schemas.microsoft.com/office/powerpoint/2010/main" val="116291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Principles</a:t>
            </a:r>
            <a:endParaRPr lang="en-US" dirty="0"/>
          </a:p>
        </p:txBody>
      </p:sp>
      <p:sp>
        <p:nvSpPr>
          <p:cNvPr id="3" name="Content Placeholder 2"/>
          <p:cNvSpPr>
            <a:spLocks noGrp="1"/>
          </p:cNvSpPr>
          <p:nvPr>
            <p:ph sz="quarter" idx="1"/>
          </p:nvPr>
        </p:nvSpPr>
        <p:spPr/>
        <p:txBody>
          <a:bodyPr/>
          <a:lstStyle/>
          <a:p>
            <a:r>
              <a:rPr lang="en-US" b="1" dirty="0" smtClean="0"/>
              <a:t>Selective pressure </a:t>
            </a:r>
            <a:r>
              <a:rPr lang="en-US" dirty="0" smtClean="0"/>
              <a:t>– the environment in which an organism lives changes periodically. These changes whether caused by living or non-living forces put pressure on organisms.  Pressure results in some organisms being selected for (those with certain adaptations or features can survive and reproduce better than those without those adaptations and/or features).</a:t>
            </a:r>
            <a:endParaRPr lang="en-US" dirty="0"/>
          </a:p>
        </p:txBody>
      </p:sp>
    </p:spTree>
    <p:extLst>
      <p:ext uri="{BB962C8B-B14F-4D97-AF65-F5344CB8AC3E}">
        <p14:creationId xmlns:p14="http://schemas.microsoft.com/office/powerpoint/2010/main" val="118333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 Pressure</a:t>
            </a:r>
            <a:endParaRPr lang="en-US" dirty="0"/>
          </a:p>
        </p:txBody>
      </p:sp>
      <p:pic>
        <p:nvPicPr>
          <p:cNvPr id="4" name="Content Placeholder 3"/>
          <p:cNvPicPr>
            <a:picLocks noGrp="1" noChangeAspect="1"/>
          </p:cNvPicPr>
          <p:nvPr>
            <p:ph sz="quarter" idx="1"/>
          </p:nvPr>
        </p:nvPicPr>
        <p:blipFill>
          <a:blip r:embed="rId2"/>
          <a:srcRect t="-6593" b="-6593"/>
          <a:stretch>
            <a:fillRect/>
          </a:stretch>
        </p:blipFill>
        <p:spPr>
          <a:xfrm>
            <a:off x="301752" y="2438449"/>
            <a:ext cx="8503920" cy="4572000"/>
          </a:xfrm>
        </p:spPr>
      </p:pic>
      <p:sp>
        <p:nvSpPr>
          <p:cNvPr id="6" name="Content Placeholder 2"/>
          <p:cNvSpPr txBox="1">
            <a:spLocks/>
          </p:cNvSpPr>
          <p:nvPr/>
        </p:nvSpPr>
        <p:spPr>
          <a:xfrm>
            <a:off x="454152" y="1410510"/>
            <a:ext cx="8503920" cy="45720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2000" b="1" dirty="0" smtClean="0"/>
              <a:t>Selective pressure </a:t>
            </a:r>
            <a:r>
              <a:rPr lang="en-US" sz="2000" dirty="0" smtClean="0"/>
              <a:t>– the bacteria that were resistant to the treatment were selected FOR, and the bacteria susceptible to the treatment were selected AGAINST.  Their environment changed and put a pressure on the population.</a:t>
            </a:r>
            <a:endParaRPr lang="en-US" sz="2000" dirty="0"/>
          </a:p>
        </p:txBody>
      </p:sp>
    </p:spTree>
    <p:extLst>
      <p:ext uri="{BB962C8B-B14F-4D97-AF65-F5344CB8AC3E}">
        <p14:creationId xmlns:p14="http://schemas.microsoft.com/office/powerpoint/2010/main" val="1500651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03-24 20.43.52.png"/>
          <p:cNvPicPr>
            <a:picLocks noChangeAspect="1"/>
          </p:cNvPicPr>
          <p:nvPr/>
        </p:nvPicPr>
        <p:blipFill rotWithShape="1">
          <a:blip r:embed="rId2">
            <a:extLst>
              <a:ext uri="{28A0092B-C50C-407E-A947-70E740481C1C}">
                <a14:useLocalDpi xmlns:a14="http://schemas.microsoft.com/office/drawing/2010/main" val="0"/>
              </a:ext>
            </a:extLst>
          </a:blip>
          <a:srcRect t="8406" b="7853"/>
          <a:stretch/>
        </p:blipFill>
        <p:spPr>
          <a:xfrm>
            <a:off x="-6" y="-1"/>
            <a:ext cx="4422381" cy="6858001"/>
          </a:xfrm>
          <a:prstGeom prst="rect">
            <a:avLst/>
          </a:prstGeom>
        </p:spPr>
      </p:pic>
      <p:pic>
        <p:nvPicPr>
          <p:cNvPr id="3" name="Picture 2" descr="2012-10-09 08.51.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109" y="0"/>
            <a:ext cx="4744891" cy="6858000"/>
          </a:xfrm>
          <a:prstGeom prst="rect">
            <a:avLst/>
          </a:prstGeom>
        </p:spPr>
      </p:pic>
    </p:spTree>
    <p:extLst>
      <p:ext uri="{BB962C8B-B14F-4D97-AF65-F5344CB8AC3E}">
        <p14:creationId xmlns:p14="http://schemas.microsoft.com/office/powerpoint/2010/main" val="1196510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Selection Principles</a:t>
            </a:r>
            <a:endParaRPr lang="en-US" dirty="0"/>
          </a:p>
        </p:txBody>
      </p:sp>
      <p:sp>
        <p:nvSpPr>
          <p:cNvPr id="3" name="Content Placeholder 2"/>
          <p:cNvSpPr>
            <a:spLocks noGrp="1"/>
          </p:cNvSpPr>
          <p:nvPr>
            <p:ph sz="quarter" idx="1"/>
          </p:nvPr>
        </p:nvSpPr>
        <p:spPr/>
        <p:txBody>
          <a:bodyPr/>
          <a:lstStyle/>
          <a:p>
            <a:endParaRPr lang="en-US" sz="1800" dirty="0" smtClean="0"/>
          </a:p>
          <a:p>
            <a:r>
              <a:rPr lang="en-US" sz="3200" b="1" dirty="0" smtClean="0"/>
              <a:t>Descent with modification </a:t>
            </a:r>
            <a:r>
              <a:rPr lang="en-US" sz="3200" dirty="0" smtClean="0"/>
              <a:t>– species descend through time from a common ancestor.  Species branch off from each other and develop different characteristics modified from those of their ancestor.</a:t>
            </a:r>
            <a:endParaRPr lang="en-US" dirty="0"/>
          </a:p>
        </p:txBody>
      </p:sp>
    </p:spTree>
    <p:extLst>
      <p:ext uri="{BB962C8B-B14F-4D97-AF65-F5344CB8AC3E}">
        <p14:creationId xmlns:p14="http://schemas.microsoft.com/office/powerpoint/2010/main" val="574785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53851" y="4058688"/>
            <a:ext cx="4490149" cy="2689412"/>
          </a:xfrm>
          <a:prstGeom prst="rect">
            <a:avLst/>
          </a:prstGeom>
        </p:spPr>
      </p:pic>
      <p:sp>
        <p:nvSpPr>
          <p:cNvPr id="8193" name="Rectangle 1"/>
          <p:cNvSpPr>
            <a:spLocks noGrp="1" noChangeArrowheads="1"/>
          </p:cNvSpPr>
          <p:nvPr>
            <p:ph type="title"/>
          </p:nvPr>
        </p:nvSpPr>
        <p:spPr/>
        <p:txBody>
          <a:bodyPr>
            <a:normAutofit fontScale="90000"/>
          </a:bodyPr>
          <a:lstStyle/>
          <a:p>
            <a:pPr defTabSz="360524"/>
            <a:r>
              <a:rPr lang="en-US" sz="4900"/>
              <a:t>Descent with Modification</a:t>
            </a:r>
            <a:endParaRPr lang="en-US"/>
          </a:p>
        </p:txBody>
      </p:sp>
      <p:sp>
        <p:nvSpPr>
          <p:cNvPr id="8194" name="Rectangle 2"/>
          <p:cNvSpPr>
            <a:spLocks noGrp="1" noChangeArrowheads="1"/>
          </p:cNvSpPr>
          <p:nvPr>
            <p:ph sz="quarter" idx="1"/>
          </p:nvPr>
        </p:nvSpPr>
        <p:spPr>
          <a:xfrm>
            <a:off x="195398" y="1412533"/>
            <a:ext cx="8640753" cy="5335567"/>
          </a:xfrm>
        </p:spPr>
        <p:txBody>
          <a:bodyPr>
            <a:noAutofit/>
          </a:bodyPr>
          <a:lstStyle/>
          <a:p>
            <a:pPr marL="0" indent="0" defTabSz="291321">
              <a:spcBef>
                <a:spcPct val="0"/>
              </a:spcBef>
              <a:buNone/>
            </a:pPr>
            <a:r>
              <a:rPr lang="en-US" sz="2000" dirty="0"/>
              <a:t>Species change over time as they respond to a changing environment.  Organisms that live today are descended from </a:t>
            </a:r>
            <a:r>
              <a:rPr lang="en-US" sz="2000" dirty="0" smtClean="0"/>
              <a:t>a common </a:t>
            </a:r>
            <a:r>
              <a:rPr lang="en-US" sz="2000" dirty="0"/>
              <a:t>ancestor.  The only reason they are different is because species changed with adaptations/modifications as they moved through time.  </a:t>
            </a:r>
            <a:endParaRPr lang="en-US" sz="3600" dirty="0"/>
          </a:p>
        </p:txBody>
      </p:sp>
      <p:pic>
        <p:nvPicPr>
          <p:cNvPr id="8195" name="Picture 3" descr="IMG_1336.jpg"/>
          <p:cNvPicPr>
            <a:picLocks noChangeAspect="1"/>
          </p:cNvPicPr>
          <p:nvPr/>
        </p:nvPicPr>
        <p:blipFill rotWithShape="1">
          <a:blip r:embed="rId3">
            <a:extLst>
              <a:ext uri="{28A0092B-C50C-407E-A947-70E740481C1C}">
                <a14:useLocalDpi xmlns:a14="http://schemas.microsoft.com/office/drawing/2010/main" val="0"/>
              </a:ext>
            </a:extLst>
          </a:blip>
          <a:srcRect l="3490" t="3573" r="3951" b="6801"/>
          <a:stretch/>
        </p:blipFill>
        <p:spPr bwMode="auto">
          <a:xfrm>
            <a:off x="8409" y="3015380"/>
            <a:ext cx="4645442" cy="38426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36856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sz="quarter" idx="1"/>
          </p:nvPr>
        </p:nvSpPr>
        <p:spPr/>
        <p:txBody>
          <a:bodyPr/>
          <a:lstStyle/>
          <a:p>
            <a:r>
              <a:rPr lang="en-US" dirty="0" smtClean="0"/>
              <a:t>Evolution by natural selection describes most patterns in how organisms change over time.  </a:t>
            </a:r>
          </a:p>
          <a:p>
            <a:r>
              <a:rPr lang="en-US" dirty="0" smtClean="0"/>
              <a:t>It is the most famous mechanism (how something happens) of evolution.</a:t>
            </a:r>
          </a:p>
          <a:p>
            <a:r>
              <a:rPr lang="en-US" dirty="0" smtClean="0"/>
              <a:t>It was formed by Darwin and Wallace.</a:t>
            </a:r>
          </a:p>
          <a:p>
            <a:r>
              <a:rPr lang="en-US" dirty="0" smtClean="0"/>
              <a:t>Is well supported with evidence .</a:t>
            </a:r>
          </a:p>
          <a:p>
            <a:r>
              <a:rPr lang="en-US" dirty="0" smtClean="0"/>
              <a:t>Is NON – RANDOM</a:t>
            </a:r>
            <a:endParaRPr lang="en-US" dirty="0"/>
          </a:p>
        </p:txBody>
      </p:sp>
    </p:spTree>
    <p:extLst>
      <p:ext uri="{BB962C8B-B14F-4D97-AF65-F5344CB8AC3E}">
        <p14:creationId xmlns:p14="http://schemas.microsoft.com/office/powerpoint/2010/main" val="1478084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5575"/>
            <a:ext cx="8795332" cy="6076273"/>
          </a:xfrm>
        </p:spPr>
        <p:txBody>
          <a:bodyPr>
            <a:normAutofit fontScale="85000" lnSpcReduction="10000"/>
          </a:bodyPr>
          <a:lstStyle/>
          <a:p>
            <a:pPr marL="114300" indent="0">
              <a:buNone/>
            </a:pPr>
            <a:r>
              <a:rPr lang="en-US" sz="4200" b="1" dirty="0"/>
              <a:t>“There is grandeur in this view of life, with its several powers, having been originally breathed into a few forms or into one; and that, whilst this planet has gone cycling on according to the fixed law of gravity, from so simple a beginning endless forms most beautiful and most wonderful have been, and are being, evolved.” </a:t>
            </a:r>
          </a:p>
          <a:p>
            <a:pPr marL="114300" indent="0">
              <a:buNone/>
            </a:pPr>
            <a:r>
              <a:rPr lang="en-US" sz="3800" dirty="0"/>
              <a:t/>
            </a:r>
            <a:br>
              <a:rPr lang="en-US" sz="3800" dirty="0"/>
            </a:br>
            <a:r>
              <a:rPr lang="en-US" sz="3800" dirty="0"/>
              <a:t>― </a:t>
            </a:r>
            <a:r>
              <a:rPr lang="en-US" sz="3800" dirty="0">
                <a:hlinkClick r:id="rId2"/>
              </a:rPr>
              <a:t>Charles Darwin</a:t>
            </a:r>
            <a:r>
              <a:rPr lang="en-US" sz="3800" dirty="0"/>
              <a:t>, </a:t>
            </a:r>
            <a:r>
              <a:rPr lang="en-US" sz="3800" i="1" dirty="0">
                <a:hlinkClick r:id="rId3"/>
              </a:rPr>
              <a:t>The Origin of Species</a:t>
            </a:r>
            <a:r>
              <a:rPr lang="en-US" sz="3800" i="1" dirty="0"/>
              <a:t> </a:t>
            </a:r>
            <a:endParaRPr lang="en-US" sz="3800" dirty="0"/>
          </a:p>
          <a:p>
            <a:endParaRPr lang="en-US" dirty="0"/>
          </a:p>
        </p:txBody>
      </p:sp>
    </p:spTree>
    <p:extLst>
      <p:ext uri="{BB962C8B-B14F-4D97-AF65-F5344CB8AC3E}">
        <p14:creationId xmlns:p14="http://schemas.microsoft.com/office/powerpoint/2010/main" val="3912448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6443" y="89443"/>
            <a:ext cx="7871219" cy="6791176"/>
          </a:xfrm>
          <a:prstGeom prst="rect">
            <a:avLst/>
          </a:prstGeom>
        </p:spPr>
      </p:pic>
    </p:spTree>
    <p:extLst>
      <p:ext uri="{BB962C8B-B14F-4D97-AF65-F5344CB8AC3E}">
        <p14:creationId xmlns:p14="http://schemas.microsoft.com/office/powerpoint/2010/main" val="412407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4-10-30 10.14.14.png"/>
          <p:cNvPicPr>
            <a:picLocks noChangeAspect="1"/>
          </p:cNvPicPr>
          <p:nvPr/>
        </p:nvPicPr>
        <p:blipFill rotWithShape="1">
          <a:blip r:embed="rId2">
            <a:extLst>
              <a:ext uri="{28A0092B-C50C-407E-A947-70E740481C1C}">
                <a14:useLocalDpi xmlns:a14="http://schemas.microsoft.com/office/drawing/2010/main" val="0"/>
              </a:ext>
            </a:extLst>
          </a:blip>
          <a:srcRect l="2336" t="4709" r="2255" b="3918"/>
          <a:stretch/>
        </p:blipFill>
        <p:spPr>
          <a:xfrm>
            <a:off x="-7328" y="1635118"/>
            <a:ext cx="9151328" cy="4831166"/>
          </a:xfrm>
          <a:prstGeom prst="rect">
            <a:avLst/>
          </a:prstGeom>
        </p:spPr>
      </p:pic>
      <p:sp>
        <p:nvSpPr>
          <p:cNvPr id="5" name="Title 4"/>
          <p:cNvSpPr>
            <a:spLocks noGrp="1"/>
          </p:cNvSpPr>
          <p:nvPr>
            <p:ph type="title"/>
          </p:nvPr>
        </p:nvSpPr>
        <p:spPr/>
        <p:txBody>
          <a:bodyPr/>
          <a:lstStyle/>
          <a:p>
            <a:r>
              <a:rPr lang="en-US" dirty="0" smtClean="0"/>
              <a:t>What patterns do you see?</a:t>
            </a:r>
            <a:endParaRPr lang="en-US" dirty="0"/>
          </a:p>
        </p:txBody>
      </p:sp>
    </p:spTree>
    <p:extLst>
      <p:ext uri="{BB962C8B-B14F-4D97-AF65-F5344CB8AC3E}">
        <p14:creationId xmlns:p14="http://schemas.microsoft.com/office/powerpoint/2010/main" val="2262416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What is evolution?</a:t>
            </a:r>
            <a:endParaRPr lang="en-US" sz="5400" b="1" dirty="0"/>
          </a:p>
        </p:txBody>
      </p:sp>
      <p:sp>
        <p:nvSpPr>
          <p:cNvPr id="3" name="Content Placeholder 2"/>
          <p:cNvSpPr>
            <a:spLocks noGrp="1"/>
          </p:cNvSpPr>
          <p:nvPr>
            <p:ph sz="quarter" idx="1"/>
          </p:nvPr>
        </p:nvSpPr>
        <p:spPr>
          <a:xfrm>
            <a:off x="384630" y="1462320"/>
            <a:ext cx="8229600" cy="4373563"/>
          </a:xfrm>
        </p:spPr>
        <p:txBody>
          <a:bodyPr>
            <a:normAutofit fontScale="92500"/>
          </a:bodyPr>
          <a:lstStyle/>
          <a:p>
            <a:r>
              <a:rPr lang="en-US" sz="3600" dirty="0" smtClean="0"/>
              <a:t>Simply: change in organisms over time.</a:t>
            </a:r>
          </a:p>
          <a:p>
            <a:pPr lvl="1"/>
            <a:r>
              <a:rPr lang="en-US" sz="2800" dirty="0" smtClean="0"/>
              <a:t>It explains all of the changes that have transformed life on Earth from the earliest beginnings to the diversity of organisms in the world today.</a:t>
            </a:r>
            <a:endParaRPr lang="en-US" sz="2800" dirty="0"/>
          </a:p>
          <a:p>
            <a:endParaRPr lang="en-US" sz="3600" dirty="0" smtClean="0"/>
          </a:p>
          <a:p>
            <a:r>
              <a:rPr lang="en-US" sz="3600" dirty="0" smtClean="0"/>
              <a:t>Scientifically: Change in allele frequency in a </a:t>
            </a:r>
            <a:r>
              <a:rPr lang="en-US" sz="3600" u="sng" dirty="0" smtClean="0"/>
              <a:t>population</a:t>
            </a:r>
            <a:r>
              <a:rPr lang="en-US" sz="3600" dirty="0" smtClean="0"/>
              <a:t> over time.  </a:t>
            </a:r>
            <a:endParaRPr lang="en-US" sz="3600" dirty="0"/>
          </a:p>
        </p:txBody>
      </p:sp>
    </p:spTree>
    <p:extLst>
      <p:ext uri="{BB962C8B-B14F-4D97-AF65-F5344CB8AC3E}">
        <p14:creationId xmlns:p14="http://schemas.microsoft.com/office/powerpoint/2010/main" val="2032394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What evolution is NOT</a:t>
            </a:r>
            <a:endParaRPr lang="en-US" sz="5400" dirty="0"/>
          </a:p>
        </p:txBody>
      </p:sp>
      <p:sp>
        <p:nvSpPr>
          <p:cNvPr id="3" name="Content Placeholder 2"/>
          <p:cNvSpPr>
            <a:spLocks noGrp="1"/>
          </p:cNvSpPr>
          <p:nvPr>
            <p:ph sz="quarter" idx="1"/>
          </p:nvPr>
        </p:nvSpPr>
        <p:spPr>
          <a:xfrm>
            <a:off x="301752" y="1527047"/>
            <a:ext cx="8503920" cy="4987305"/>
          </a:xfrm>
        </p:spPr>
        <p:txBody>
          <a:bodyPr>
            <a:normAutofit fontScale="92500" lnSpcReduction="10000"/>
          </a:bodyPr>
          <a:lstStyle/>
          <a:p>
            <a:r>
              <a:rPr lang="en-US" dirty="0" smtClean="0"/>
              <a:t>Does not study the ORIGIN of life, only how life changes AFTER it originated.</a:t>
            </a:r>
          </a:p>
          <a:p>
            <a:r>
              <a:rPr lang="en-US" dirty="0" smtClean="0"/>
              <a:t>NOT COMPLETELY RANDOM – more on this later</a:t>
            </a:r>
          </a:p>
          <a:p>
            <a:r>
              <a:rPr lang="en-US" dirty="0" smtClean="0"/>
              <a:t>Organisms don’t make “progress” they don’t get “better”</a:t>
            </a:r>
          </a:p>
          <a:p>
            <a:r>
              <a:rPr lang="en-US" dirty="0" smtClean="0"/>
              <a:t>Evolution does not have a goal!</a:t>
            </a:r>
          </a:p>
          <a:p>
            <a:r>
              <a:rPr lang="en-US" dirty="0" smtClean="0"/>
              <a:t>Individuals DO NOT EVOLVE, only populations.</a:t>
            </a:r>
          </a:p>
          <a:p>
            <a:r>
              <a:rPr lang="en-US" dirty="0" smtClean="0"/>
              <a:t>It is not invisible, we can see it happening and measure it with mathematics.</a:t>
            </a:r>
          </a:p>
          <a:p>
            <a:r>
              <a:rPr lang="en-US" dirty="0" smtClean="0"/>
              <a:t>NOT “Survival of the Fittest” – this phrase implies that survival is the key to evolution, when reproduction is absolutely necessary for fitness. Darwin DID NOT coin this phrase! </a:t>
            </a:r>
          </a:p>
          <a:p>
            <a:endParaRPr lang="en-US" dirty="0" smtClean="0"/>
          </a:p>
          <a:p>
            <a:endParaRPr lang="en-US" dirty="0" smtClean="0"/>
          </a:p>
          <a:p>
            <a:endParaRPr lang="en-US" dirty="0"/>
          </a:p>
        </p:txBody>
      </p:sp>
    </p:spTree>
    <p:extLst>
      <p:ext uri="{BB962C8B-B14F-4D97-AF65-F5344CB8AC3E}">
        <p14:creationId xmlns:p14="http://schemas.microsoft.com/office/powerpoint/2010/main" val="2813685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t>P</a:t>
            </a:r>
            <a:r>
              <a:rPr lang="en-US" sz="6000" dirty="0" smtClean="0"/>
              <a:t>opulation</a:t>
            </a:r>
            <a:endParaRPr lang="en-US" sz="4800" dirty="0"/>
          </a:p>
        </p:txBody>
      </p:sp>
      <p:sp>
        <p:nvSpPr>
          <p:cNvPr id="3" name="Content Placeholder 2"/>
          <p:cNvSpPr>
            <a:spLocks noGrp="1"/>
          </p:cNvSpPr>
          <p:nvPr>
            <p:ph sz="quarter" idx="1"/>
          </p:nvPr>
        </p:nvSpPr>
        <p:spPr/>
        <p:txBody>
          <a:bodyPr/>
          <a:lstStyle/>
          <a:p>
            <a:r>
              <a:rPr lang="en-US" dirty="0"/>
              <a:t>What is a population in scientific terms?</a:t>
            </a:r>
          </a:p>
          <a:p>
            <a:pPr lvl="1"/>
            <a:r>
              <a:rPr lang="en-US" dirty="0" smtClean="0"/>
              <a:t>A group </a:t>
            </a:r>
            <a:r>
              <a:rPr lang="en-US" dirty="0"/>
              <a:t>of potentially interbreeding members of the same species in a given area</a:t>
            </a:r>
          </a:p>
          <a:p>
            <a:r>
              <a:rPr lang="en-US" dirty="0" smtClean="0"/>
              <a:t>What are some examples of populations?</a:t>
            </a:r>
            <a:endParaRPr lang="en-US" dirty="0"/>
          </a:p>
          <a:p>
            <a:endParaRPr lang="en-US" dirty="0"/>
          </a:p>
        </p:txBody>
      </p:sp>
    </p:spTree>
    <p:extLst>
      <p:ext uri="{BB962C8B-B14F-4D97-AF65-F5344CB8AC3E}">
        <p14:creationId xmlns:p14="http://schemas.microsoft.com/office/powerpoint/2010/main" val="3649728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Evolution Concepts</a:t>
            </a:r>
            <a:endParaRPr lang="en-US" sz="4400" dirty="0"/>
          </a:p>
        </p:txBody>
      </p:sp>
      <p:sp>
        <p:nvSpPr>
          <p:cNvPr id="3" name="Content Placeholder 2"/>
          <p:cNvSpPr>
            <a:spLocks noGrp="1"/>
          </p:cNvSpPr>
          <p:nvPr>
            <p:ph sz="quarter" idx="1"/>
          </p:nvPr>
        </p:nvSpPr>
        <p:spPr/>
        <p:txBody>
          <a:bodyPr/>
          <a:lstStyle/>
          <a:p>
            <a:r>
              <a:rPr lang="en-US" b="1" dirty="0" smtClean="0"/>
              <a:t>Natural Selection </a:t>
            </a:r>
            <a:r>
              <a:rPr lang="en-US" dirty="0" smtClean="0"/>
              <a:t>– unequal survival and reproduction of individuals in a population. NON-RANDOM because of adaptations.</a:t>
            </a:r>
          </a:p>
          <a:p>
            <a:r>
              <a:rPr lang="en-US" dirty="0" smtClean="0"/>
              <a:t>Some organisms have features that allow them to survive AND reproduce better than those that don’t have those features.</a:t>
            </a:r>
          </a:p>
          <a:p>
            <a:pPr marL="114300" indent="0">
              <a:buNone/>
            </a:pPr>
            <a:endParaRPr lang="en-US" dirty="0" smtClean="0"/>
          </a:p>
          <a:p>
            <a:endParaRPr lang="en-US" sz="1800" dirty="0" smtClean="0"/>
          </a:p>
          <a:p>
            <a:endParaRPr lang="en-US" dirty="0"/>
          </a:p>
        </p:txBody>
      </p:sp>
    </p:spTree>
    <p:extLst>
      <p:ext uri="{BB962C8B-B14F-4D97-AF65-F5344CB8AC3E}">
        <p14:creationId xmlns:p14="http://schemas.microsoft.com/office/powerpoint/2010/main" val="70884955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4161</TotalTime>
  <Words>809</Words>
  <Application>Microsoft Office PowerPoint</Application>
  <PresentationFormat>On-screen Show (4:3)</PresentationFormat>
  <Paragraphs>60</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MS PGothic</vt:lpstr>
      <vt:lpstr>Georgia</vt:lpstr>
      <vt:lpstr>Helvetica</vt:lpstr>
      <vt:lpstr>Wingdings</vt:lpstr>
      <vt:lpstr>Wingdings 2</vt:lpstr>
      <vt:lpstr>Civic</vt:lpstr>
      <vt:lpstr>Evolution by Natural Selection</vt:lpstr>
      <vt:lpstr>PowerPoint Presentation</vt:lpstr>
      <vt:lpstr>PowerPoint Presentation</vt:lpstr>
      <vt:lpstr>PowerPoint Presentation</vt:lpstr>
      <vt:lpstr>What patterns do you see?</vt:lpstr>
      <vt:lpstr>What is evolution?</vt:lpstr>
      <vt:lpstr>What evolution is NOT</vt:lpstr>
      <vt:lpstr>Population</vt:lpstr>
      <vt:lpstr>Evolution Concepts</vt:lpstr>
      <vt:lpstr>Natural Selection Principles</vt:lpstr>
      <vt:lpstr>Variation</vt:lpstr>
      <vt:lpstr>Natural Selection Principles</vt:lpstr>
      <vt:lpstr>Overproduction of Offspring</vt:lpstr>
      <vt:lpstr>Natural Selection Principles</vt:lpstr>
      <vt:lpstr>Adaptation</vt:lpstr>
      <vt:lpstr>Natural Selection Principles</vt:lpstr>
      <vt:lpstr>Fitness</vt:lpstr>
      <vt:lpstr>Natural Selection Principles</vt:lpstr>
      <vt:lpstr>Selection Pressure</vt:lpstr>
      <vt:lpstr>Natural Selection Principles</vt:lpstr>
      <vt:lpstr>Descent with Modification</vt:lpstr>
      <vt:lpstr>In Conclusion…</vt:lpstr>
    </vt:vector>
  </TitlesOfParts>
  <Company>RH3</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RH3 RH3</dc:creator>
  <cp:lastModifiedBy>Pease, Katherine J</cp:lastModifiedBy>
  <cp:revision>49</cp:revision>
  <dcterms:created xsi:type="dcterms:W3CDTF">2013-12-06T16:31:26Z</dcterms:created>
  <dcterms:modified xsi:type="dcterms:W3CDTF">2017-01-26T19:04:36Z</dcterms:modified>
</cp:coreProperties>
</file>