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10/19/2014</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t>10/19/2014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t>10/19/2014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t>10/19/2014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dirty="0"/>
              <a:t>10/19/2014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t>10/19/2014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t>10/19/2014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10/19/2014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10/19/2014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dirty="0"/>
              <a:t>10/19/2014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dirty="0"/>
              <a:t>10/19/2014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10/19/2014</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ducation-portal.com/academy/lesson/the-four-spheres-of-earth-geosphere-hydrosphere-biosphere-and-atmosphere.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8800" dirty="0" smtClean="0"/>
              <a:t>Earth’s 4 Spheres Foldable</a:t>
            </a:r>
            <a:br>
              <a:rPr lang="en-US" sz="8800" dirty="0" smtClean="0"/>
            </a:br>
            <a:r>
              <a:rPr lang="en-US" sz="8800" dirty="0" smtClean="0"/>
              <a:t>(how to)</a:t>
            </a:r>
            <a:endParaRPr lang="en-US" sz="8800" dirty="0"/>
          </a:p>
        </p:txBody>
      </p:sp>
      <p:sp>
        <p:nvSpPr>
          <p:cNvPr id="3" name="Subtitle 2"/>
          <p:cNvSpPr>
            <a:spLocks noGrp="1"/>
          </p:cNvSpPr>
          <p:nvPr>
            <p:ph type="subTitle" idx="1"/>
          </p:nvPr>
        </p:nvSpPr>
        <p:spPr>
          <a:xfrm>
            <a:off x="1261872" y="5743976"/>
            <a:ext cx="9418320" cy="748263"/>
          </a:xfrm>
        </p:spPr>
        <p:txBody>
          <a:bodyPr>
            <a:normAutofit/>
          </a:bodyPr>
          <a:lstStyle/>
          <a:p>
            <a:pPr algn="r"/>
            <a:r>
              <a:rPr lang="en-US" sz="3600" dirty="0" smtClean="0">
                <a:latin typeface="Brush Script MT" panose="03060802040406070304" pitchFamily="66" charset="0"/>
              </a:rPr>
              <a:t>By: Katherine Pease</a:t>
            </a:r>
            <a:endParaRPr lang="en-US" sz="3600" dirty="0">
              <a:latin typeface="Brush Script MT" panose="03060802040406070304" pitchFamily="66" charset="0"/>
            </a:endParaRPr>
          </a:p>
        </p:txBody>
      </p:sp>
    </p:spTree>
    <p:extLst>
      <p:ext uri="{BB962C8B-B14F-4D97-AF65-F5344CB8AC3E}">
        <p14:creationId xmlns:p14="http://schemas.microsoft.com/office/powerpoint/2010/main" val="424928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178862" cy="1325562"/>
          </a:xfrm>
        </p:spPr>
        <p:txBody>
          <a:bodyPr/>
          <a:lstStyle/>
          <a:p>
            <a:pPr algn="ctr"/>
            <a:r>
              <a:rPr lang="en-US" u="sng" dirty="0" smtClean="0"/>
              <a:t>Materials</a:t>
            </a:r>
            <a:endParaRPr lang="en-US" u="sng" dirty="0"/>
          </a:p>
        </p:txBody>
      </p:sp>
      <p:sp>
        <p:nvSpPr>
          <p:cNvPr id="3" name="Content Placeholder 2"/>
          <p:cNvSpPr>
            <a:spLocks noGrp="1"/>
          </p:cNvSpPr>
          <p:nvPr>
            <p:ph idx="1"/>
          </p:nvPr>
        </p:nvSpPr>
        <p:spPr>
          <a:xfrm>
            <a:off x="360608" y="1828800"/>
            <a:ext cx="10972800" cy="5029200"/>
          </a:xfrm>
        </p:spPr>
        <p:txBody>
          <a:bodyPr>
            <a:noAutofit/>
          </a:bodyPr>
          <a:lstStyle/>
          <a:p>
            <a:r>
              <a:rPr lang="en-US" sz="4000" dirty="0" smtClean="0"/>
              <a:t>1 pre-ran foldable layout sheet</a:t>
            </a:r>
          </a:p>
          <a:p>
            <a:r>
              <a:rPr lang="en-US" sz="4000" dirty="0" smtClean="0"/>
              <a:t>Scissors</a:t>
            </a:r>
          </a:p>
          <a:p>
            <a:r>
              <a:rPr lang="en-US" sz="4000" dirty="0" smtClean="0"/>
              <a:t>Glue</a:t>
            </a:r>
          </a:p>
          <a:p>
            <a:r>
              <a:rPr lang="en-US" sz="4000" dirty="0" smtClean="0"/>
              <a:t>Colors</a:t>
            </a:r>
          </a:p>
          <a:p>
            <a:r>
              <a:rPr lang="en-US" sz="4000" dirty="0" smtClean="0"/>
              <a:t>Pen or Pencil to take notes with</a:t>
            </a:r>
          </a:p>
          <a:p>
            <a:r>
              <a:rPr lang="en-US" sz="4000" dirty="0" smtClean="0"/>
              <a:t>Science Journal</a:t>
            </a:r>
            <a:endParaRPr lang="en-US" sz="4000" dirty="0"/>
          </a:p>
        </p:txBody>
      </p:sp>
    </p:spTree>
    <p:extLst>
      <p:ext uri="{BB962C8B-B14F-4D97-AF65-F5344CB8AC3E}">
        <p14:creationId xmlns:p14="http://schemas.microsoft.com/office/powerpoint/2010/main" val="2197671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779" y="0"/>
            <a:ext cx="9692640" cy="754702"/>
          </a:xfrm>
        </p:spPr>
        <p:txBody>
          <a:bodyPr/>
          <a:lstStyle/>
          <a:p>
            <a:pPr algn="ctr"/>
            <a:r>
              <a:rPr lang="en-US" u="sng" dirty="0" smtClean="0"/>
              <a:t>Procedure</a:t>
            </a:r>
            <a:endParaRPr lang="en-US" u="sng" dirty="0"/>
          </a:p>
        </p:txBody>
      </p:sp>
      <p:sp>
        <p:nvSpPr>
          <p:cNvPr id="3" name="Content Placeholder 2"/>
          <p:cNvSpPr>
            <a:spLocks noGrp="1"/>
          </p:cNvSpPr>
          <p:nvPr>
            <p:ph idx="1"/>
          </p:nvPr>
        </p:nvSpPr>
        <p:spPr>
          <a:xfrm>
            <a:off x="0" y="754702"/>
            <a:ext cx="11178862" cy="6103298"/>
          </a:xfrm>
        </p:spPr>
        <p:txBody>
          <a:bodyPr>
            <a:normAutofit/>
          </a:bodyPr>
          <a:lstStyle/>
          <a:p>
            <a:r>
              <a:rPr lang="en-US" sz="4000" dirty="0" smtClean="0"/>
              <a:t>Step 1 : Take pre-ran foldable handout (teacher passed out to you) and put your name on both sides (left/right) of the foldable</a:t>
            </a:r>
          </a:p>
          <a:p>
            <a:r>
              <a:rPr lang="en-US" sz="4000" dirty="0" smtClean="0"/>
              <a:t>Step 2: Cut the foldable on the long dotted, center line (one in the middle) so you now have 2 sheets of paper</a:t>
            </a:r>
          </a:p>
          <a:p>
            <a:r>
              <a:rPr lang="en-US" sz="4000" dirty="0" smtClean="0"/>
              <a:t>Step 3: Turn to the page teacher states in your journal (this is notes so you will use the right side)</a:t>
            </a:r>
          </a:p>
          <a:p>
            <a:endParaRPr lang="en-US" dirty="0"/>
          </a:p>
        </p:txBody>
      </p:sp>
    </p:spTree>
    <p:extLst>
      <p:ext uri="{BB962C8B-B14F-4D97-AF65-F5344CB8AC3E}">
        <p14:creationId xmlns:p14="http://schemas.microsoft.com/office/powerpoint/2010/main" val="1341875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6" y="218941"/>
            <a:ext cx="7263686" cy="6465193"/>
          </a:xfrm>
        </p:spPr>
        <p:txBody>
          <a:bodyPr>
            <a:normAutofit fontScale="92500" lnSpcReduction="20000"/>
          </a:bodyPr>
          <a:lstStyle/>
          <a:p>
            <a:r>
              <a:rPr lang="en-US" sz="4000" dirty="0"/>
              <a:t>Step 4: Pick up 1</a:t>
            </a:r>
            <a:r>
              <a:rPr lang="en-US" sz="4000" baseline="30000" dirty="0"/>
              <a:t>st</a:t>
            </a:r>
            <a:r>
              <a:rPr lang="en-US" sz="4000" dirty="0"/>
              <a:t> half sheet of paper (WATCH TEACHER FOR DEMO) and put glue along the side that says “put glue here” and glue into journal next to the red margin line</a:t>
            </a:r>
          </a:p>
          <a:p>
            <a:r>
              <a:rPr lang="en-US" sz="4000" dirty="0"/>
              <a:t>Step 5: Pick up 2</a:t>
            </a:r>
            <a:r>
              <a:rPr lang="en-US" sz="4000" baseline="30000" dirty="0"/>
              <a:t>nd</a:t>
            </a:r>
            <a:r>
              <a:rPr lang="en-US" sz="4000" dirty="0"/>
              <a:t> half sheet of paper (WATCH TEACHER FOR DEMO) and put glue along the side that says “put glue here” and glue into journal next to the outer side of the right page in journal</a:t>
            </a:r>
          </a:p>
          <a:p>
            <a:endParaRPr lang="en-US" dirty="0"/>
          </a:p>
        </p:txBody>
      </p:sp>
      <p:sp>
        <p:nvSpPr>
          <p:cNvPr id="4" name="Rectangle 3"/>
          <p:cNvSpPr/>
          <p:nvPr/>
        </p:nvSpPr>
        <p:spPr>
          <a:xfrm>
            <a:off x="7521263" y="528034"/>
            <a:ext cx="3541690" cy="5692462"/>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624293" y="643944"/>
            <a:ext cx="1700011" cy="54091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362942" y="643944"/>
            <a:ext cx="1596979" cy="54091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7894749" y="3348507"/>
            <a:ext cx="2859110" cy="0"/>
          </a:xfrm>
          <a:prstGeom prst="line">
            <a:avLst/>
          </a:prstGeom>
          <a:ln w="25400">
            <a:solidFill>
              <a:schemeClr val="dk1"/>
            </a:solidFill>
            <a:prstDash val="sysDash"/>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7894749" y="1981200"/>
            <a:ext cx="2859110" cy="0"/>
          </a:xfrm>
          <a:prstGeom prst="line">
            <a:avLst/>
          </a:prstGeom>
          <a:ln w="25400">
            <a:solidFill>
              <a:schemeClr val="dk1"/>
            </a:solidFill>
            <a:prstDash val="sysDash"/>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7933387" y="5005589"/>
            <a:ext cx="2859110" cy="0"/>
          </a:xfrm>
          <a:prstGeom prst="line">
            <a:avLst/>
          </a:prstGeom>
          <a:ln w="25400">
            <a:solidFill>
              <a:schemeClr val="dk1"/>
            </a:solidFill>
            <a:prstDash val="sysDash"/>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H="1" flipV="1">
            <a:off x="9350063" y="643946"/>
            <a:ext cx="12879" cy="5409124"/>
          </a:xfrm>
          <a:prstGeom prst="line">
            <a:avLst/>
          </a:prstGeom>
          <a:ln w="25400">
            <a:solidFill>
              <a:schemeClr val="dk1"/>
            </a:solidFill>
            <a:prstDash val="sys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88395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668" y="167426"/>
            <a:ext cx="7276563" cy="6690574"/>
          </a:xfrm>
        </p:spPr>
        <p:txBody>
          <a:bodyPr>
            <a:noAutofit/>
          </a:bodyPr>
          <a:lstStyle/>
          <a:p>
            <a:r>
              <a:rPr lang="en-US" sz="3600" dirty="0" smtClean="0"/>
              <a:t>Step 6: Once paper is glued in cut along </a:t>
            </a:r>
            <a:r>
              <a:rPr lang="en-US" sz="3600" dirty="0" err="1" smtClean="0"/>
              <a:t>horitzontal</a:t>
            </a:r>
            <a:r>
              <a:rPr lang="en-US" sz="3600" dirty="0" smtClean="0"/>
              <a:t> dotted lines, be sure to stop at glue line on both sides</a:t>
            </a:r>
          </a:p>
          <a:p>
            <a:r>
              <a:rPr lang="en-US" sz="3600" dirty="0" smtClean="0"/>
              <a:t>Step 7: Open up 2</a:t>
            </a:r>
            <a:r>
              <a:rPr lang="en-US" sz="3600" baseline="30000" dirty="0" smtClean="0"/>
              <a:t>nd</a:t>
            </a:r>
            <a:r>
              <a:rPr lang="en-US" sz="3600" dirty="0" smtClean="0"/>
              <a:t> flap on both sides and trace above the 3</a:t>
            </a:r>
            <a:r>
              <a:rPr lang="en-US" sz="3600" baseline="30000" dirty="0" smtClean="0"/>
              <a:t>rd</a:t>
            </a:r>
            <a:r>
              <a:rPr lang="en-US" sz="3600" dirty="0" smtClean="0"/>
              <a:t> flap inside of foldable (on notebook paper in journal) Teacher will Demo</a:t>
            </a:r>
          </a:p>
          <a:p>
            <a:endParaRPr lang="en-US" sz="3600" dirty="0" smtClean="0"/>
          </a:p>
        </p:txBody>
      </p:sp>
      <p:sp>
        <p:nvSpPr>
          <p:cNvPr id="4" name="Rectangle 3"/>
          <p:cNvSpPr/>
          <p:nvPr/>
        </p:nvSpPr>
        <p:spPr>
          <a:xfrm>
            <a:off x="7624293" y="643944"/>
            <a:ext cx="1700011" cy="54091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362942" y="643944"/>
            <a:ext cx="1596979" cy="54091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7894749" y="3348507"/>
            <a:ext cx="2859110" cy="0"/>
          </a:xfrm>
          <a:prstGeom prst="line">
            <a:avLst/>
          </a:prstGeom>
          <a:ln w="25400">
            <a:solidFill>
              <a:schemeClr val="dk1"/>
            </a:solidFill>
            <a:prstDash val="sysDash"/>
          </a:ln>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7894749" y="1981200"/>
            <a:ext cx="2859110" cy="0"/>
          </a:xfrm>
          <a:prstGeom prst="line">
            <a:avLst/>
          </a:prstGeom>
          <a:ln w="25400">
            <a:solidFill>
              <a:schemeClr val="dk1"/>
            </a:solidFill>
            <a:prstDash val="sysDash"/>
          </a:ln>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7933387" y="5005589"/>
            <a:ext cx="2859110" cy="0"/>
          </a:xfrm>
          <a:prstGeom prst="line">
            <a:avLst/>
          </a:prstGeom>
          <a:ln w="25400">
            <a:solidFill>
              <a:schemeClr val="dk1"/>
            </a:solidFill>
            <a:prstDash val="sysDash"/>
          </a:ln>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H="1" flipV="1">
            <a:off x="9350063" y="643946"/>
            <a:ext cx="12879" cy="5409124"/>
          </a:xfrm>
          <a:prstGeom prst="line">
            <a:avLst/>
          </a:prstGeom>
          <a:ln w="25400">
            <a:solidFill>
              <a:schemeClr val="dk1"/>
            </a:solidFill>
            <a:prstDash val="sysDash"/>
          </a:ln>
        </p:spPr>
        <p:style>
          <a:lnRef idx="1">
            <a:schemeClr val="dk1"/>
          </a:lnRef>
          <a:fillRef idx="0">
            <a:schemeClr val="dk1"/>
          </a:fillRef>
          <a:effectRef idx="0">
            <a:schemeClr val="dk1"/>
          </a:effectRef>
          <a:fontRef idx="minor">
            <a:schemeClr val="tx1"/>
          </a:fontRef>
        </p:style>
      </p:cxnSp>
      <p:sp>
        <p:nvSpPr>
          <p:cNvPr id="10" name="Right Arrow 9"/>
          <p:cNvSpPr/>
          <p:nvPr/>
        </p:nvSpPr>
        <p:spPr>
          <a:xfrm>
            <a:off x="4675031" y="1738884"/>
            <a:ext cx="311668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Cut on this dotted line</a:t>
            </a:r>
            <a:endParaRPr lang="en-US" dirty="0"/>
          </a:p>
        </p:txBody>
      </p:sp>
    </p:spTree>
    <p:extLst>
      <p:ext uri="{BB962C8B-B14F-4D97-AF65-F5344CB8AC3E}">
        <p14:creationId xmlns:p14="http://schemas.microsoft.com/office/powerpoint/2010/main" val="316488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0304"/>
            <a:ext cx="11281893" cy="6677696"/>
          </a:xfrm>
        </p:spPr>
        <p:txBody>
          <a:bodyPr>
            <a:normAutofit lnSpcReduction="10000"/>
          </a:bodyPr>
          <a:lstStyle/>
          <a:p>
            <a:r>
              <a:rPr lang="en-US" sz="3600" dirty="0"/>
              <a:t>Step 8: Draw a line up the center of the foldable so that you can tell one side from the other on the inside of foldable (teacher will domo)</a:t>
            </a:r>
          </a:p>
          <a:p>
            <a:endParaRPr lang="en-US" sz="3600" dirty="0"/>
          </a:p>
          <a:p>
            <a:r>
              <a:rPr lang="en-US" sz="3600" dirty="0"/>
              <a:t>Step 9: Follow along with video / </a:t>
            </a:r>
            <a:r>
              <a:rPr lang="en-US" sz="3600" dirty="0" smtClean="0"/>
              <a:t>power point </a:t>
            </a:r>
            <a:r>
              <a:rPr lang="en-US" sz="3600" dirty="0"/>
              <a:t>to fill in the rest of the foldable</a:t>
            </a:r>
            <a:r>
              <a:rPr lang="en-US" sz="3600" dirty="0" smtClean="0"/>
              <a:t>.</a:t>
            </a:r>
          </a:p>
          <a:p>
            <a:r>
              <a:rPr lang="en-US" sz="2200" dirty="0">
                <a:hlinkClick r:id="rId2"/>
              </a:rPr>
              <a:t>http://education-portal.com/academy/lesson/the-four-spheres-of-earth-geosphere-hydrosphere-biosphere-and-atmosphere.html</a:t>
            </a:r>
            <a:r>
              <a:rPr lang="en-US" sz="2200" dirty="0"/>
              <a:t> </a:t>
            </a:r>
            <a:endParaRPr lang="en-US" sz="2200" dirty="0"/>
          </a:p>
          <a:p>
            <a:endParaRPr lang="en-US" sz="3600" dirty="0"/>
          </a:p>
          <a:p>
            <a:r>
              <a:rPr lang="en-US" sz="3600" dirty="0"/>
              <a:t>You will need these notes to do a major grade project later this week.  Also it makes a great study tool!!!</a:t>
            </a:r>
          </a:p>
          <a:p>
            <a:endParaRPr lang="en-US" dirty="0"/>
          </a:p>
        </p:txBody>
      </p:sp>
    </p:spTree>
    <p:extLst>
      <p:ext uri="{BB962C8B-B14F-4D97-AF65-F5344CB8AC3E}">
        <p14:creationId xmlns:p14="http://schemas.microsoft.com/office/powerpoint/2010/main" val="1179572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1667" y="0"/>
            <a:ext cx="5460643" cy="6858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834130" y="0"/>
            <a:ext cx="5432738" cy="68580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0"/>
            <a:endCxn id="4" idx="2"/>
          </p:cNvCxnSpPr>
          <p:nvPr/>
        </p:nvCxnSpPr>
        <p:spPr>
          <a:xfrm>
            <a:off x="2871989" y="0"/>
            <a:ext cx="0" cy="685800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626699" y="0"/>
            <a:ext cx="0" cy="685800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18186" y="3412903"/>
            <a:ext cx="4494727" cy="12877"/>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379335" y="3425780"/>
            <a:ext cx="4494727" cy="12877"/>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379931" y="5323634"/>
            <a:ext cx="4494727" cy="12877"/>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635027" y="5336511"/>
            <a:ext cx="4494727" cy="12877"/>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6303135" y="1602170"/>
            <a:ext cx="4494727" cy="12877"/>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635027" y="1628818"/>
            <a:ext cx="4494727" cy="12877"/>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rot="16200000">
            <a:off x="-2999197" y="3215056"/>
            <a:ext cx="6799443" cy="369332"/>
          </a:xfrm>
          <a:prstGeom prst="rect">
            <a:avLst/>
          </a:prstGeom>
          <a:noFill/>
        </p:spPr>
        <p:txBody>
          <a:bodyPr wrap="square" rtlCol="0">
            <a:spAutoFit/>
          </a:bodyPr>
          <a:lstStyle/>
          <a:p>
            <a:pPr algn="ctr"/>
            <a:r>
              <a:rPr lang="en-US" dirty="0" smtClean="0"/>
              <a:t>Put Glue on Back of Paper Here. (watch Teacher)</a:t>
            </a:r>
            <a:endParaRPr lang="en-US" dirty="0"/>
          </a:p>
        </p:txBody>
      </p:sp>
      <p:sp>
        <p:nvSpPr>
          <p:cNvPr id="21" name="TextBox 20"/>
          <p:cNvSpPr txBox="1"/>
          <p:nvPr/>
        </p:nvSpPr>
        <p:spPr>
          <a:xfrm rot="16200000">
            <a:off x="1868447" y="3381525"/>
            <a:ext cx="6799443" cy="369332"/>
          </a:xfrm>
          <a:prstGeom prst="rect">
            <a:avLst/>
          </a:prstGeom>
          <a:noFill/>
        </p:spPr>
        <p:txBody>
          <a:bodyPr wrap="square" rtlCol="0">
            <a:spAutoFit/>
          </a:bodyPr>
          <a:lstStyle/>
          <a:p>
            <a:pPr algn="ctr"/>
            <a:r>
              <a:rPr lang="en-US" dirty="0" smtClean="0"/>
              <a:t>Put Glue on Back of Paper Here. (watch Teacher)</a:t>
            </a:r>
            <a:endParaRPr lang="en-US" dirty="0"/>
          </a:p>
        </p:txBody>
      </p:sp>
      <p:sp>
        <p:nvSpPr>
          <p:cNvPr id="22" name="TextBox 21"/>
          <p:cNvSpPr txBox="1"/>
          <p:nvPr/>
        </p:nvSpPr>
        <p:spPr>
          <a:xfrm rot="16200000">
            <a:off x="7578817" y="3424870"/>
            <a:ext cx="6799443" cy="369332"/>
          </a:xfrm>
          <a:prstGeom prst="rect">
            <a:avLst/>
          </a:prstGeom>
          <a:noFill/>
        </p:spPr>
        <p:txBody>
          <a:bodyPr wrap="square" rtlCol="0">
            <a:spAutoFit/>
          </a:bodyPr>
          <a:lstStyle/>
          <a:p>
            <a:pPr algn="ctr"/>
            <a:r>
              <a:rPr lang="en-US" dirty="0" smtClean="0"/>
              <a:t>Put Glue on Back of Paper Here. (watch Teacher)</a:t>
            </a:r>
            <a:endParaRPr lang="en-US" dirty="0"/>
          </a:p>
        </p:txBody>
      </p:sp>
      <p:sp>
        <p:nvSpPr>
          <p:cNvPr id="23" name="TextBox 22"/>
          <p:cNvSpPr txBox="1"/>
          <p:nvPr/>
        </p:nvSpPr>
        <p:spPr>
          <a:xfrm rot="16200000">
            <a:off x="2736542" y="3576128"/>
            <a:ext cx="6799443" cy="369332"/>
          </a:xfrm>
          <a:prstGeom prst="rect">
            <a:avLst/>
          </a:prstGeom>
          <a:noFill/>
        </p:spPr>
        <p:txBody>
          <a:bodyPr wrap="square" rtlCol="0">
            <a:spAutoFit/>
          </a:bodyPr>
          <a:lstStyle/>
          <a:p>
            <a:pPr algn="ctr"/>
            <a:r>
              <a:rPr lang="en-US" dirty="0" smtClean="0"/>
              <a:t>Put Glue on Back of Paper Here. (watch Teacher)</a:t>
            </a:r>
            <a:endParaRPr lang="en-US" dirty="0"/>
          </a:p>
        </p:txBody>
      </p:sp>
      <p:sp>
        <p:nvSpPr>
          <p:cNvPr id="24" name="TextBox 23"/>
          <p:cNvSpPr txBox="1"/>
          <p:nvPr/>
        </p:nvSpPr>
        <p:spPr>
          <a:xfrm>
            <a:off x="788485" y="209814"/>
            <a:ext cx="1913206" cy="1200329"/>
          </a:xfrm>
          <a:prstGeom prst="rect">
            <a:avLst/>
          </a:prstGeom>
          <a:noFill/>
        </p:spPr>
        <p:txBody>
          <a:bodyPr wrap="square" rtlCol="0">
            <a:spAutoFit/>
          </a:bodyPr>
          <a:lstStyle/>
          <a:p>
            <a:pPr algn="ctr"/>
            <a:r>
              <a:rPr lang="en-US" sz="2400" dirty="0" smtClean="0">
                <a:latin typeface="Aharoni" panose="02010803020104030203" pitchFamily="2" charset="-79"/>
                <a:cs typeface="Aharoni" panose="02010803020104030203" pitchFamily="2" charset="-79"/>
              </a:rPr>
              <a:t>Ground</a:t>
            </a:r>
          </a:p>
          <a:p>
            <a:pPr algn="ctr"/>
            <a:endParaRPr lang="en-US" sz="2400" dirty="0">
              <a:latin typeface="Aharoni" panose="02010803020104030203" pitchFamily="2" charset="-79"/>
              <a:cs typeface="Aharoni" panose="02010803020104030203" pitchFamily="2" charset="-79"/>
            </a:endParaRPr>
          </a:p>
          <a:p>
            <a:pPr algn="ctr"/>
            <a:r>
              <a:rPr lang="en-US" sz="2400" dirty="0" smtClean="0">
                <a:latin typeface="Aharoni" panose="02010803020104030203" pitchFamily="2" charset="-79"/>
                <a:cs typeface="Aharoni" panose="02010803020104030203" pitchFamily="2" charset="-79"/>
              </a:rPr>
              <a:t>__________ -</a:t>
            </a:r>
            <a:endParaRPr lang="en-US" sz="2400" dirty="0">
              <a:latin typeface="Aharoni" panose="02010803020104030203" pitchFamily="2" charset="-79"/>
              <a:cs typeface="Aharoni" panose="02010803020104030203" pitchFamily="2" charset="-79"/>
            </a:endParaRPr>
          </a:p>
        </p:txBody>
      </p:sp>
      <p:sp>
        <p:nvSpPr>
          <p:cNvPr id="25" name="TextBox 24"/>
          <p:cNvSpPr txBox="1"/>
          <p:nvPr/>
        </p:nvSpPr>
        <p:spPr>
          <a:xfrm>
            <a:off x="6503856" y="200921"/>
            <a:ext cx="1913206" cy="1200329"/>
          </a:xfrm>
          <a:prstGeom prst="rect">
            <a:avLst/>
          </a:prstGeom>
          <a:noFill/>
        </p:spPr>
        <p:txBody>
          <a:bodyPr wrap="square" rtlCol="0">
            <a:spAutoFit/>
          </a:bodyPr>
          <a:lstStyle/>
          <a:p>
            <a:pPr algn="ctr"/>
            <a:r>
              <a:rPr lang="en-US" sz="2400" dirty="0" smtClean="0">
                <a:latin typeface="Aharoni" panose="02010803020104030203" pitchFamily="2" charset="-79"/>
                <a:cs typeface="Aharoni" panose="02010803020104030203" pitchFamily="2" charset="-79"/>
              </a:rPr>
              <a:t>Ground</a:t>
            </a:r>
          </a:p>
          <a:p>
            <a:pPr algn="ctr"/>
            <a:endParaRPr lang="en-US" sz="2400" dirty="0">
              <a:latin typeface="Aharoni" panose="02010803020104030203" pitchFamily="2" charset="-79"/>
              <a:cs typeface="Aharoni" panose="02010803020104030203" pitchFamily="2" charset="-79"/>
            </a:endParaRPr>
          </a:p>
          <a:p>
            <a:pPr algn="ctr"/>
            <a:r>
              <a:rPr lang="en-US" sz="2400" dirty="0" smtClean="0">
                <a:latin typeface="Aharoni" panose="02010803020104030203" pitchFamily="2" charset="-79"/>
                <a:cs typeface="Aharoni" panose="02010803020104030203" pitchFamily="2" charset="-79"/>
              </a:rPr>
              <a:t>__________ -</a:t>
            </a:r>
            <a:endParaRPr lang="en-US" sz="2400" dirty="0">
              <a:latin typeface="Aharoni" panose="02010803020104030203" pitchFamily="2" charset="-79"/>
              <a:cs typeface="Aharoni" panose="02010803020104030203" pitchFamily="2" charset="-79"/>
            </a:endParaRPr>
          </a:p>
        </p:txBody>
      </p:sp>
      <p:sp>
        <p:nvSpPr>
          <p:cNvPr id="26" name="TextBox 25"/>
          <p:cNvSpPr txBox="1"/>
          <p:nvPr/>
        </p:nvSpPr>
        <p:spPr>
          <a:xfrm>
            <a:off x="6586510" y="3820789"/>
            <a:ext cx="1913206" cy="1200329"/>
          </a:xfrm>
          <a:prstGeom prst="rect">
            <a:avLst/>
          </a:prstGeom>
          <a:noFill/>
        </p:spPr>
        <p:txBody>
          <a:bodyPr wrap="square" rtlCol="0">
            <a:spAutoFit/>
          </a:bodyPr>
          <a:lstStyle/>
          <a:p>
            <a:pPr algn="ctr"/>
            <a:r>
              <a:rPr lang="en-US" sz="2400" dirty="0" smtClean="0">
                <a:latin typeface="Aharoni" panose="02010803020104030203" pitchFamily="2" charset="-79"/>
                <a:cs typeface="Aharoni" panose="02010803020104030203" pitchFamily="2" charset="-79"/>
              </a:rPr>
              <a:t>Life</a:t>
            </a:r>
          </a:p>
          <a:p>
            <a:pPr algn="ctr"/>
            <a:endParaRPr lang="en-US" sz="2400" dirty="0">
              <a:latin typeface="Aharoni" panose="02010803020104030203" pitchFamily="2" charset="-79"/>
              <a:cs typeface="Aharoni" panose="02010803020104030203" pitchFamily="2" charset="-79"/>
            </a:endParaRPr>
          </a:p>
          <a:p>
            <a:pPr algn="ctr"/>
            <a:r>
              <a:rPr lang="en-US" sz="2400" dirty="0" smtClean="0">
                <a:latin typeface="Aharoni" panose="02010803020104030203" pitchFamily="2" charset="-79"/>
                <a:cs typeface="Aharoni" panose="02010803020104030203" pitchFamily="2" charset="-79"/>
              </a:rPr>
              <a:t>__________ -</a:t>
            </a:r>
            <a:endParaRPr lang="en-US" sz="2400" dirty="0">
              <a:latin typeface="Aharoni" panose="02010803020104030203" pitchFamily="2" charset="-79"/>
              <a:cs typeface="Aharoni" panose="02010803020104030203" pitchFamily="2" charset="-79"/>
            </a:endParaRPr>
          </a:p>
        </p:txBody>
      </p:sp>
      <p:sp>
        <p:nvSpPr>
          <p:cNvPr id="27" name="TextBox 26"/>
          <p:cNvSpPr txBox="1"/>
          <p:nvPr/>
        </p:nvSpPr>
        <p:spPr>
          <a:xfrm>
            <a:off x="800677" y="3744980"/>
            <a:ext cx="1913206" cy="1200329"/>
          </a:xfrm>
          <a:prstGeom prst="rect">
            <a:avLst/>
          </a:prstGeom>
          <a:noFill/>
        </p:spPr>
        <p:txBody>
          <a:bodyPr wrap="square" rtlCol="0">
            <a:spAutoFit/>
          </a:bodyPr>
          <a:lstStyle/>
          <a:p>
            <a:pPr algn="ctr"/>
            <a:r>
              <a:rPr lang="en-US" sz="2400" dirty="0" smtClean="0">
                <a:latin typeface="Aharoni" panose="02010803020104030203" pitchFamily="2" charset="-79"/>
                <a:cs typeface="Aharoni" panose="02010803020104030203" pitchFamily="2" charset="-79"/>
              </a:rPr>
              <a:t>Life</a:t>
            </a:r>
          </a:p>
          <a:p>
            <a:pPr algn="ctr"/>
            <a:endParaRPr lang="en-US" sz="2400" dirty="0">
              <a:latin typeface="Aharoni" panose="02010803020104030203" pitchFamily="2" charset="-79"/>
              <a:cs typeface="Aharoni" panose="02010803020104030203" pitchFamily="2" charset="-79"/>
            </a:endParaRPr>
          </a:p>
          <a:p>
            <a:pPr algn="ctr"/>
            <a:r>
              <a:rPr lang="en-US" sz="2400" dirty="0" smtClean="0">
                <a:latin typeface="Aharoni" panose="02010803020104030203" pitchFamily="2" charset="-79"/>
                <a:cs typeface="Aharoni" panose="02010803020104030203" pitchFamily="2" charset="-79"/>
              </a:rPr>
              <a:t>__________ -</a:t>
            </a:r>
            <a:endParaRPr lang="en-US" sz="2400" dirty="0">
              <a:latin typeface="Aharoni" panose="02010803020104030203" pitchFamily="2" charset="-79"/>
              <a:cs typeface="Aharoni" panose="02010803020104030203" pitchFamily="2" charset="-79"/>
            </a:endParaRPr>
          </a:p>
        </p:txBody>
      </p:sp>
      <p:sp>
        <p:nvSpPr>
          <p:cNvPr id="28" name="TextBox 27"/>
          <p:cNvSpPr txBox="1"/>
          <p:nvPr/>
        </p:nvSpPr>
        <p:spPr>
          <a:xfrm>
            <a:off x="3069089" y="3744979"/>
            <a:ext cx="1913206" cy="1200329"/>
          </a:xfrm>
          <a:prstGeom prst="rect">
            <a:avLst/>
          </a:prstGeom>
          <a:noFill/>
        </p:spPr>
        <p:txBody>
          <a:bodyPr wrap="square" rtlCol="0">
            <a:spAutoFit/>
          </a:bodyPr>
          <a:lstStyle/>
          <a:p>
            <a:pPr algn="ctr"/>
            <a:r>
              <a:rPr lang="en-US" sz="2400" dirty="0" smtClean="0">
                <a:latin typeface="Aharoni" panose="02010803020104030203" pitchFamily="2" charset="-79"/>
                <a:cs typeface="Aharoni" panose="02010803020104030203" pitchFamily="2" charset="-79"/>
              </a:rPr>
              <a:t>Water</a:t>
            </a:r>
          </a:p>
          <a:p>
            <a:pPr algn="ctr"/>
            <a:endParaRPr lang="en-US" sz="2400" dirty="0">
              <a:latin typeface="Aharoni" panose="02010803020104030203" pitchFamily="2" charset="-79"/>
              <a:cs typeface="Aharoni" panose="02010803020104030203" pitchFamily="2" charset="-79"/>
            </a:endParaRPr>
          </a:p>
          <a:p>
            <a:pPr algn="ctr"/>
            <a:r>
              <a:rPr lang="en-US" sz="2400" dirty="0" smtClean="0">
                <a:latin typeface="Aharoni" panose="02010803020104030203" pitchFamily="2" charset="-79"/>
                <a:cs typeface="Aharoni" panose="02010803020104030203" pitchFamily="2" charset="-79"/>
              </a:rPr>
              <a:t>__________ -</a:t>
            </a:r>
            <a:endParaRPr lang="en-US" sz="2400" dirty="0">
              <a:latin typeface="Aharoni" panose="02010803020104030203" pitchFamily="2" charset="-79"/>
              <a:cs typeface="Aharoni" panose="02010803020104030203" pitchFamily="2" charset="-79"/>
            </a:endParaRPr>
          </a:p>
        </p:txBody>
      </p:sp>
      <p:sp>
        <p:nvSpPr>
          <p:cNvPr id="29" name="TextBox 28"/>
          <p:cNvSpPr txBox="1"/>
          <p:nvPr/>
        </p:nvSpPr>
        <p:spPr>
          <a:xfrm>
            <a:off x="8784771" y="3820788"/>
            <a:ext cx="1913206" cy="1200329"/>
          </a:xfrm>
          <a:prstGeom prst="rect">
            <a:avLst/>
          </a:prstGeom>
          <a:noFill/>
        </p:spPr>
        <p:txBody>
          <a:bodyPr wrap="square" rtlCol="0">
            <a:spAutoFit/>
          </a:bodyPr>
          <a:lstStyle/>
          <a:p>
            <a:pPr algn="ctr"/>
            <a:r>
              <a:rPr lang="en-US" sz="2400" dirty="0" smtClean="0">
                <a:latin typeface="Aharoni" panose="02010803020104030203" pitchFamily="2" charset="-79"/>
                <a:cs typeface="Aharoni" panose="02010803020104030203" pitchFamily="2" charset="-79"/>
              </a:rPr>
              <a:t>Water</a:t>
            </a:r>
          </a:p>
          <a:p>
            <a:pPr algn="ctr"/>
            <a:endParaRPr lang="en-US" sz="2400" dirty="0">
              <a:latin typeface="Aharoni" panose="02010803020104030203" pitchFamily="2" charset="-79"/>
              <a:cs typeface="Aharoni" panose="02010803020104030203" pitchFamily="2" charset="-79"/>
            </a:endParaRPr>
          </a:p>
          <a:p>
            <a:pPr algn="ctr"/>
            <a:r>
              <a:rPr lang="en-US" sz="2400" dirty="0" smtClean="0">
                <a:latin typeface="Aharoni" panose="02010803020104030203" pitchFamily="2" charset="-79"/>
                <a:cs typeface="Aharoni" panose="02010803020104030203" pitchFamily="2" charset="-79"/>
              </a:rPr>
              <a:t>__________ -</a:t>
            </a:r>
            <a:endParaRPr lang="en-US" sz="2400" dirty="0">
              <a:latin typeface="Aharoni" panose="02010803020104030203" pitchFamily="2" charset="-79"/>
              <a:cs typeface="Aharoni" panose="02010803020104030203" pitchFamily="2" charset="-79"/>
            </a:endParaRPr>
          </a:p>
        </p:txBody>
      </p:sp>
      <p:sp>
        <p:nvSpPr>
          <p:cNvPr id="30" name="TextBox 29"/>
          <p:cNvSpPr txBox="1"/>
          <p:nvPr/>
        </p:nvSpPr>
        <p:spPr>
          <a:xfrm>
            <a:off x="3125956" y="200920"/>
            <a:ext cx="1913206" cy="1200329"/>
          </a:xfrm>
          <a:prstGeom prst="rect">
            <a:avLst/>
          </a:prstGeom>
          <a:noFill/>
        </p:spPr>
        <p:txBody>
          <a:bodyPr wrap="square" rtlCol="0">
            <a:spAutoFit/>
          </a:bodyPr>
          <a:lstStyle/>
          <a:p>
            <a:pPr algn="ctr"/>
            <a:r>
              <a:rPr lang="en-US" sz="2400" dirty="0" smtClean="0">
                <a:latin typeface="Aharoni" panose="02010803020104030203" pitchFamily="2" charset="-79"/>
                <a:cs typeface="Aharoni" panose="02010803020104030203" pitchFamily="2" charset="-79"/>
              </a:rPr>
              <a:t>Air</a:t>
            </a:r>
          </a:p>
          <a:p>
            <a:pPr algn="ctr"/>
            <a:endParaRPr lang="en-US" sz="2400" dirty="0">
              <a:latin typeface="Aharoni" panose="02010803020104030203" pitchFamily="2" charset="-79"/>
              <a:cs typeface="Aharoni" panose="02010803020104030203" pitchFamily="2" charset="-79"/>
            </a:endParaRPr>
          </a:p>
          <a:p>
            <a:pPr algn="ctr"/>
            <a:r>
              <a:rPr lang="en-US" sz="2400" dirty="0" smtClean="0">
                <a:latin typeface="Aharoni" panose="02010803020104030203" pitchFamily="2" charset="-79"/>
                <a:cs typeface="Aharoni" panose="02010803020104030203" pitchFamily="2" charset="-79"/>
              </a:rPr>
              <a:t>__________ -</a:t>
            </a:r>
            <a:endParaRPr lang="en-US" sz="2400" dirty="0">
              <a:latin typeface="Aharoni" panose="02010803020104030203" pitchFamily="2" charset="-79"/>
              <a:cs typeface="Aharoni" panose="02010803020104030203" pitchFamily="2" charset="-79"/>
            </a:endParaRPr>
          </a:p>
        </p:txBody>
      </p:sp>
      <p:sp>
        <p:nvSpPr>
          <p:cNvPr id="31" name="TextBox 30"/>
          <p:cNvSpPr txBox="1"/>
          <p:nvPr/>
        </p:nvSpPr>
        <p:spPr>
          <a:xfrm>
            <a:off x="8880666" y="209814"/>
            <a:ext cx="1913206" cy="1200329"/>
          </a:xfrm>
          <a:prstGeom prst="rect">
            <a:avLst/>
          </a:prstGeom>
          <a:noFill/>
        </p:spPr>
        <p:txBody>
          <a:bodyPr wrap="square" rtlCol="0">
            <a:spAutoFit/>
          </a:bodyPr>
          <a:lstStyle/>
          <a:p>
            <a:pPr algn="ctr"/>
            <a:r>
              <a:rPr lang="en-US" sz="2400" dirty="0" smtClean="0">
                <a:latin typeface="Aharoni" panose="02010803020104030203" pitchFamily="2" charset="-79"/>
                <a:cs typeface="Aharoni" panose="02010803020104030203" pitchFamily="2" charset="-79"/>
              </a:rPr>
              <a:t>Air</a:t>
            </a:r>
          </a:p>
          <a:p>
            <a:pPr algn="ctr"/>
            <a:endParaRPr lang="en-US" sz="2400" dirty="0">
              <a:latin typeface="Aharoni" panose="02010803020104030203" pitchFamily="2" charset="-79"/>
              <a:cs typeface="Aharoni" panose="02010803020104030203" pitchFamily="2" charset="-79"/>
            </a:endParaRPr>
          </a:p>
          <a:p>
            <a:pPr algn="ctr"/>
            <a:r>
              <a:rPr lang="en-US" sz="2400" dirty="0" smtClean="0">
                <a:latin typeface="Aharoni" panose="02010803020104030203" pitchFamily="2" charset="-79"/>
                <a:cs typeface="Aharoni" panose="02010803020104030203" pitchFamily="2" charset="-79"/>
              </a:rPr>
              <a:t>__________ -</a:t>
            </a:r>
            <a:endParaRPr lang="en-US" sz="2400" dirty="0">
              <a:latin typeface="Aharoni" panose="02010803020104030203" pitchFamily="2" charset="-79"/>
              <a:cs typeface="Aharoni" panose="02010803020104030203" pitchFamily="2" charset="-79"/>
            </a:endParaRPr>
          </a:p>
        </p:txBody>
      </p:sp>
      <p:sp>
        <p:nvSpPr>
          <p:cNvPr id="32" name="TextBox 31"/>
          <p:cNvSpPr txBox="1"/>
          <p:nvPr/>
        </p:nvSpPr>
        <p:spPr>
          <a:xfrm>
            <a:off x="649572" y="1702783"/>
            <a:ext cx="1729632" cy="307777"/>
          </a:xfrm>
          <a:prstGeom prst="rect">
            <a:avLst/>
          </a:prstGeom>
          <a:noFill/>
        </p:spPr>
        <p:txBody>
          <a:bodyPr wrap="square" rtlCol="0">
            <a:spAutoFit/>
          </a:bodyPr>
          <a:lstStyle/>
          <a:p>
            <a:r>
              <a:rPr lang="en-US" sz="1400" dirty="0" smtClean="0"/>
              <a:t>Picture:</a:t>
            </a:r>
            <a:endParaRPr lang="en-US" sz="1400" dirty="0"/>
          </a:p>
        </p:txBody>
      </p:sp>
      <p:sp>
        <p:nvSpPr>
          <p:cNvPr id="33" name="TextBox 32"/>
          <p:cNvSpPr txBox="1"/>
          <p:nvPr/>
        </p:nvSpPr>
        <p:spPr>
          <a:xfrm>
            <a:off x="3010127" y="5519454"/>
            <a:ext cx="1729632" cy="307777"/>
          </a:xfrm>
          <a:prstGeom prst="rect">
            <a:avLst/>
          </a:prstGeom>
          <a:noFill/>
        </p:spPr>
        <p:txBody>
          <a:bodyPr wrap="square" rtlCol="0">
            <a:spAutoFit/>
          </a:bodyPr>
          <a:lstStyle/>
          <a:p>
            <a:r>
              <a:rPr lang="en-US" sz="1400" dirty="0" smtClean="0"/>
              <a:t>Picture:</a:t>
            </a:r>
            <a:endParaRPr lang="en-US" sz="1400" dirty="0"/>
          </a:p>
        </p:txBody>
      </p:sp>
      <p:sp>
        <p:nvSpPr>
          <p:cNvPr id="34" name="TextBox 33"/>
          <p:cNvSpPr txBox="1"/>
          <p:nvPr/>
        </p:nvSpPr>
        <p:spPr>
          <a:xfrm>
            <a:off x="617663" y="5397599"/>
            <a:ext cx="1729632" cy="307777"/>
          </a:xfrm>
          <a:prstGeom prst="rect">
            <a:avLst/>
          </a:prstGeom>
          <a:noFill/>
        </p:spPr>
        <p:txBody>
          <a:bodyPr wrap="square" rtlCol="0">
            <a:spAutoFit/>
          </a:bodyPr>
          <a:lstStyle/>
          <a:p>
            <a:r>
              <a:rPr lang="en-US" sz="1400" dirty="0" smtClean="0"/>
              <a:t>Picture:</a:t>
            </a:r>
            <a:endParaRPr lang="en-US" sz="1400" dirty="0"/>
          </a:p>
        </p:txBody>
      </p:sp>
      <p:sp>
        <p:nvSpPr>
          <p:cNvPr id="35" name="TextBox 34"/>
          <p:cNvSpPr txBox="1"/>
          <p:nvPr/>
        </p:nvSpPr>
        <p:spPr>
          <a:xfrm>
            <a:off x="2906195" y="1670750"/>
            <a:ext cx="1729632" cy="307777"/>
          </a:xfrm>
          <a:prstGeom prst="rect">
            <a:avLst/>
          </a:prstGeom>
          <a:noFill/>
        </p:spPr>
        <p:txBody>
          <a:bodyPr wrap="square" rtlCol="0">
            <a:spAutoFit/>
          </a:bodyPr>
          <a:lstStyle/>
          <a:p>
            <a:r>
              <a:rPr lang="en-US" sz="1400" dirty="0" smtClean="0"/>
              <a:t>Picture:</a:t>
            </a:r>
            <a:endParaRPr lang="en-US" sz="1400" dirty="0"/>
          </a:p>
        </p:txBody>
      </p:sp>
      <p:sp>
        <p:nvSpPr>
          <p:cNvPr id="37" name="TextBox 36"/>
          <p:cNvSpPr txBox="1"/>
          <p:nvPr/>
        </p:nvSpPr>
        <p:spPr>
          <a:xfrm>
            <a:off x="8784771" y="5377024"/>
            <a:ext cx="1729632" cy="307777"/>
          </a:xfrm>
          <a:prstGeom prst="rect">
            <a:avLst/>
          </a:prstGeom>
          <a:noFill/>
        </p:spPr>
        <p:txBody>
          <a:bodyPr wrap="square" rtlCol="0">
            <a:spAutoFit/>
          </a:bodyPr>
          <a:lstStyle/>
          <a:p>
            <a:r>
              <a:rPr lang="en-US" sz="1400" dirty="0" smtClean="0"/>
              <a:t>Picture:</a:t>
            </a:r>
            <a:endParaRPr lang="en-US" sz="1400" dirty="0"/>
          </a:p>
        </p:txBody>
      </p:sp>
      <p:sp>
        <p:nvSpPr>
          <p:cNvPr id="38" name="TextBox 37"/>
          <p:cNvSpPr txBox="1"/>
          <p:nvPr/>
        </p:nvSpPr>
        <p:spPr>
          <a:xfrm>
            <a:off x="6320930" y="5397598"/>
            <a:ext cx="1729632" cy="307777"/>
          </a:xfrm>
          <a:prstGeom prst="rect">
            <a:avLst/>
          </a:prstGeom>
          <a:noFill/>
        </p:spPr>
        <p:txBody>
          <a:bodyPr wrap="square" rtlCol="0">
            <a:spAutoFit/>
          </a:bodyPr>
          <a:lstStyle/>
          <a:p>
            <a:r>
              <a:rPr lang="en-US" sz="1400" dirty="0" smtClean="0"/>
              <a:t>Picture:</a:t>
            </a:r>
            <a:endParaRPr lang="en-US" sz="1400" dirty="0"/>
          </a:p>
        </p:txBody>
      </p:sp>
      <p:sp>
        <p:nvSpPr>
          <p:cNvPr id="39" name="TextBox 38"/>
          <p:cNvSpPr txBox="1"/>
          <p:nvPr/>
        </p:nvSpPr>
        <p:spPr>
          <a:xfrm>
            <a:off x="8701623" y="1708040"/>
            <a:ext cx="1729632" cy="307777"/>
          </a:xfrm>
          <a:prstGeom prst="rect">
            <a:avLst/>
          </a:prstGeom>
          <a:noFill/>
        </p:spPr>
        <p:txBody>
          <a:bodyPr wrap="square" rtlCol="0">
            <a:spAutoFit/>
          </a:bodyPr>
          <a:lstStyle/>
          <a:p>
            <a:r>
              <a:rPr lang="en-US" sz="1400" dirty="0" smtClean="0"/>
              <a:t>Picture:</a:t>
            </a:r>
            <a:endParaRPr lang="en-US" sz="1400" dirty="0"/>
          </a:p>
        </p:txBody>
      </p:sp>
      <p:sp>
        <p:nvSpPr>
          <p:cNvPr id="40" name="TextBox 39"/>
          <p:cNvSpPr txBox="1"/>
          <p:nvPr/>
        </p:nvSpPr>
        <p:spPr>
          <a:xfrm>
            <a:off x="6379335" y="1672582"/>
            <a:ext cx="1729632" cy="307777"/>
          </a:xfrm>
          <a:prstGeom prst="rect">
            <a:avLst/>
          </a:prstGeom>
          <a:noFill/>
        </p:spPr>
        <p:txBody>
          <a:bodyPr wrap="square" rtlCol="0">
            <a:spAutoFit/>
          </a:bodyPr>
          <a:lstStyle/>
          <a:p>
            <a:r>
              <a:rPr lang="en-US" sz="1400" dirty="0" smtClean="0"/>
              <a:t>Picture:</a:t>
            </a:r>
            <a:endParaRPr lang="en-US" sz="1400" dirty="0"/>
          </a:p>
        </p:txBody>
      </p:sp>
    </p:spTree>
    <p:extLst>
      <p:ext uri="{BB962C8B-B14F-4D97-AF65-F5344CB8AC3E}">
        <p14:creationId xmlns:p14="http://schemas.microsoft.com/office/powerpoint/2010/main" val="437347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0" name="Rectangle 19"/>
          <p:cNvSpPr/>
          <p:nvPr/>
        </p:nvSpPr>
        <p:spPr>
          <a:xfrm>
            <a:off x="1261872" y="182880"/>
            <a:ext cx="8525022" cy="6414867"/>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a:stCxn id="20" idx="0"/>
            <a:endCxn id="20" idx="2"/>
          </p:cNvCxnSpPr>
          <p:nvPr/>
        </p:nvCxnSpPr>
        <p:spPr>
          <a:xfrm>
            <a:off x="5524383" y="182880"/>
            <a:ext cx="0" cy="6414867"/>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20" idx="1"/>
            <a:endCxn id="20" idx="3"/>
          </p:cNvCxnSpPr>
          <p:nvPr/>
        </p:nvCxnSpPr>
        <p:spPr>
          <a:xfrm>
            <a:off x="1261872" y="3390314"/>
            <a:ext cx="852502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289495" y="295422"/>
            <a:ext cx="0" cy="641486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128781" y="295422"/>
            <a:ext cx="0" cy="6414867"/>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1533378" y="1969477"/>
            <a:ext cx="1756117" cy="14068"/>
          </a:xfrm>
          <a:prstGeom prst="line">
            <a:avLst/>
          </a:prstGeom>
          <a:ln w="22225">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8176845" y="5174567"/>
            <a:ext cx="1756117" cy="14068"/>
          </a:xfrm>
          <a:prstGeom prst="line">
            <a:avLst/>
          </a:prstGeom>
          <a:ln w="22225">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8149884" y="1983545"/>
            <a:ext cx="1756117" cy="14068"/>
          </a:xfrm>
          <a:prstGeom prst="line">
            <a:avLst/>
          </a:prstGeom>
          <a:ln w="22225">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1533378" y="5190979"/>
            <a:ext cx="1756117" cy="14068"/>
          </a:xfrm>
          <a:prstGeom prst="line">
            <a:avLst/>
          </a:prstGeom>
          <a:ln w="22225">
            <a:prstDash val="sysDot"/>
          </a:ln>
        </p:spPr>
        <p:style>
          <a:lnRef idx="1">
            <a:schemeClr val="accent1"/>
          </a:lnRef>
          <a:fillRef idx="0">
            <a:schemeClr val="accent1"/>
          </a:fillRef>
          <a:effectRef idx="0">
            <a:schemeClr val="accent1"/>
          </a:effectRef>
          <a:fontRef idx="minor">
            <a:schemeClr val="tx1"/>
          </a:fontRef>
        </p:style>
      </p:cxnSp>
      <p:sp>
        <p:nvSpPr>
          <p:cNvPr id="32" name="Right Arrow 31"/>
          <p:cNvSpPr/>
          <p:nvPr/>
        </p:nvSpPr>
        <p:spPr>
          <a:xfrm>
            <a:off x="548640" y="801858"/>
            <a:ext cx="1730326" cy="745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715342" y="981168"/>
            <a:ext cx="1364566" cy="369332"/>
          </a:xfrm>
          <a:prstGeom prst="rect">
            <a:avLst/>
          </a:prstGeom>
          <a:noFill/>
        </p:spPr>
        <p:txBody>
          <a:bodyPr wrap="square" rtlCol="0">
            <a:spAutoFit/>
          </a:bodyPr>
          <a:lstStyle/>
          <a:p>
            <a:r>
              <a:rPr lang="en-US" dirty="0" smtClean="0">
                <a:solidFill>
                  <a:schemeClr val="bg1"/>
                </a:solidFill>
              </a:rPr>
              <a:t>Pre-Fix</a:t>
            </a:r>
            <a:endParaRPr lang="en-US" dirty="0">
              <a:solidFill>
                <a:schemeClr val="bg1"/>
              </a:solidFill>
            </a:endParaRPr>
          </a:p>
        </p:txBody>
      </p:sp>
      <p:sp>
        <p:nvSpPr>
          <p:cNvPr id="36" name="Right Arrow 35"/>
          <p:cNvSpPr/>
          <p:nvPr/>
        </p:nvSpPr>
        <p:spPr>
          <a:xfrm rot="10800000">
            <a:off x="9380102" y="3890890"/>
            <a:ext cx="1730326" cy="745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9899668" y="4079018"/>
            <a:ext cx="1364566" cy="369332"/>
          </a:xfrm>
          <a:prstGeom prst="rect">
            <a:avLst/>
          </a:prstGeom>
          <a:noFill/>
        </p:spPr>
        <p:txBody>
          <a:bodyPr wrap="square" rtlCol="0">
            <a:spAutoFit/>
          </a:bodyPr>
          <a:lstStyle/>
          <a:p>
            <a:r>
              <a:rPr lang="en-US" dirty="0" smtClean="0">
                <a:solidFill>
                  <a:schemeClr val="bg1"/>
                </a:solidFill>
              </a:rPr>
              <a:t>Pre-Fix</a:t>
            </a:r>
            <a:endParaRPr lang="en-US" dirty="0">
              <a:solidFill>
                <a:schemeClr val="bg1"/>
              </a:solidFill>
            </a:endParaRPr>
          </a:p>
        </p:txBody>
      </p:sp>
      <p:sp>
        <p:nvSpPr>
          <p:cNvPr id="38" name="Right Arrow 37"/>
          <p:cNvSpPr/>
          <p:nvPr/>
        </p:nvSpPr>
        <p:spPr>
          <a:xfrm rot="10800000">
            <a:off x="9224537" y="825576"/>
            <a:ext cx="1730326" cy="745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9590297" y="1013704"/>
            <a:ext cx="1364566" cy="369332"/>
          </a:xfrm>
          <a:prstGeom prst="rect">
            <a:avLst/>
          </a:prstGeom>
          <a:noFill/>
        </p:spPr>
        <p:txBody>
          <a:bodyPr wrap="square" rtlCol="0">
            <a:spAutoFit/>
          </a:bodyPr>
          <a:lstStyle/>
          <a:p>
            <a:r>
              <a:rPr lang="en-US" dirty="0" smtClean="0">
                <a:solidFill>
                  <a:schemeClr val="bg1"/>
                </a:solidFill>
              </a:rPr>
              <a:t>Pre-Fix</a:t>
            </a:r>
            <a:endParaRPr lang="en-US" dirty="0">
              <a:solidFill>
                <a:schemeClr val="bg1"/>
              </a:solidFill>
            </a:endParaRPr>
          </a:p>
        </p:txBody>
      </p:sp>
      <p:sp>
        <p:nvSpPr>
          <p:cNvPr id="40" name="Right Arrow 39"/>
          <p:cNvSpPr/>
          <p:nvPr/>
        </p:nvSpPr>
        <p:spPr>
          <a:xfrm>
            <a:off x="365760" y="3967225"/>
            <a:ext cx="1730326" cy="745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532462" y="4146535"/>
            <a:ext cx="1364566" cy="369332"/>
          </a:xfrm>
          <a:prstGeom prst="rect">
            <a:avLst/>
          </a:prstGeom>
          <a:noFill/>
        </p:spPr>
        <p:txBody>
          <a:bodyPr wrap="square" rtlCol="0">
            <a:spAutoFit/>
          </a:bodyPr>
          <a:lstStyle/>
          <a:p>
            <a:r>
              <a:rPr lang="en-US" dirty="0" smtClean="0">
                <a:solidFill>
                  <a:schemeClr val="bg1"/>
                </a:solidFill>
              </a:rPr>
              <a:t>Pre-Fix</a:t>
            </a:r>
            <a:endParaRPr lang="en-US" dirty="0">
              <a:solidFill>
                <a:schemeClr val="bg1"/>
              </a:solidFill>
            </a:endParaRPr>
          </a:p>
        </p:txBody>
      </p:sp>
      <p:sp>
        <p:nvSpPr>
          <p:cNvPr id="42" name="Left Arrow 41"/>
          <p:cNvSpPr/>
          <p:nvPr/>
        </p:nvSpPr>
        <p:spPr>
          <a:xfrm rot="10800000">
            <a:off x="0" y="2447912"/>
            <a:ext cx="2096086" cy="59070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79248" y="2527766"/>
            <a:ext cx="1897028" cy="369332"/>
          </a:xfrm>
          <a:prstGeom prst="rect">
            <a:avLst/>
          </a:prstGeom>
          <a:noFill/>
        </p:spPr>
        <p:txBody>
          <a:bodyPr wrap="square" rtlCol="0">
            <a:spAutoFit/>
          </a:bodyPr>
          <a:lstStyle/>
          <a:p>
            <a:r>
              <a:rPr lang="en-US" dirty="0" smtClean="0">
                <a:solidFill>
                  <a:schemeClr val="bg1"/>
                </a:solidFill>
              </a:rPr>
              <a:t>Name of sphere</a:t>
            </a:r>
            <a:endParaRPr lang="en-US" dirty="0">
              <a:solidFill>
                <a:schemeClr val="bg1"/>
              </a:solidFill>
            </a:endParaRPr>
          </a:p>
        </p:txBody>
      </p:sp>
      <p:sp>
        <p:nvSpPr>
          <p:cNvPr id="44" name="Left Arrow 43"/>
          <p:cNvSpPr/>
          <p:nvPr/>
        </p:nvSpPr>
        <p:spPr>
          <a:xfrm rot="10800000">
            <a:off x="61899" y="5603359"/>
            <a:ext cx="2096086" cy="59070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141147" y="5683213"/>
            <a:ext cx="1897028" cy="369332"/>
          </a:xfrm>
          <a:prstGeom prst="rect">
            <a:avLst/>
          </a:prstGeom>
          <a:noFill/>
        </p:spPr>
        <p:txBody>
          <a:bodyPr wrap="square" rtlCol="0">
            <a:spAutoFit/>
          </a:bodyPr>
          <a:lstStyle/>
          <a:p>
            <a:r>
              <a:rPr lang="en-US" dirty="0" smtClean="0">
                <a:solidFill>
                  <a:schemeClr val="bg1"/>
                </a:solidFill>
              </a:rPr>
              <a:t>Name of sphere</a:t>
            </a:r>
            <a:endParaRPr lang="en-US" dirty="0">
              <a:solidFill>
                <a:schemeClr val="bg1"/>
              </a:solidFill>
            </a:endParaRPr>
          </a:p>
        </p:txBody>
      </p:sp>
      <p:sp>
        <p:nvSpPr>
          <p:cNvPr id="46" name="Left Arrow 45"/>
          <p:cNvSpPr/>
          <p:nvPr/>
        </p:nvSpPr>
        <p:spPr>
          <a:xfrm>
            <a:off x="8890781" y="2278967"/>
            <a:ext cx="2096086" cy="59070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049629" y="2373935"/>
            <a:ext cx="1897028" cy="369332"/>
          </a:xfrm>
          <a:prstGeom prst="rect">
            <a:avLst/>
          </a:prstGeom>
          <a:noFill/>
        </p:spPr>
        <p:txBody>
          <a:bodyPr wrap="square" rtlCol="0">
            <a:spAutoFit/>
          </a:bodyPr>
          <a:lstStyle/>
          <a:p>
            <a:r>
              <a:rPr lang="en-US" dirty="0" smtClean="0">
                <a:solidFill>
                  <a:schemeClr val="bg1"/>
                </a:solidFill>
              </a:rPr>
              <a:t>Name of sphere</a:t>
            </a:r>
            <a:endParaRPr lang="en-US" dirty="0">
              <a:solidFill>
                <a:schemeClr val="bg1"/>
              </a:solidFill>
            </a:endParaRPr>
          </a:p>
        </p:txBody>
      </p:sp>
      <p:sp>
        <p:nvSpPr>
          <p:cNvPr id="48" name="Left Arrow 47"/>
          <p:cNvSpPr/>
          <p:nvPr/>
        </p:nvSpPr>
        <p:spPr>
          <a:xfrm>
            <a:off x="8811533" y="5496465"/>
            <a:ext cx="2096086" cy="59070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9049629" y="5593417"/>
            <a:ext cx="1897028" cy="369332"/>
          </a:xfrm>
          <a:prstGeom prst="rect">
            <a:avLst/>
          </a:prstGeom>
          <a:noFill/>
        </p:spPr>
        <p:txBody>
          <a:bodyPr wrap="square" rtlCol="0">
            <a:spAutoFit/>
          </a:bodyPr>
          <a:lstStyle/>
          <a:p>
            <a:r>
              <a:rPr lang="en-US" dirty="0" smtClean="0">
                <a:solidFill>
                  <a:schemeClr val="bg1"/>
                </a:solidFill>
              </a:rPr>
              <a:t>Name of sphere</a:t>
            </a:r>
            <a:endParaRPr lang="en-US" dirty="0">
              <a:solidFill>
                <a:schemeClr val="bg1"/>
              </a:solidFill>
            </a:endParaRPr>
          </a:p>
        </p:txBody>
      </p:sp>
      <p:sp>
        <p:nvSpPr>
          <p:cNvPr id="50" name="TextBox 49"/>
          <p:cNvSpPr txBox="1"/>
          <p:nvPr/>
        </p:nvSpPr>
        <p:spPr>
          <a:xfrm>
            <a:off x="3343422" y="308957"/>
            <a:ext cx="1913206" cy="369332"/>
          </a:xfrm>
          <a:prstGeom prst="rect">
            <a:avLst/>
          </a:prstGeom>
          <a:noFill/>
        </p:spPr>
        <p:txBody>
          <a:bodyPr wrap="square" rtlCol="0">
            <a:spAutoFit/>
          </a:bodyPr>
          <a:lstStyle/>
          <a:p>
            <a:r>
              <a:rPr lang="en-US" dirty="0" smtClean="0"/>
              <a:t>Notes:</a:t>
            </a:r>
            <a:endParaRPr lang="en-US" dirty="0"/>
          </a:p>
        </p:txBody>
      </p:sp>
      <p:sp>
        <p:nvSpPr>
          <p:cNvPr id="51" name="TextBox 50"/>
          <p:cNvSpPr txBox="1"/>
          <p:nvPr/>
        </p:nvSpPr>
        <p:spPr>
          <a:xfrm>
            <a:off x="5824025" y="3512207"/>
            <a:ext cx="1913206" cy="369332"/>
          </a:xfrm>
          <a:prstGeom prst="rect">
            <a:avLst/>
          </a:prstGeom>
          <a:noFill/>
        </p:spPr>
        <p:txBody>
          <a:bodyPr wrap="square" rtlCol="0">
            <a:spAutoFit/>
          </a:bodyPr>
          <a:lstStyle/>
          <a:p>
            <a:r>
              <a:rPr lang="en-US" dirty="0" smtClean="0"/>
              <a:t>Notes:</a:t>
            </a:r>
            <a:endParaRPr lang="en-US" dirty="0"/>
          </a:p>
        </p:txBody>
      </p:sp>
      <p:sp>
        <p:nvSpPr>
          <p:cNvPr id="52" name="TextBox 51"/>
          <p:cNvSpPr txBox="1"/>
          <p:nvPr/>
        </p:nvSpPr>
        <p:spPr>
          <a:xfrm>
            <a:off x="3370094" y="3529355"/>
            <a:ext cx="1913206" cy="369332"/>
          </a:xfrm>
          <a:prstGeom prst="rect">
            <a:avLst/>
          </a:prstGeom>
          <a:noFill/>
        </p:spPr>
        <p:txBody>
          <a:bodyPr wrap="square" rtlCol="0">
            <a:spAutoFit/>
          </a:bodyPr>
          <a:lstStyle/>
          <a:p>
            <a:r>
              <a:rPr lang="en-US" dirty="0" smtClean="0"/>
              <a:t>Notes:</a:t>
            </a:r>
            <a:endParaRPr lang="en-US" dirty="0"/>
          </a:p>
        </p:txBody>
      </p:sp>
      <p:sp>
        <p:nvSpPr>
          <p:cNvPr id="53" name="TextBox 52"/>
          <p:cNvSpPr txBox="1"/>
          <p:nvPr/>
        </p:nvSpPr>
        <p:spPr>
          <a:xfrm>
            <a:off x="5809956" y="295422"/>
            <a:ext cx="1913206" cy="369332"/>
          </a:xfrm>
          <a:prstGeom prst="rect">
            <a:avLst/>
          </a:prstGeom>
          <a:noFill/>
        </p:spPr>
        <p:txBody>
          <a:bodyPr wrap="square" rtlCol="0">
            <a:spAutoFit/>
          </a:bodyPr>
          <a:lstStyle/>
          <a:p>
            <a:r>
              <a:rPr lang="en-US" dirty="0" smtClean="0"/>
              <a:t>Notes:</a:t>
            </a:r>
            <a:endParaRPr lang="en-US" dirty="0"/>
          </a:p>
        </p:txBody>
      </p:sp>
    </p:spTree>
    <p:extLst>
      <p:ext uri="{BB962C8B-B14F-4D97-AF65-F5344CB8AC3E}">
        <p14:creationId xmlns:p14="http://schemas.microsoft.com/office/powerpoint/2010/main" val="2374269340"/>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TC103457515[[fn=View]]</Template>
  <TotalTime>42</TotalTime>
  <Words>412</Words>
  <Application>Microsoft Office PowerPoint</Application>
  <PresentationFormat>Widescreen</PresentationFormat>
  <Paragraphs>72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Aharoni</vt:lpstr>
      <vt:lpstr>Arial</vt:lpstr>
      <vt:lpstr>Brush Script MT</vt:lpstr>
      <vt:lpstr>Century Schoolbook</vt:lpstr>
      <vt:lpstr>Wingdings 2</vt:lpstr>
      <vt:lpstr>View</vt:lpstr>
      <vt:lpstr>Earth’s 4 Spheres Foldable (how to)</vt:lpstr>
      <vt:lpstr>Materials</vt:lpstr>
      <vt:lpstr>Procedure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Earth’s 4 Spheres Foldable (how to)</dc:title>
  <dc:creator>Katherine Pease</dc:creator>
  <cp:lastModifiedBy>Katherine Pease</cp:lastModifiedBy>
  <cp:revision>8</cp:revision>
  <dcterms:created xsi:type="dcterms:W3CDTF">2014-10-19T15:34:36Z</dcterms:created>
  <dcterms:modified xsi:type="dcterms:W3CDTF">2014-10-19T16:17:08Z</dcterms:modified>
</cp:coreProperties>
</file>