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8" r:id="rId3"/>
    <p:sldId id="257" r:id="rId4"/>
    <p:sldId id="258" r:id="rId5"/>
    <p:sldId id="259" r:id="rId6"/>
    <p:sldId id="260" r:id="rId7"/>
    <p:sldId id="261" r:id="rId8"/>
    <p:sldId id="262" r:id="rId9"/>
    <p:sldId id="263" r:id="rId10"/>
    <p:sldId id="265" r:id="rId11"/>
    <p:sldId id="264" r:id="rId12"/>
    <p:sldId id="266" r:id="rId13"/>
  </p:sldIdLst>
  <p:sldSz cx="12192000" cy="6858000"/>
  <p:notesSz cx="6954838"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C000"/>
    <a:srgbClr val="61F83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25" autoAdjust="0"/>
    <p:restoredTop sz="94660"/>
  </p:normalViewPr>
  <p:slideViewPr>
    <p:cSldViewPr snapToGrid="0">
      <p:cViewPr varScale="1">
        <p:scale>
          <a:sx n="95" d="100"/>
          <a:sy n="95" d="100"/>
        </p:scale>
        <p:origin x="53" y="-259"/>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4C8F027-A4B0-405A-9F6D-C7F5D9B6909C}" type="datetimeFigureOut">
              <a:rPr lang="en-US" smtClean="0"/>
              <a:t>12/8/2016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DC86538-6233-4F02-AD7B-CE649CE53BF7}" type="slidenum">
              <a:rPr lang="en-US" smtClean="0"/>
              <a:t>‹#›</a:t>
            </a:fld>
            <a:endParaRPr lang="en-US"/>
          </a:p>
        </p:txBody>
      </p:sp>
    </p:spTree>
    <p:extLst>
      <p:ext uri="{BB962C8B-B14F-4D97-AF65-F5344CB8AC3E}">
        <p14:creationId xmlns:p14="http://schemas.microsoft.com/office/powerpoint/2010/main" val="27033496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4C8F027-A4B0-405A-9F6D-C7F5D9B6909C}" type="datetimeFigureOut">
              <a:rPr lang="en-US" smtClean="0"/>
              <a:t>12/8/2016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DC86538-6233-4F02-AD7B-CE649CE53BF7}" type="slidenum">
              <a:rPr lang="en-US" smtClean="0"/>
              <a:t>‹#›</a:t>
            </a:fld>
            <a:endParaRPr lang="en-US"/>
          </a:p>
        </p:txBody>
      </p:sp>
    </p:spTree>
    <p:extLst>
      <p:ext uri="{BB962C8B-B14F-4D97-AF65-F5344CB8AC3E}">
        <p14:creationId xmlns:p14="http://schemas.microsoft.com/office/powerpoint/2010/main" val="33609606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4C8F027-A4B0-405A-9F6D-C7F5D9B6909C}" type="datetimeFigureOut">
              <a:rPr lang="en-US" smtClean="0"/>
              <a:t>12/8/2016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DC86538-6233-4F02-AD7B-CE649CE53BF7}" type="slidenum">
              <a:rPr lang="en-US" smtClean="0"/>
              <a:t>‹#›</a:t>
            </a:fld>
            <a:endParaRPr lang="en-US"/>
          </a:p>
        </p:txBody>
      </p:sp>
    </p:spTree>
    <p:extLst>
      <p:ext uri="{BB962C8B-B14F-4D97-AF65-F5344CB8AC3E}">
        <p14:creationId xmlns:p14="http://schemas.microsoft.com/office/powerpoint/2010/main" val="6635407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4C8F027-A4B0-405A-9F6D-C7F5D9B6909C}" type="datetimeFigureOut">
              <a:rPr lang="en-US" smtClean="0"/>
              <a:t>12/8/2016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DC86538-6233-4F02-AD7B-CE649CE53BF7}" type="slidenum">
              <a:rPr lang="en-US" smtClean="0"/>
              <a:t>‹#›</a:t>
            </a:fld>
            <a:endParaRPr lang="en-US"/>
          </a:p>
        </p:txBody>
      </p:sp>
    </p:spTree>
    <p:extLst>
      <p:ext uri="{BB962C8B-B14F-4D97-AF65-F5344CB8AC3E}">
        <p14:creationId xmlns:p14="http://schemas.microsoft.com/office/powerpoint/2010/main" val="13089708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4C8F027-A4B0-405A-9F6D-C7F5D9B6909C}" type="datetimeFigureOut">
              <a:rPr lang="en-US" smtClean="0"/>
              <a:t>12/8/2016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DC86538-6233-4F02-AD7B-CE649CE53BF7}" type="slidenum">
              <a:rPr lang="en-US" smtClean="0"/>
              <a:t>‹#›</a:t>
            </a:fld>
            <a:endParaRPr lang="en-US"/>
          </a:p>
        </p:txBody>
      </p:sp>
    </p:spTree>
    <p:extLst>
      <p:ext uri="{BB962C8B-B14F-4D97-AF65-F5344CB8AC3E}">
        <p14:creationId xmlns:p14="http://schemas.microsoft.com/office/powerpoint/2010/main" val="36614019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4C8F027-A4B0-405A-9F6D-C7F5D9B6909C}" type="datetimeFigureOut">
              <a:rPr lang="en-US" smtClean="0"/>
              <a:t>12/8/2016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DC86538-6233-4F02-AD7B-CE649CE53BF7}" type="slidenum">
              <a:rPr lang="en-US" smtClean="0"/>
              <a:t>‹#›</a:t>
            </a:fld>
            <a:endParaRPr lang="en-US"/>
          </a:p>
        </p:txBody>
      </p:sp>
    </p:spTree>
    <p:extLst>
      <p:ext uri="{BB962C8B-B14F-4D97-AF65-F5344CB8AC3E}">
        <p14:creationId xmlns:p14="http://schemas.microsoft.com/office/powerpoint/2010/main" val="28547797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4C8F027-A4B0-405A-9F6D-C7F5D9B6909C}" type="datetimeFigureOut">
              <a:rPr lang="en-US" smtClean="0"/>
              <a:t>12/8/2016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DC86538-6233-4F02-AD7B-CE649CE53BF7}" type="slidenum">
              <a:rPr lang="en-US" smtClean="0"/>
              <a:t>‹#›</a:t>
            </a:fld>
            <a:endParaRPr lang="en-US"/>
          </a:p>
        </p:txBody>
      </p:sp>
    </p:spTree>
    <p:extLst>
      <p:ext uri="{BB962C8B-B14F-4D97-AF65-F5344CB8AC3E}">
        <p14:creationId xmlns:p14="http://schemas.microsoft.com/office/powerpoint/2010/main" val="11563022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4C8F027-A4B0-405A-9F6D-C7F5D9B6909C}" type="datetimeFigureOut">
              <a:rPr lang="en-US" smtClean="0"/>
              <a:t>12/8/2016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DC86538-6233-4F02-AD7B-CE649CE53BF7}" type="slidenum">
              <a:rPr lang="en-US" smtClean="0"/>
              <a:t>‹#›</a:t>
            </a:fld>
            <a:endParaRPr lang="en-US"/>
          </a:p>
        </p:txBody>
      </p:sp>
    </p:spTree>
    <p:extLst>
      <p:ext uri="{BB962C8B-B14F-4D97-AF65-F5344CB8AC3E}">
        <p14:creationId xmlns:p14="http://schemas.microsoft.com/office/powerpoint/2010/main" val="23476547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4C8F027-A4B0-405A-9F6D-C7F5D9B6909C}" type="datetimeFigureOut">
              <a:rPr lang="en-US" smtClean="0"/>
              <a:t>12/8/2016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DC86538-6233-4F02-AD7B-CE649CE53BF7}" type="slidenum">
              <a:rPr lang="en-US" smtClean="0"/>
              <a:t>‹#›</a:t>
            </a:fld>
            <a:endParaRPr lang="en-US"/>
          </a:p>
        </p:txBody>
      </p:sp>
    </p:spTree>
    <p:extLst>
      <p:ext uri="{BB962C8B-B14F-4D97-AF65-F5344CB8AC3E}">
        <p14:creationId xmlns:p14="http://schemas.microsoft.com/office/powerpoint/2010/main" val="6111695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B4C8F027-A4B0-405A-9F6D-C7F5D9B6909C}" type="datetimeFigureOut">
              <a:rPr lang="en-US" smtClean="0"/>
              <a:t>12/8/2016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DC86538-6233-4F02-AD7B-CE649CE53BF7}" type="slidenum">
              <a:rPr lang="en-US" smtClean="0"/>
              <a:t>‹#›</a:t>
            </a:fld>
            <a:endParaRPr lang="en-US"/>
          </a:p>
        </p:txBody>
      </p:sp>
    </p:spTree>
    <p:extLst>
      <p:ext uri="{BB962C8B-B14F-4D97-AF65-F5344CB8AC3E}">
        <p14:creationId xmlns:p14="http://schemas.microsoft.com/office/powerpoint/2010/main" val="3009855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B4C8F027-A4B0-405A-9F6D-C7F5D9B6909C}" type="datetimeFigureOut">
              <a:rPr lang="en-US" smtClean="0"/>
              <a:t>12/8/2016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DC86538-6233-4F02-AD7B-CE649CE53BF7}" type="slidenum">
              <a:rPr lang="en-US" smtClean="0"/>
              <a:t>‹#›</a:t>
            </a:fld>
            <a:endParaRPr lang="en-US"/>
          </a:p>
        </p:txBody>
      </p:sp>
    </p:spTree>
    <p:extLst>
      <p:ext uri="{BB962C8B-B14F-4D97-AF65-F5344CB8AC3E}">
        <p14:creationId xmlns:p14="http://schemas.microsoft.com/office/powerpoint/2010/main" val="29106759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4C8F027-A4B0-405A-9F6D-C7F5D9B6909C}" type="datetimeFigureOut">
              <a:rPr lang="en-US" smtClean="0"/>
              <a:t>12/8/2016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DC86538-6233-4F02-AD7B-CE649CE53BF7}" type="slidenum">
              <a:rPr lang="en-US" smtClean="0"/>
              <a:t>‹#›</a:t>
            </a:fld>
            <a:endParaRPr lang="en-US"/>
          </a:p>
        </p:txBody>
      </p:sp>
    </p:spTree>
    <p:extLst>
      <p:ext uri="{BB962C8B-B14F-4D97-AF65-F5344CB8AC3E}">
        <p14:creationId xmlns:p14="http://schemas.microsoft.com/office/powerpoint/2010/main" val="383302118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2" descr="Image result for study for test clipar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3587262"/>
            <a:ext cx="12637477" cy="13106399"/>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ctrTitle"/>
          </p:nvPr>
        </p:nvSpPr>
        <p:spPr>
          <a:xfrm>
            <a:off x="-642257" y="-51009"/>
            <a:ext cx="12192000" cy="1059134"/>
          </a:xfrm>
        </p:spPr>
        <p:txBody>
          <a:bodyPr/>
          <a:lstStyle/>
          <a:p>
            <a:r>
              <a:rPr lang="en-US" u="sng" dirty="0" smtClean="0">
                <a:ln w="38100">
                  <a:solidFill>
                    <a:schemeClr val="tx1"/>
                  </a:solidFill>
                </a:ln>
                <a:solidFill>
                  <a:srgbClr val="00B0F0"/>
                </a:solidFill>
                <a:latin typeface="Harlow Solid Italic" panose="04030604020F02020D02" pitchFamily="82" charset="0"/>
              </a:rPr>
              <a:t>December </a:t>
            </a:r>
            <a:r>
              <a:rPr lang="en-US" u="sng" dirty="0" smtClean="0">
                <a:ln w="38100">
                  <a:solidFill>
                    <a:schemeClr val="tx1"/>
                  </a:solidFill>
                </a:ln>
                <a:solidFill>
                  <a:srgbClr val="00B0F0"/>
                </a:solidFill>
                <a:latin typeface="Harlow Solid Italic" panose="04030604020F02020D02" pitchFamily="82" charset="0"/>
              </a:rPr>
              <a:t>8, 2016 / 7</a:t>
            </a:r>
            <a:r>
              <a:rPr lang="en-US" u="sng" baseline="30000" dirty="0" smtClean="0">
                <a:ln w="38100">
                  <a:solidFill>
                    <a:schemeClr val="tx1"/>
                  </a:solidFill>
                </a:ln>
                <a:solidFill>
                  <a:srgbClr val="00B0F0"/>
                </a:solidFill>
                <a:latin typeface="Harlow Solid Italic" panose="04030604020F02020D02" pitchFamily="82" charset="0"/>
              </a:rPr>
              <a:t>th</a:t>
            </a:r>
            <a:r>
              <a:rPr lang="en-US" u="sng" dirty="0" smtClean="0">
                <a:ln w="38100">
                  <a:solidFill>
                    <a:schemeClr val="tx1"/>
                  </a:solidFill>
                </a:ln>
                <a:solidFill>
                  <a:srgbClr val="00B0F0"/>
                </a:solidFill>
                <a:latin typeface="Harlow Solid Italic" panose="04030604020F02020D02" pitchFamily="82" charset="0"/>
              </a:rPr>
              <a:t> Grade</a:t>
            </a:r>
            <a:endParaRPr lang="en-US" u="sng" dirty="0">
              <a:ln w="38100">
                <a:solidFill>
                  <a:schemeClr val="tx1"/>
                </a:solidFill>
              </a:ln>
              <a:solidFill>
                <a:srgbClr val="00B0F0"/>
              </a:solidFill>
              <a:latin typeface="Harlow Solid Italic" panose="04030604020F02020D02" pitchFamily="82" charset="0"/>
            </a:endParaRPr>
          </a:p>
        </p:txBody>
      </p:sp>
      <p:sp>
        <p:nvSpPr>
          <p:cNvPr id="5" name="Rounded Rectangle 4"/>
          <p:cNvSpPr/>
          <p:nvPr/>
        </p:nvSpPr>
        <p:spPr>
          <a:xfrm>
            <a:off x="208722" y="914400"/>
            <a:ext cx="11221278" cy="5762445"/>
          </a:xfrm>
          <a:prstGeom prst="roundRect">
            <a:avLst/>
          </a:prstGeom>
          <a:solidFill>
            <a:schemeClr val="accent2">
              <a:lumMod val="40000"/>
              <a:lumOff val="60000"/>
              <a:alpha val="5098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208722" y="1008125"/>
            <a:ext cx="11221278" cy="5375421"/>
          </a:xfrm>
        </p:spPr>
        <p:txBody>
          <a:bodyPr>
            <a:noAutofit/>
          </a:bodyPr>
          <a:lstStyle/>
          <a:p>
            <a:pPr marL="457200" indent="-457200" algn="l">
              <a:buAutoNum type="arabicPeriod"/>
            </a:pPr>
            <a:r>
              <a:rPr lang="en-US" sz="5400" dirty="0" smtClean="0">
                <a:ln>
                  <a:solidFill>
                    <a:schemeClr val="bg2"/>
                  </a:solidFill>
                </a:ln>
                <a:latin typeface="Aharoni" panose="02010803020104030203" pitchFamily="2" charset="-79"/>
                <a:cs typeface="Aharoni" panose="02010803020104030203" pitchFamily="2" charset="-79"/>
              </a:rPr>
              <a:t>Sharpen Pencil</a:t>
            </a:r>
          </a:p>
          <a:p>
            <a:pPr marL="457200" indent="-457200" algn="l">
              <a:buAutoNum type="arabicPeriod"/>
            </a:pPr>
            <a:r>
              <a:rPr lang="en-US" sz="5400" dirty="0" smtClean="0">
                <a:ln>
                  <a:solidFill>
                    <a:schemeClr val="bg2"/>
                  </a:solidFill>
                </a:ln>
                <a:latin typeface="Aharoni" panose="02010803020104030203" pitchFamily="2" charset="-79"/>
                <a:cs typeface="Aharoni" panose="02010803020104030203" pitchFamily="2" charset="-79"/>
              </a:rPr>
              <a:t>Collect Vocabulary Practice </a:t>
            </a:r>
            <a:r>
              <a:rPr lang="en-US" sz="5400" dirty="0" smtClean="0">
                <a:ln>
                  <a:solidFill>
                    <a:schemeClr val="bg2"/>
                  </a:solidFill>
                </a:ln>
                <a:latin typeface="Aharoni" panose="02010803020104030203" pitchFamily="2" charset="-79"/>
                <a:cs typeface="Aharoni" panose="02010803020104030203" pitchFamily="2" charset="-79"/>
              </a:rPr>
              <a:t>Sheet </a:t>
            </a:r>
            <a:endParaRPr lang="en-US" sz="5400" dirty="0" smtClean="0">
              <a:ln>
                <a:solidFill>
                  <a:schemeClr val="bg2"/>
                </a:solidFill>
              </a:ln>
              <a:latin typeface="Aharoni" panose="02010803020104030203" pitchFamily="2" charset="-79"/>
              <a:cs typeface="Aharoni" panose="02010803020104030203" pitchFamily="2" charset="-79"/>
            </a:endParaRPr>
          </a:p>
          <a:p>
            <a:pPr marL="457200" indent="-457200" algn="l">
              <a:buAutoNum type="arabicPeriod"/>
            </a:pPr>
            <a:r>
              <a:rPr lang="en-US" sz="5400" dirty="0" smtClean="0">
                <a:ln>
                  <a:solidFill>
                    <a:schemeClr val="bg2"/>
                  </a:solidFill>
                </a:ln>
                <a:latin typeface="Aharoni" panose="02010803020104030203" pitchFamily="2" charset="-79"/>
                <a:cs typeface="Aharoni" panose="02010803020104030203" pitchFamily="2" charset="-79"/>
              </a:rPr>
              <a:t>Sit in assigned seat</a:t>
            </a:r>
          </a:p>
          <a:p>
            <a:pPr marL="457200" indent="-457200" algn="l">
              <a:buAutoNum type="arabicPeriod"/>
            </a:pPr>
            <a:r>
              <a:rPr lang="en-US" sz="5400" dirty="0" smtClean="0">
                <a:ln>
                  <a:solidFill>
                    <a:schemeClr val="bg2"/>
                  </a:solidFill>
                </a:ln>
                <a:latin typeface="Aharoni" panose="02010803020104030203" pitchFamily="2" charset="-79"/>
                <a:cs typeface="Aharoni" panose="02010803020104030203" pitchFamily="2" charset="-79"/>
              </a:rPr>
              <a:t>Complete the card sort at your table and use the information gathered to complete the PDN</a:t>
            </a:r>
            <a:endParaRPr lang="en-US" sz="5400" dirty="0" smtClean="0">
              <a:ln>
                <a:solidFill>
                  <a:schemeClr val="bg2"/>
                </a:solidFill>
              </a:ln>
              <a:latin typeface="Aharoni" panose="02010803020104030203" pitchFamily="2" charset="-79"/>
              <a:cs typeface="Aharoni" panose="02010803020104030203" pitchFamily="2" charset="-79"/>
            </a:endParaRPr>
          </a:p>
          <a:p>
            <a:pPr algn="l"/>
            <a:endParaRPr lang="en-US" sz="7200" dirty="0" smtClean="0">
              <a:ln>
                <a:solidFill>
                  <a:schemeClr val="bg2"/>
                </a:solidFill>
              </a:ln>
              <a:latin typeface="Aharoni" panose="02010803020104030203" pitchFamily="2" charset="-79"/>
              <a:cs typeface="Aharoni" panose="02010803020104030203" pitchFamily="2" charset="-79"/>
            </a:endParaRPr>
          </a:p>
        </p:txBody>
      </p:sp>
    </p:spTree>
    <p:extLst>
      <p:ext uri="{BB962C8B-B14F-4D97-AF65-F5344CB8AC3E}">
        <p14:creationId xmlns:p14="http://schemas.microsoft.com/office/powerpoint/2010/main" val="8132765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2" descr="Image result for study for test clipar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3587262"/>
            <a:ext cx="12637477" cy="13106399"/>
          </a:xfrm>
          <a:prstGeom prst="rect">
            <a:avLst/>
          </a:prstGeom>
          <a:noFill/>
          <a:extLst>
            <a:ext uri="{909E8E84-426E-40DD-AFC4-6F175D3DCCD1}">
              <a14:hiddenFill xmlns:a14="http://schemas.microsoft.com/office/drawing/2010/main">
                <a:solidFill>
                  <a:srgbClr val="FFFFFF"/>
                </a:solidFill>
              </a14:hiddenFill>
            </a:ext>
          </a:extLst>
        </p:spPr>
      </p:pic>
      <p:sp>
        <p:nvSpPr>
          <p:cNvPr id="6" name="Rounded Rectangle 5"/>
          <p:cNvSpPr/>
          <p:nvPr/>
        </p:nvSpPr>
        <p:spPr>
          <a:xfrm>
            <a:off x="114655" y="867309"/>
            <a:ext cx="11683766" cy="5499463"/>
          </a:xfrm>
          <a:prstGeom prst="roundRect">
            <a:avLst/>
          </a:prstGeom>
          <a:solidFill>
            <a:srgbClr val="FFC000">
              <a:alpha val="25098"/>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a:off x="1530907" y="77787"/>
            <a:ext cx="8935459" cy="1015663"/>
          </a:xfrm>
          <a:prstGeom prst="rect">
            <a:avLst/>
          </a:prstGeom>
        </p:spPr>
        <p:txBody>
          <a:bodyPr wrap="none">
            <a:spAutoFit/>
          </a:bodyPr>
          <a:lstStyle/>
          <a:p>
            <a:pPr algn="ctr"/>
            <a:r>
              <a:rPr lang="en-US" sz="6000" b="1" u="sng" dirty="0">
                <a:ln w="13462">
                  <a:solidFill>
                    <a:schemeClr val="bg1"/>
                  </a:solidFill>
                  <a:prstDash val="solid"/>
                </a:ln>
                <a:solidFill>
                  <a:schemeClr val="tx1">
                    <a:lumMod val="85000"/>
                    <a:lumOff val="15000"/>
                  </a:schemeClr>
                </a:solidFill>
                <a:effectLst>
                  <a:outerShdw dist="38100" dir="2700000" algn="bl" rotWithShape="0">
                    <a:schemeClr val="accent5"/>
                  </a:outerShdw>
                </a:effectLst>
                <a:latin typeface="Harlow Solid Italic" panose="04030604020F02020D02" pitchFamily="82" charset="0"/>
              </a:rPr>
              <a:t>6</a:t>
            </a:r>
            <a:r>
              <a:rPr lang="en-US" sz="6000" b="1" u="sng" baseline="30000" dirty="0">
                <a:ln w="13462">
                  <a:solidFill>
                    <a:schemeClr val="bg1"/>
                  </a:solidFill>
                  <a:prstDash val="solid"/>
                </a:ln>
                <a:solidFill>
                  <a:schemeClr val="tx1">
                    <a:lumMod val="85000"/>
                    <a:lumOff val="15000"/>
                  </a:schemeClr>
                </a:solidFill>
                <a:effectLst>
                  <a:outerShdw dist="38100" dir="2700000" algn="bl" rotWithShape="0">
                    <a:schemeClr val="accent5"/>
                  </a:outerShdw>
                </a:effectLst>
                <a:latin typeface="Harlow Solid Italic" panose="04030604020F02020D02" pitchFamily="82" charset="0"/>
              </a:rPr>
              <a:t>th</a:t>
            </a:r>
            <a:r>
              <a:rPr lang="en-US" sz="6000" b="1" u="sng" dirty="0">
                <a:ln w="13462">
                  <a:solidFill>
                    <a:schemeClr val="bg1"/>
                  </a:solidFill>
                  <a:prstDash val="solid"/>
                </a:ln>
                <a:solidFill>
                  <a:schemeClr val="tx1">
                    <a:lumMod val="85000"/>
                    <a:lumOff val="15000"/>
                  </a:schemeClr>
                </a:solidFill>
                <a:effectLst>
                  <a:outerShdw dist="38100" dir="2700000" algn="bl" rotWithShape="0">
                    <a:schemeClr val="accent5"/>
                  </a:outerShdw>
                </a:effectLst>
                <a:latin typeface="Harlow Solid Italic" panose="04030604020F02020D02" pitchFamily="82" charset="0"/>
              </a:rPr>
              <a:t> Grade </a:t>
            </a:r>
            <a:r>
              <a:rPr lang="en-US" sz="6000" b="1" u="sng" dirty="0" smtClean="0">
                <a:ln w="13462">
                  <a:solidFill>
                    <a:schemeClr val="bg1"/>
                  </a:solidFill>
                  <a:prstDash val="solid"/>
                </a:ln>
                <a:solidFill>
                  <a:schemeClr val="tx1">
                    <a:lumMod val="85000"/>
                    <a:lumOff val="15000"/>
                  </a:schemeClr>
                </a:solidFill>
                <a:effectLst>
                  <a:outerShdw dist="38100" dir="2700000" algn="bl" rotWithShape="0">
                    <a:schemeClr val="accent5"/>
                  </a:outerShdw>
                </a:effectLst>
                <a:latin typeface="Harlow Solid Italic" panose="04030604020F02020D02" pitchFamily="82" charset="0"/>
              </a:rPr>
              <a:t>Essential Question</a:t>
            </a:r>
            <a:endParaRPr lang="en-US" sz="6000" b="1" u="sng" dirty="0">
              <a:ln w="13462">
                <a:solidFill>
                  <a:schemeClr val="bg1"/>
                </a:solidFill>
                <a:prstDash val="solid"/>
              </a:ln>
              <a:solidFill>
                <a:schemeClr val="tx1">
                  <a:lumMod val="85000"/>
                  <a:lumOff val="15000"/>
                </a:schemeClr>
              </a:solidFill>
              <a:effectLst>
                <a:outerShdw dist="38100" dir="2700000" algn="bl" rotWithShape="0">
                  <a:schemeClr val="accent5"/>
                </a:outerShdw>
              </a:effectLst>
              <a:latin typeface="Harlow Solid Italic" panose="04030604020F02020D02" pitchFamily="82" charset="0"/>
            </a:endParaRPr>
          </a:p>
        </p:txBody>
      </p:sp>
      <p:sp>
        <p:nvSpPr>
          <p:cNvPr id="2" name="Rectangle 1"/>
          <p:cNvSpPr/>
          <p:nvPr/>
        </p:nvSpPr>
        <p:spPr>
          <a:xfrm>
            <a:off x="370935" y="1200995"/>
            <a:ext cx="11171207" cy="4832092"/>
          </a:xfrm>
          <a:prstGeom prst="rect">
            <a:avLst/>
          </a:prstGeom>
        </p:spPr>
        <p:txBody>
          <a:bodyPr wrap="square">
            <a:spAutoFit/>
          </a:bodyPr>
          <a:lstStyle/>
          <a:p>
            <a:r>
              <a:rPr lang="en-US" sz="4400" dirty="0">
                <a:latin typeface="Aharoni" panose="02010803020104030203" pitchFamily="2" charset="-79"/>
                <a:cs typeface="Aharoni" panose="02010803020104030203" pitchFamily="2" charset="-79"/>
              </a:rPr>
              <a:t>You know that I have a HUGE test in 2 weeks that will count for a LARGE portion of my grade.  What will you do to help prepare for this test? Study is not an answer.  How will you study? What are the steps you will take to make the highest grade you can?</a:t>
            </a:r>
          </a:p>
        </p:txBody>
      </p:sp>
    </p:spTree>
    <p:extLst>
      <p:ext uri="{BB962C8B-B14F-4D97-AF65-F5344CB8AC3E}">
        <p14:creationId xmlns:p14="http://schemas.microsoft.com/office/powerpoint/2010/main" val="182019005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2" descr="Image result for study for test clipar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5323" y="-3135260"/>
            <a:ext cx="12637477" cy="13106399"/>
          </a:xfrm>
          <a:prstGeom prst="rect">
            <a:avLst/>
          </a:prstGeom>
          <a:noFill/>
          <a:extLst>
            <a:ext uri="{909E8E84-426E-40DD-AFC4-6F175D3DCCD1}">
              <a14:hiddenFill xmlns:a14="http://schemas.microsoft.com/office/drawing/2010/main">
                <a:solidFill>
                  <a:srgbClr val="FFFFFF"/>
                </a:solidFill>
              </a14:hiddenFill>
            </a:ext>
          </a:extLst>
        </p:spPr>
      </p:pic>
      <p:sp>
        <p:nvSpPr>
          <p:cNvPr id="6" name="Rounded Rectangle 5"/>
          <p:cNvSpPr/>
          <p:nvPr/>
        </p:nvSpPr>
        <p:spPr>
          <a:xfrm>
            <a:off x="930442" y="1216352"/>
            <a:ext cx="10740189" cy="5246963"/>
          </a:xfrm>
          <a:prstGeom prst="roundRect">
            <a:avLst/>
          </a:prstGeom>
          <a:solidFill>
            <a:srgbClr val="FFC000">
              <a:alpha val="23922"/>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818147" y="1411705"/>
            <a:ext cx="10980821" cy="5360481"/>
          </a:xfrm>
        </p:spPr>
        <p:txBody>
          <a:bodyPr>
            <a:normAutofit fontScale="92500" lnSpcReduction="10000"/>
          </a:bodyPr>
          <a:lstStyle/>
          <a:p>
            <a:pPr algn="ctr"/>
            <a:r>
              <a:rPr lang="en-US" sz="7200" dirty="0">
                <a:ln>
                  <a:solidFill>
                    <a:schemeClr val="bg1"/>
                  </a:solidFill>
                </a:ln>
                <a:latin typeface="Aharoni" panose="02010803020104030203" pitchFamily="2" charset="-79"/>
                <a:cs typeface="Aharoni" panose="02010803020104030203" pitchFamily="2" charset="-79"/>
              </a:rPr>
              <a:t>I will complete an exit slip that explains </a:t>
            </a:r>
            <a:r>
              <a:rPr lang="en-US" sz="7200" dirty="0" smtClean="0">
                <a:ln>
                  <a:solidFill>
                    <a:schemeClr val="bg1"/>
                  </a:solidFill>
                </a:ln>
                <a:latin typeface="Aharoni" panose="02010803020104030203" pitchFamily="2" charset="-79"/>
                <a:cs typeface="Aharoni" panose="02010803020104030203" pitchFamily="2" charset="-79"/>
              </a:rPr>
              <a:t>5 amazing facts about potential/kinetic energy and metals, nonmetals and metalloids.</a:t>
            </a:r>
            <a:endParaRPr lang="en-US" sz="7200" dirty="0">
              <a:ln>
                <a:solidFill>
                  <a:schemeClr val="bg1"/>
                </a:solidFill>
              </a:ln>
              <a:latin typeface="Aharoni" panose="02010803020104030203" pitchFamily="2" charset="-79"/>
              <a:cs typeface="Aharoni" panose="02010803020104030203" pitchFamily="2" charset="-79"/>
            </a:endParaRPr>
          </a:p>
        </p:txBody>
      </p:sp>
      <p:sp>
        <p:nvSpPr>
          <p:cNvPr id="5" name="Rectangle 4"/>
          <p:cNvSpPr/>
          <p:nvPr/>
        </p:nvSpPr>
        <p:spPr>
          <a:xfrm>
            <a:off x="3464202" y="200689"/>
            <a:ext cx="5054590" cy="1015663"/>
          </a:xfrm>
          <a:prstGeom prst="rect">
            <a:avLst/>
          </a:prstGeom>
        </p:spPr>
        <p:txBody>
          <a:bodyPr wrap="none">
            <a:spAutoFit/>
          </a:bodyPr>
          <a:lstStyle/>
          <a:p>
            <a:pPr algn="ctr"/>
            <a:r>
              <a:rPr lang="en-US" sz="6000" b="1" u="sng" dirty="0">
                <a:ln w="13462">
                  <a:solidFill>
                    <a:schemeClr val="bg1"/>
                  </a:solidFill>
                  <a:prstDash val="solid"/>
                </a:ln>
                <a:solidFill>
                  <a:schemeClr val="tx1">
                    <a:lumMod val="85000"/>
                    <a:lumOff val="15000"/>
                  </a:schemeClr>
                </a:solidFill>
                <a:effectLst>
                  <a:outerShdw dist="38100" dir="2700000" algn="bl" rotWithShape="0">
                    <a:schemeClr val="accent5"/>
                  </a:outerShdw>
                </a:effectLst>
                <a:latin typeface="Harlow Solid Italic" panose="04030604020F02020D02" pitchFamily="82" charset="0"/>
              </a:rPr>
              <a:t>6</a:t>
            </a:r>
            <a:r>
              <a:rPr lang="en-US" sz="6000" b="1" u="sng" baseline="30000" dirty="0">
                <a:ln w="13462">
                  <a:solidFill>
                    <a:schemeClr val="bg1"/>
                  </a:solidFill>
                  <a:prstDash val="solid"/>
                </a:ln>
                <a:solidFill>
                  <a:schemeClr val="tx1">
                    <a:lumMod val="85000"/>
                    <a:lumOff val="15000"/>
                  </a:schemeClr>
                </a:solidFill>
                <a:effectLst>
                  <a:outerShdw dist="38100" dir="2700000" algn="bl" rotWithShape="0">
                    <a:schemeClr val="accent5"/>
                  </a:outerShdw>
                </a:effectLst>
                <a:latin typeface="Harlow Solid Italic" panose="04030604020F02020D02" pitchFamily="82" charset="0"/>
              </a:rPr>
              <a:t>th</a:t>
            </a:r>
            <a:r>
              <a:rPr lang="en-US" sz="6000" b="1" u="sng" dirty="0">
                <a:ln w="13462">
                  <a:solidFill>
                    <a:schemeClr val="bg1"/>
                  </a:solidFill>
                  <a:prstDash val="solid"/>
                </a:ln>
                <a:solidFill>
                  <a:schemeClr val="tx1">
                    <a:lumMod val="85000"/>
                    <a:lumOff val="15000"/>
                  </a:schemeClr>
                </a:solidFill>
                <a:effectLst>
                  <a:outerShdw dist="38100" dir="2700000" algn="bl" rotWithShape="0">
                    <a:schemeClr val="accent5"/>
                  </a:outerShdw>
                </a:effectLst>
                <a:latin typeface="Harlow Solid Italic" panose="04030604020F02020D02" pitchFamily="82" charset="0"/>
              </a:rPr>
              <a:t> Grade </a:t>
            </a:r>
            <a:r>
              <a:rPr lang="en-US" sz="6000" b="1" u="sng" dirty="0" smtClean="0">
                <a:ln w="13462">
                  <a:solidFill>
                    <a:schemeClr val="bg1"/>
                  </a:solidFill>
                  <a:prstDash val="solid"/>
                </a:ln>
                <a:solidFill>
                  <a:schemeClr val="tx1">
                    <a:lumMod val="85000"/>
                    <a:lumOff val="15000"/>
                  </a:schemeClr>
                </a:solidFill>
                <a:effectLst>
                  <a:outerShdw dist="38100" dir="2700000" algn="bl" rotWithShape="0">
                    <a:schemeClr val="accent5"/>
                  </a:outerShdw>
                </a:effectLst>
                <a:latin typeface="Harlow Solid Italic" panose="04030604020F02020D02" pitchFamily="82" charset="0"/>
              </a:rPr>
              <a:t>DOL</a:t>
            </a:r>
            <a:endParaRPr lang="en-US" sz="6000" b="1" u="sng" dirty="0">
              <a:ln w="13462">
                <a:solidFill>
                  <a:schemeClr val="bg1"/>
                </a:solidFill>
                <a:prstDash val="solid"/>
              </a:ln>
              <a:solidFill>
                <a:schemeClr val="tx1">
                  <a:lumMod val="85000"/>
                  <a:lumOff val="15000"/>
                </a:schemeClr>
              </a:solidFill>
              <a:effectLst>
                <a:outerShdw dist="38100" dir="2700000" algn="bl" rotWithShape="0">
                  <a:schemeClr val="accent5"/>
                </a:outerShdw>
              </a:effectLst>
              <a:latin typeface="Harlow Solid Italic" panose="04030604020F02020D02" pitchFamily="82" charset="0"/>
            </a:endParaRPr>
          </a:p>
        </p:txBody>
      </p:sp>
    </p:spTree>
    <p:extLst>
      <p:ext uri="{BB962C8B-B14F-4D97-AF65-F5344CB8AC3E}">
        <p14:creationId xmlns:p14="http://schemas.microsoft.com/office/powerpoint/2010/main" val="191058949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Image result for study for test clipar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3587262"/>
            <a:ext cx="12637477" cy="13106399"/>
          </a:xfrm>
          <a:prstGeom prst="rect">
            <a:avLst/>
          </a:prstGeom>
          <a:noFill/>
          <a:extLst>
            <a:ext uri="{909E8E84-426E-40DD-AFC4-6F175D3DCCD1}">
              <a14:hiddenFill xmlns:a14="http://schemas.microsoft.com/office/drawing/2010/main">
                <a:solidFill>
                  <a:srgbClr val="FFFFFF"/>
                </a:solidFill>
              </a14:hiddenFill>
            </a:ext>
          </a:extLst>
        </p:spPr>
      </p:pic>
      <p:sp>
        <p:nvSpPr>
          <p:cNvPr id="6" name="Rounded Rectangle 5"/>
          <p:cNvSpPr/>
          <p:nvPr/>
        </p:nvSpPr>
        <p:spPr>
          <a:xfrm>
            <a:off x="156755" y="963852"/>
            <a:ext cx="11683766" cy="5499463"/>
          </a:xfrm>
          <a:prstGeom prst="roundRect">
            <a:avLst/>
          </a:prstGeom>
          <a:solidFill>
            <a:srgbClr val="FFC000">
              <a:alpha val="25882"/>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508233" y="963852"/>
            <a:ext cx="11489043" cy="5461305"/>
          </a:xfrm>
        </p:spPr>
        <p:txBody>
          <a:bodyPr>
            <a:noAutofit/>
          </a:bodyPr>
          <a:lstStyle/>
          <a:p>
            <a:r>
              <a:rPr lang="en-US" sz="5400" dirty="0" smtClean="0">
                <a:ln>
                  <a:solidFill>
                    <a:schemeClr val="bg1"/>
                  </a:solidFill>
                </a:ln>
                <a:latin typeface="Aharoni" panose="02010803020104030203" pitchFamily="2" charset="-79"/>
                <a:cs typeface="Aharoni" panose="02010803020104030203" pitchFamily="2" charset="-79"/>
              </a:rPr>
              <a:t>1. </a:t>
            </a:r>
            <a:r>
              <a:rPr lang="en-US" sz="5400" dirty="0" smtClean="0">
                <a:ln>
                  <a:solidFill>
                    <a:schemeClr val="bg1"/>
                  </a:solidFill>
                </a:ln>
                <a:latin typeface="Aharoni" panose="02010803020104030203" pitchFamily="2" charset="-79"/>
                <a:cs typeface="Aharoni" panose="02010803020104030203" pitchFamily="2" charset="-79"/>
              </a:rPr>
              <a:t>Vocabulary Card Sort</a:t>
            </a:r>
          </a:p>
          <a:p>
            <a:r>
              <a:rPr lang="en-US" sz="5400" dirty="0" smtClean="0">
                <a:ln>
                  <a:solidFill>
                    <a:schemeClr val="bg1"/>
                  </a:solidFill>
                </a:ln>
                <a:latin typeface="Aharoni" panose="02010803020104030203" pitchFamily="2" charset="-79"/>
                <a:cs typeface="Aharoni" panose="02010803020104030203" pitchFamily="2" charset="-79"/>
              </a:rPr>
              <a:t>2. Task Cards</a:t>
            </a:r>
          </a:p>
          <a:p>
            <a:r>
              <a:rPr lang="en-US" sz="5400" dirty="0" smtClean="0">
                <a:ln>
                  <a:solidFill>
                    <a:schemeClr val="bg1"/>
                  </a:solidFill>
                </a:ln>
                <a:latin typeface="Aharoni" panose="02010803020104030203" pitchFamily="2" charset="-79"/>
                <a:cs typeface="Aharoni" panose="02010803020104030203" pitchFamily="2" charset="-79"/>
              </a:rPr>
              <a:t>3. Computer / internet review </a:t>
            </a:r>
            <a:r>
              <a:rPr lang="en-US" sz="5400" dirty="0" err="1" smtClean="0">
                <a:ln>
                  <a:solidFill>
                    <a:schemeClr val="bg1"/>
                  </a:solidFill>
                </a:ln>
                <a:latin typeface="Aharoni" panose="02010803020104030203" pitchFamily="2" charset="-79"/>
                <a:cs typeface="Aharoni" panose="02010803020104030203" pitchFamily="2" charset="-79"/>
              </a:rPr>
              <a:t>activites</a:t>
            </a:r>
            <a:endParaRPr lang="en-US" sz="5400" dirty="0">
              <a:ln>
                <a:solidFill>
                  <a:schemeClr val="bg1"/>
                </a:solidFill>
              </a:ln>
              <a:latin typeface="Aharoni" panose="02010803020104030203" pitchFamily="2" charset="-79"/>
              <a:cs typeface="Aharoni" panose="02010803020104030203" pitchFamily="2" charset="-79"/>
            </a:endParaRPr>
          </a:p>
        </p:txBody>
      </p:sp>
      <p:sp>
        <p:nvSpPr>
          <p:cNvPr id="5" name="Rectangle 4"/>
          <p:cNvSpPr/>
          <p:nvPr/>
        </p:nvSpPr>
        <p:spPr>
          <a:xfrm>
            <a:off x="2575648" y="36160"/>
            <a:ext cx="7040710" cy="861774"/>
          </a:xfrm>
          <a:prstGeom prst="rect">
            <a:avLst/>
          </a:prstGeom>
        </p:spPr>
        <p:txBody>
          <a:bodyPr wrap="none">
            <a:spAutoFit/>
          </a:bodyPr>
          <a:lstStyle/>
          <a:p>
            <a:pPr algn="ctr"/>
            <a:r>
              <a:rPr lang="en-US" sz="5000" b="1" u="sng" dirty="0">
                <a:ln w="13462">
                  <a:solidFill>
                    <a:schemeClr val="bg1"/>
                  </a:solidFill>
                  <a:prstDash val="solid"/>
                </a:ln>
                <a:solidFill>
                  <a:schemeClr val="tx1">
                    <a:lumMod val="85000"/>
                    <a:lumOff val="15000"/>
                  </a:schemeClr>
                </a:solidFill>
                <a:effectLst>
                  <a:outerShdw dist="38100" dir="2700000" algn="bl" rotWithShape="0">
                    <a:schemeClr val="accent5"/>
                  </a:outerShdw>
                </a:effectLst>
                <a:latin typeface="Harlow Solid Italic" panose="04030604020F02020D02" pitchFamily="82" charset="0"/>
              </a:rPr>
              <a:t>6</a:t>
            </a:r>
            <a:r>
              <a:rPr lang="en-US" sz="5000" b="1" u="sng" baseline="30000" dirty="0">
                <a:ln w="13462">
                  <a:solidFill>
                    <a:schemeClr val="bg1"/>
                  </a:solidFill>
                  <a:prstDash val="solid"/>
                </a:ln>
                <a:solidFill>
                  <a:schemeClr val="tx1">
                    <a:lumMod val="85000"/>
                    <a:lumOff val="15000"/>
                  </a:schemeClr>
                </a:solidFill>
                <a:effectLst>
                  <a:outerShdw dist="38100" dir="2700000" algn="bl" rotWithShape="0">
                    <a:schemeClr val="accent5"/>
                  </a:outerShdw>
                </a:effectLst>
                <a:latin typeface="Harlow Solid Italic" panose="04030604020F02020D02" pitchFamily="82" charset="0"/>
              </a:rPr>
              <a:t>th</a:t>
            </a:r>
            <a:r>
              <a:rPr lang="en-US" sz="5000" b="1" u="sng" dirty="0">
                <a:ln w="13462">
                  <a:solidFill>
                    <a:schemeClr val="bg1"/>
                  </a:solidFill>
                  <a:prstDash val="solid"/>
                </a:ln>
                <a:solidFill>
                  <a:schemeClr val="tx1">
                    <a:lumMod val="85000"/>
                    <a:lumOff val="15000"/>
                  </a:schemeClr>
                </a:solidFill>
                <a:effectLst>
                  <a:outerShdw dist="38100" dir="2700000" algn="bl" rotWithShape="0">
                    <a:schemeClr val="accent5"/>
                  </a:outerShdw>
                </a:effectLst>
                <a:latin typeface="Harlow Solid Italic" panose="04030604020F02020D02" pitchFamily="82" charset="0"/>
              </a:rPr>
              <a:t> Grade </a:t>
            </a:r>
            <a:r>
              <a:rPr lang="en-US" sz="5000" b="1" u="sng" dirty="0" smtClean="0">
                <a:ln w="13462">
                  <a:solidFill>
                    <a:schemeClr val="bg1"/>
                  </a:solidFill>
                  <a:prstDash val="solid"/>
                </a:ln>
                <a:solidFill>
                  <a:schemeClr val="tx1">
                    <a:lumMod val="85000"/>
                    <a:lumOff val="15000"/>
                  </a:schemeClr>
                </a:solidFill>
                <a:effectLst>
                  <a:outerShdw dist="38100" dir="2700000" algn="bl" rotWithShape="0">
                    <a:schemeClr val="accent5"/>
                  </a:outerShdw>
                </a:effectLst>
                <a:latin typeface="Harlow Solid Italic" panose="04030604020F02020D02" pitchFamily="82" charset="0"/>
              </a:rPr>
              <a:t>Playlist Stations</a:t>
            </a:r>
            <a:endParaRPr lang="en-US" sz="5000" b="1" u="sng" dirty="0">
              <a:ln w="13462">
                <a:solidFill>
                  <a:schemeClr val="bg1"/>
                </a:solidFill>
                <a:prstDash val="solid"/>
              </a:ln>
              <a:solidFill>
                <a:schemeClr val="tx1">
                  <a:lumMod val="85000"/>
                  <a:lumOff val="15000"/>
                </a:schemeClr>
              </a:solidFill>
              <a:effectLst>
                <a:outerShdw dist="38100" dir="2700000" algn="bl" rotWithShape="0">
                  <a:schemeClr val="accent5"/>
                </a:outerShdw>
              </a:effectLst>
              <a:latin typeface="Harlow Solid Italic" panose="04030604020F02020D02" pitchFamily="82" charset="0"/>
            </a:endParaRPr>
          </a:p>
        </p:txBody>
      </p:sp>
    </p:spTree>
    <p:extLst>
      <p:ext uri="{BB962C8B-B14F-4D97-AF65-F5344CB8AC3E}">
        <p14:creationId xmlns:p14="http://schemas.microsoft.com/office/powerpoint/2010/main" val="13847005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2" descr="Image result for study for test clipar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3587262"/>
            <a:ext cx="12637477" cy="13106399"/>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ctrTitle"/>
          </p:nvPr>
        </p:nvSpPr>
        <p:spPr>
          <a:xfrm>
            <a:off x="-642257" y="-51009"/>
            <a:ext cx="12192000" cy="1059134"/>
          </a:xfrm>
        </p:spPr>
        <p:txBody>
          <a:bodyPr/>
          <a:lstStyle/>
          <a:p>
            <a:r>
              <a:rPr lang="en-US" u="sng" dirty="0" smtClean="0">
                <a:ln w="38100">
                  <a:solidFill>
                    <a:schemeClr val="tx1"/>
                  </a:solidFill>
                </a:ln>
                <a:solidFill>
                  <a:srgbClr val="00B0F0"/>
                </a:solidFill>
                <a:latin typeface="Harlow Solid Italic" panose="04030604020F02020D02" pitchFamily="82" charset="0"/>
              </a:rPr>
              <a:t>December </a:t>
            </a:r>
            <a:r>
              <a:rPr lang="en-US" u="sng" dirty="0" smtClean="0">
                <a:ln w="38100">
                  <a:solidFill>
                    <a:schemeClr val="tx1"/>
                  </a:solidFill>
                </a:ln>
                <a:solidFill>
                  <a:srgbClr val="00B0F0"/>
                </a:solidFill>
                <a:latin typeface="Harlow Solid Italic" panose="04030604020F02020D02" pitchFamily="82" charset="0"/>
              </a:rPr>
              <a:t>8, 2016 / 6</a:t>
            </a:r>
            <a:r>
              <a:rPr lang="en-US" u="sng" baseline="30000" dirty="0" smtClean="0">
                <a:ln w="38100">
                  <a:solidFill>
                    <a:schemeClr val="tx1"/>
                  </a:solidFill>
                </a:ln>
                <a:solidFill>
                  <a:srgbClr val="00B0F0"/>
                </a:solidFill>
                <a:latin typeface="Harlow Solid Italic" panose="04030604020F02020D02" pitchFamily="82" charset="0"/>
              </a:rPr>
              <a:t>th</a:t>
            </a:r>
            <a:r>
              <a:rPr lang="en-US" u="sng" dirty="0" smtClean="0">
                <a:ln w="38100">
                  <a:solidFill>
                    <a:schemeClr val="tx1"/>
                  </a:solidFill>
                </a:ln>
                <a:solidFill>
                  <a:srgbClr val="00B0F0"/>
                </a:solidFill>
                <a:latin typeface="Harlow Solid Italic" panose="04030604020F02020D02" pitchFamily="82" charset="0"/>
              </a:rPr>
              <a:t> Grade</a:t>
            </a:r>
            <a:endParaRPr lang="en-US" u="sng" dirty="0">
              <a:ln w="38100">
                <a:solidFill>
                  <a:schemeClr val="tx1"/>
                </a:solidFill>
              </a:ln>
              <a:solidFill>
                <a:srgbClr val="00B0F0"/>
              </a:solidFill>
              <a:latin typeface="Harlow Solid Italic" panose="04030604020F02020D02" pitchFamily="82" charset="0"/>
            </a:endParaRPr>
          </a:p>
        </p:txBody>
      </p:sp>
      <p:sp>
        <p:nvSpPr>
          <p:cNvPr id="5" name="Rounded Rectangle 4"/>
          <p:cNvSpPr/>
          <p:nvPr/>
        </p:nvSpPr>
        <p:spPr>
          <a:xfrm>
            <a:off x="208722" y="914400"/>
            <a:ext cx="11221278" cy="5762445"/>
          </a:xfrm>
          <a:prstGeom prst="roundRect">
            <a:avLst/>
          </a:prstGeom>
          <a:solidFill>
            <a:schemeClr val="accent2">
              <a:lumMod val="40000"/>
              <a:lumOff val="60000"/>
              <a:alpha val="5098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208722" y="1008125"/>
            <a:ext cx="11221278" cy="5375421"/>
          </a:xfrm>
        </p:spPr>
        <p:txBody>
          <a:bodyPr>
            <a:noAutofit/>
          </a:bodyPr>
          <a:lstStyle/>
          <a:p>
            <a:pPr marL="457200" indent="-457200" algn="l">
              <a:buAutoNum type="arabicPeriod"/>
            </a:pPr>
            <a:r>
              <a:rPr lang="en-US" sz="5400" dirty="0" smtClean="0">
                <a:ln>
                  <a:solidFill>
                    <a:schemeClr val="bg2"/>
                  </a:solidFill>
                </a:ln>
                <a:latin typeface="Aharoni" panose="02010803020104030203" pitchFamily="2" charset="-79"/>
                <a:cs typeface="Aharoni" panose="02010803020104030203" pitchFamily="2" charset="-79"/>
              </a:rPr>
              <a:t>Sharpen Pencil</a:t>
            </a:r>
          </a:p>
          <a:p>
            <a:pPr marL="457200" indent="-457200" algn="l">
              <a:buAutoNum type="arabicPeriod"/>
            </a:pPr>
            <a:r>
              <a:rPr lang="en-US" sz="5400" dirty="0" smtClean="0">
                <a:ln>
                  <a:solidFill>
                    <a:schemeClr val="bg2"/>
                  </a:solidFill>
                </a:ln>
                <a:latin typeface="Aharoni" panose="02010803020104030203" pitchFamily="2" charset="-79"/>
                <a:cs typeface="Aharoni" panose="02010803020104030203" pitchFamily="2" charset="-79"/>
              </a:rPr>
              <a:t>Collect </a:t>
            </a:r>
            <a:r>
              <a:rPr lang="en-US" sz="5400" dirty="0" smtClean="0">
                <a:ln>
                  <a:solidFill>
                    <a:schemeClr val="bg2"/>
                  </a:solidFill>
                </a:ln>
                <a:latin typeface="Aharoni" panose="02010803020104030203" pitchFamily="2" charset="-79"/>
                <a:cs typeface="Aharoni" panose="02010803020104030203" pitchFamily="2" charset="-79"/>
              </a:rPr>
              <a:t>blank sheet of paper</a:t>
            </a:r>
            <a:endParaRPr lang="en-US" sz="5400" dirty="0" smtClean="0">
              <a:ln>
                <a:solidFill>
                  <a:schemeClr val="bg2"/>
                </a:solidFill>
              </a:ln>
              <a:latin typeface="Aharoni" panose="02010803020104030203" pitchFamily="2" charset="-79"/>
              <a:cs typeface="Aharoni" panose="02010803020104030203" pitchFamily="2" charset="-79"/>
            </a:endParaRPr>
          </a:p>
          <a:p>
            <a:pPr marL="457200" indent="-457200" algn="l">
              <a:buAutoNum type="arabicPeriod"/>
            </a:pPr>
            <a:r>
              <a:rPr lang="en-US" sz="5400" dirty="0" smtClean="0">
                <a:ln>
                  <a:solidFill>
                    <a:schemeClr val="bg2"/>
                  </a:solidFill>
                </a:ln>
                <a:latin typeface="Aharoni" panose="02010803020104030203" pitchFamily="2" charset="-79"/>
                <a:cs typeface="Aharoni" panose="02010803020104030203" pitchFamily="2" charset="-79"/>
              </a:rPr>
              <a:t>Sit in assigned seat</a:t>
            </a:r>
          </a:p>
          <a:p>
            <a:pPr marL="457200" indent="-457200" algn="l">
              <a:buAutoNum type="arabicPeriod"/>
            </a:pPr>
            <a:r>
              <a:rPr lang="en-US" sz="5400" dirty="0" smtClean="0">
                <a:ln>
                  <a:solidFill>
                    <a:schemeClr val="bg2"/>
                  </a:solidFill>
                </a:ln>
                <a:latin typeface="Aharoni" panose="02010803020104030203" pitchFamily="2" charset="-79"/>
                <a:cs typeface="Aharoni" panose="02010803020104030203" pitchFamily="2" charset="-79"/>
              </a:rPr>
              <a:t>Complete the task cards at your table. On blank paper, write out entire question an answers.  Use strategies to complete.</a:t>
            </a:r>
            <a:endParaRPr lang="en-US" sz="5400" dirty="0" smtClean="0">
              <a:ln>
                <a:solidFill>
                  <a:schemeClr val="bg2"/>
                </a:solidFill>
              </a:ln>
              <a:latin typeface="Aharoni" panose="02010803020104030203" pitchFamily="2" charset="-79"/>
              <a:cs typeface="Aharoni" panose="02010803020104030203" pitchFamily="2" charset="-79"/>
            </a:endParaRPr>
          </a:p>
          <a:p>
            <a:pPr algn="l"/>
            <a:endParaRPr lang="en-US" sz="7200" dirty="0" smtClean="0">
              <a:ln>
                <a:solidFill>
                  <a:schemeClr val="bg2"/>
                </a:solidFill>
              </a:ln>
              <a:latin typeface="Aharoni" panose="02010803020104030203" pitchFamily="2" charset="-79"/>
              <a:cs typeface="Aharoni" panose="02010803020104030203" pitchFamily="2" charset="-79"/>
            </a:endParaRPr>
          </a:p>
        </p:txBody>
      </p:sp>
    </p:spTree>
    <p:extLst>
      <p:ext uri="{BB962C8B-B14F-4D97-AF65-F5344CB8AC3E}">
        <p14:creationId xmlns:p14="http://schemas.microsoft.com/office/powerpoint/2010/main" val="34092377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2" descr="Image result for study for test clipar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3587262"/>
            <a:ext cx="12637477" cy="13106399"/>
          </a:xfrm>
          <a:prstGeom prst="rect">
            <a:avLst/>
          </a:prstGeom>
          <a:noFill/>
          <a:extLst>
            <a:ext uri="{909E8E84-426E-40DD-AFC4-6F175D3DCCD1}">
              <a14:hiddenFill xmlns:a14="http://schemas.microsoft.com/office/drawing/2010/main">
                <a:solidFill>
                  <a:srgbClr val="FFFFFF"/>
                </a:solidFill>
              </a14:hiddenFill>
            </a:ext>
          </a:extLst>
        </p:spPr>
      </p:pic>
      <p:sp>
        <p:nvSpPr>
          <p:cNvPr id="5" name="Rectangle 4"/>
          <p:cNvSpPr/>
          <p:nvPr/>
        </p:nvSpPr>
        <p:spPr>
          <a:xfrm>
            <a:off x="0" y="0"/>
            <a:ext cx="12192000" cy="1015663"/>
          </a:xfrm>
          <a:prstGeom prst="rect">
            <a:avLst/>
          </a:prstGeom>
          <a:noFill/>
        </p:spPr>
        <p:txBody>
          <a:bodyPr wrap="square" lIns="91440" tIns="45720" rIns="91440" bIns="45720">
            <a:spAutoFit/>
          </a:bodyPr>
          <a:lstStyle/>
          <a:p>
            <a:pPr algn="ctr"/>
            <a:r>
              <a:rPr lang="en-US" sz="6000" b="1" u="sng" cap="none" spc="0" dirty="0" smtClean="0">
                <a:ln w="13462">
                  <a:solidFill>
                    <a:schemeClr val="bg1"/>
                  </a:solidFill>
                  <a:prstDash val="solid"/>
                </a:ln>
                <a:solidFill>
                  <a:schemeClr val="tx1">
                    <a:lumMod val="85000"/>
                    <a:lumOff val="15000"/>
                  </a:schemeClr>
                </a:solidFill>
                <a:effectLst>
                  <a:outerShdw dist="38100" dir="2700000" algn="bl" rotWithShape="0">
                    <a:schemeClr val="accent5"/>
                  </a:outerShdw>
                </a:effectLst>
              </a:rPr>
              <a:t>7</a:t>
            </a:r>
            <a:r>
              <a:rPr lang="en-US" sz="6000" b="1" u="sng" cap="none" spc="0" baseline="30000" dirty="0" smtClean="0">
                <a:ln w="13462">
                  <a:solidFill>
                    <a:schemeClr val="bg1"/>
                  </a:solidFill>
                  <a:prstDash val="solid"/>
                </a:ln>
                <a:solidFill>
                  <a:schemeClr val="tx1">
                    <a:lumMod val="85000"/>
                    <a:lumOff val="15000"/>
                  </a:schemeClr>
                </a:solidFill>
                <a:effectLst>
                  <a:outerShdw dist="38100" dir="2700000" algn="bl" rotWithShape="0">
                    <a:schemeClr val="accent5"/>
                  </a:outerShdw>
                </a:effectLst>
              </a:rPr>
              <a:t>th</a:t>
            </a:r>
            <a:r>
              <a:rPr lang="en-US" sz="6000" b="1" u="sng" cap="none" spc="0" dirty="0" smtClean="0">
                <a:ln w="13462">
                  <a:solidFill>
                    <a:schemeClr val="bg1"/>
                  </a:solidFill>
                  <a:prstDash val="solid"/>
                </a:ln>
                <a:solidFill>
                  <a:schemeClr val="tx1">
                    <a:lumMod val="85000"/>
                    <a:lumOff val="15000"/>
                  </a:schemeClr>
                </a:solidFill>
                <a:effectLst>
                  <a:outerShdw dist="38100" dir="2700000" algn="bl" rotWithShape="0">
                    <a:schemeClr val="accent5"/>
                  </a:outerShdw>
                </a:effectLst>
              </a:rPr>
              <a:t> Grade TEK</a:t>
            </a:r>
            <a:endParaRPr lang="en-US" sz="6000" b="1" u="sng" cap="none" spc="0" dirty="0">
              <a:ln w="13462">
                <a:solidFill>
                  <a:schemeClr val="bg1"/>
                </a:solidFill>
                <a:prstDash val="solid"/>
              </a:ln>
              <a:solidFill>
                <a:schemeClr val="tx1">
                  <a:lumMod val="85000"/>
                  <a:lumOff val="15000"/>
                </a:schemeClr>
              </a:solidFill>
              <a:effectLst>
                <a:outerShdw dist="38100" dir="2700000" algn="bl" rotWithShape="0">
                  <a:schemeClr val="accent5"/>
                </a:outerShdw>
              </a:effectLst>
            </a:endParaRPr>
          </a:p>
        </p:txBody>
      </p:sp>
      <p:sp>
        <p:nvSpPr>
          <p:cNvPr id="6" name="Rounded Rectangle 5"/>
          <p:cNvSpPr/>
          <p:nvPr/>
        </p:nvSpPr>
        <p:spPr>
          <a:xfrm>
            <a:off x="156755" y="963852"/>
            <a:ext cx="11683766" cy="5499463"/>
          </a:xfrm>
          <a:prstGeom prst="roundRect">
            <a:avLst/>
          </a:prstGeom>
          <a:solidFill>
            <a:srgbClr val="FFC000">
              <a:alpha val="25098"/>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156754" y="1267097"/>
            <a:ext cx="12035245" cy="5590902"/>
          </a:xfrm>
        </p:spPr>
        <p:txBody>
          <a:bodyPr>
            <a:noAutofit/>
          </a:bodyPr>
          <a:lstStyle/>
          <a:p>
            <a:pPr marL="0" indent="0" algn="ctr">
              <a:buNone/>
            </a:pPr>
            <a:r>
              <a:rPr lang="en-US" sz="7200" dirty="0" smtClean="0">
                <a:ln>
                  <a:solidFill>
                    <a:schemeClr val="bg1"/>
                  </a:solidFill>
                </a:ln>
                <a:latin typeface="Aharoni" panose="02010803020104030203" pitchFamily="2" charset="-79"/>
                <a:cs typeface="Aharoni" panose="02010803020104030203" pitchFamily="2" charset="-79"/>
              </a:rPr>
              <a:t>1</a:t>
            </a:r>
            <a:r>
              <a:rPr lang="en-US" sz="7200" baseline="30000" dirty="0" smtClean="0">
                <a:ln>
                  <a:solidFill>
                    <a:schemeClr val="bg1"/>
                  </a:solidFill>
                </a:ln>
                <a:latin typeface="Aharoni" panose="02010803020104030203" pitchFamily="2" charset="-79"/>
                <a:cs typeface="Aharoni" panose="02010803020104030203" pitchFamily="2" charset="-79"/>
              </a:rPr>
              <a:t>st</a:t>
            </a:r>
            <a:r>
              <a:rPr lang="en-US" sz="7200" dirty="0" smtClean="0">
                <a:ln>
                  <a:solidFill>
                    <a:schemeClr val="bg1"/>
                  </a:solidFill>
                </a:ln>
                <a:latin typeface="Aharoni" panose="02010803020104030203" pitchFamily="2" charset="-79"/>
                <a:cs typeface="Aharoni" panose="02010803020104030203" pitchFamily="2" charset="-79"/>
              </a:rPr>
              <a:t> Semester</a:t>
            </a:r>
          </a:p>
          <a:p>
            <a:r>
              <a:rPr lang="en-US" sz="7200" dirty="0" smtClean="0">
                <a:ln>
                  <a:solidFill>
                    <a:schemeClr val="bg1"/>
                  </a:solidFill>
                </a:ln>
                <a:latin typeface="Aharoni" panose="02010803020104030203" pitchFamily="2" charset="-79"/>
                <a:cs typeface="Aharoni" panose="02010803020104030203" pitchFamily="2" charset="-79"/>
              </a:rPr>
              <a:t>7.5A, B, C		7.10A, B, C</a:t>
            </a:r>
          </a:p>
          <a:p>
            <a:r>
              <a:rPr lang="en-US" sz="7200" dirty="0" smtClean="0">
                <a:ln>
                  <a:solidFill>
                    <a:schemeClr val="bg1"/>
                  </a:solidFill>
                </a:ln>
                <a:latin typeface="Aharoni" panose="02010803020104030203" pitchFamily="2" charset="-79"/>
                <a:cs typeface="Aharoni" panose="02010803020104030203" pitchFamily="2" charset="-79"/>
              </a:rPr>
              <a:t>7.7A, C			7.9A, B</a:t>
            </a:r>
          </a:p>
          <a:p>
            <a:r>
              <a:rPr lang="en-US" sz="7200" dirty="0" smtClean="0">
                <a:ln>
                  <a:solidFill>
                    <a:schemeClr val="bg1"/>
                  </a:solidFill>
                </a:ln>
                <a:latin typeface="Aharoni" panose="02010803020104030203" pitchFamily="2" charset="-79"/>
                <a:cs typeface="Aharoni" panose="02010803020104030203" pitchFamily="2" charset="-79"/>
              </a:rPr>
              <a:t>7.8A, B, C</a:t>
            </a:r>
            <a:endParaRPr lang="en-US" sz="7200" dirty="0">
              <a:ln>
                <a:solidFill>
                  <a:schemeClr val="bg1"/>
                </a:solidFill>
              </a:ln>
              <a:latin typeface="Aharoni" panose="02010803020104030203" pitchFamily="2" charset="-79"/>
              <a:cs typeface="Aharoni" panose="02010803020104030203" pitchFamily="2" charset="-79"/>
            </a:endParaRPr>
          </a:p>
        </p:txBody>
      </p:sp>
    </p:spTree>
    <p:extLst>
      <p:ext uri="{BB962C8B-B14F-4D97-AF65-F5344CB8AC3E}">
        <p14:creationId xmlns:p14="http://schemas.microsoft.com/office/powerpoint/2010/main" val="32789369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2" descr="Image result for study for test clipar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3587262"/>
            <a:ext cx="12637477" cy="13106399"/>
          </a:xfrm>
          <a:prstGeom prst="rect">
            <a:avLst/>
          </a:prstGeom>
          <a:noFill/>
          <a:extLst>
            <a:ext uri="{909E8E84-426E-40DD-AFC4-6F175D3DCCD1}">
              <a14:hiddenFill xmlns:a14="http://schemas.microsoft.com/office/drawing/2010/main">
                <a:solidFill>
                  <a:srgbClr val="FFFFFF"/>
                </a:solidFill>
              </a14:hiddenFill>
            </a:ext>
          </a:extLst>
        </p:spPr>
      </p:pic>
      <p:sp>
        <p:nvSpPr>
          <p:cNvPr id="6" name="Rounded Rectangle 5"/>
          <p:cNvSpPr/>
          <p:nvPr/>
        </p:nvSpPr>
        <p:spPr>
          <a:xfrm>
            <a:off x="156755" y="884838"/>
            <a:ext cx="11683766" cy="5878923"/>
          </a:xfrm>
          <a:prstGeom prst="roundRect">
            <a:avLst/>
          </a:prstGeom>
          <a:solidFill>
            <a:srgbClr val="FFC000">
              <a:alpha val="25098"/>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332495" y="1179096"/>
            <a:ext cx="11664781" cy="5584666"/>
          </a:xfrm>
        </p:spPr>
        <p:txBody>
          <a:bodyPr>
            <a:noAutofit/>
          </a:bodyPr>
          <a:lstStyle/>
          <a:p>
            <a:r>
              <a:rPr lang="en-US" sz="6600" dirty="0" smtClean="0">
                <a:ln>
                  <a:solidFill>
                    <a:schemeClr val="bg1"/>
                  </a:solidFill>
                </a:ln>
                <a:latin typeface="Aharoni" panose="02010803020104030203" pitchFamily="2" charset="-79"/>
                <a:cs typeface="Aharoni" panose="02010803020104030203" pitchFamily="2" charset="-79"/>
              </a:rPr>
              <a:t>We will apply our knowledge over </a:t>
            </a:r>
            <a:r>
              <a:rPr lang="en-US" sz="6600" dirty="0" smtClean="0">
                <a:ln>
                  <a:solidFill>
                    <a:schemeClr val="bg1"/>
                  </a:solidFill>
                </a:ln>
                <a:latin typeface="Aharoni" panose="02010803020104030203" pitchFamily="2" charset="-79"/>
                <a:cs typeface="Aharoni" panose="02010803020104030203" pitchFamily="2" charset="-79"/>
              </a:rPr>
              <a:t>work</a:t>
            </a:r>
            <a:r>
              <a:rPr lang="en-US" sz="6600" dirty="0" smtClean="0">
                <a:ln>
                  <a:solidFill>
                    <a:schemeClr val="bg1"/>
                  </a:solidFill>
                </a:ln>
                <a:latin typeface="Aharoni" panose="02010803020104030203" pitchFamily="2" charset="-79"/>
                <a:cs typeface="Aharoni" panose="02010803020104030203" pitchFamily="2" charset="-79"/>
              </a:rPr>
              <a:t>, </a:t>
            </a:r>
            <a:r>
              <a:rPr lang="en-US" sz="6600" dirty="0" smtClean="0">
                <a:ln>
                  <a:solidFill>
                    <a:schemeClr val="bg1"/>
                  </a:solidFill>
                </a:ln>
                <a:latin typeface="Aharoni" panose="02010803020104030203" pitchFamily="2" charset="-79"/>
                <a:cs typeface="Aharoni" panose="02010803020104030203" pitchFamily="2" charset="-79"/>
              </a:rPr>
              <a:t>and forces in nature to </a:t>
            </a:r>
            <a:r>
              <a:rPr lang="en-US" sz="6600" dirty="0" smtClean="0">
                <a:ln>
                  <a:solidFill>
                    <a:schemeClr val="bg1"/>
                  </a:solidFill>
                </a:ln>
                <a:latin typeface="Aharoni" panose="02010803020104030203" pitchFamily="2" charset="-79"/>
                <a:cs typeface="Aharoni" panose="02010803020104030203" pitchFamily="2" charset="-79"/>
              </a:rPr>
              <a:t>complete </a:t>
            </a:r>
            <a:r>
              <a:rPr lang="en-US" sz="6600" dirty="0" smtClean="0">
                <a:ln>
                  <a:solidFill>
                    <a:schemeClr val="bg1"/>
                  </a:solidFill>
                </a:ln>
                <a:latin typeface="Aharoni" panose="02010803020104030203" pitchFamily="2" charset="-79"/>
                <a:cs typeface="Aharoni" panose="02010803020104030203" pitchFamily="2" charset="-79"/>
              </a:rPr>
              <a:t>playlist activities.</a:t>
            </a:r>
            <a:endParaRPr lang="en-US" sz="6600" dirty="0" smtClean="0">
              <a:ln>
                <a:solidFill>
                  <a:schemeClr val="bg1"/>
                </a:solidFill>
              </a:ln>
              <a:latin typeface="Aharoni" panose="02010803020104030203" pitchFamily="2" charset="-79"/>
              <a:cs typeface="Aharoni" panose="02010803020104030203" pitchFamily="2" charset="-79"/>
            </a:endParaRPr>
          </a:p>
          <a:p>
            <a:r>
              <a:rPr lang="en-US" sz="6600" dirty="0" smtClean="0">
                <a:ln>
                  <a:solidFill>
                    <a:schemeClr val="bg1"/>
                  </a:solidFill>
                </a:ln>
                <a:latin typeface="Aharoni" panose="02010803020104030203" pitchFamily="2" charset="-79"/>
                <a:cs typeface="Aharoni" panose="02010803020104030203" pitchFamily="2" charset="-79"/>
              </a:rPr>
              <a:t>TEK: </a:t>
            </a:r>
            <a:r>
              <a:rPr lang="en-US" sz="6600" dirty="0" smtClean="0">
                <a:ln>
                  <a:solidFill>
                    <a:schemeClr val="bg1"/>
                  </a:solidFill>
                </a:ln>
                <a:latin typeface="Aharoni" panose="02010803020104030203" pitchFamily="2" charset="-79"/>
                <a:cs typeface="Aharoni" panose="02010803020104030203" pitchFamily="2" charset="-79"/>
              </a:rPr>
              <a:t>7.7A,C</a:t>
            </a:r>
            <a:endParaRPr lang="en-US" sz="6600" dirty="0">
              <a:ln>
                <a:solidFill>
                  <a:schemeClr val="bg1"/>
                </a:solidFill>
              </a:ln>
              <a:latin typeface="Aharoni" panose="02010803020104030203" pitchFamily="2" charset="-79"/>
              <a:cs typeface="Aharoni" panose="02010803020104030203" pitchFamily="2" charset="-79"/>
            </a:endParaRPr>
          </a:p>
        </p:txBody>
      </p:sp>
      <p:sp>
        <p:nvSpPr>
          <p:cNvPr id="5" name="Rectangle 4"/>
          <p:cNvSpPr/>
          <p:nvPr/>
        </p:nvSpPr>
        <p:spPr>
          <a:xfrm>
            <a:off x="0" y="-130825"/>
            <a:ext cx="12192000" cy="1015663"/>
          </a:xfrm>
          <a:prstGeom prst="rect">
            <a:avLst/>
          </a:prstGeom>
          <a:noFill/>
        </p:spPr>
        <p:txBody>
          <a:bodyPr wrap="square" lIns="91440" tIns="45720" rIns="91440" bIns="45720">
            <a:spAutoFit/>
          </a:bodyPr>
          <a:lstStyle/>
          <a:p>
            <a:pPr algn="ctr"/>
            <a:r>
              <a:rPr lang="en-US" sz="6000" b="1" u="sng" cap="none" spc="0" dirty="0" smtClean="0">
                <a:ln w="13462">
                  <a:solidFill>
                    <a:schemeClr val="bg1"/>
                  </a:solidFill>
                  <a:prstDash val="solid"/>
                </a:ln>
                <a:solidFill>
                  <a:schemeClr val="tx1">
                    <a:lumMod val="85000"/>
                    <a:lumOff val="15000"/>
                  </a:schemeClr>
                </a:solidFill>
                <a:effectLst>
                  <a:outerShdw dist="38100" dir="2700000" algn="bl" rotWithShape="0">
                    <a:schemeClr val="accent5"/>
                  </a:outerShdw>
                </a:effectLst>
              </a:rPr>
              <a:t>7</a:t>
            </a:r>
            <a:r>
              <a:rPr lang="en-US" sz="6000" b="1" u="sng" cap="none" spc="0" baseline="30000" dirty="0" smtClean="0">
                <a:ln w="13462">
                  <a:solidFill>
                    <a:schemeClr val="bg1"/>
                  </a:solidFill>
                  <a:prstDash val="solid"/>
                </a:ln>
                <a:solidFill>
                  <a:schemeClr val="tx1">
                    <a:lumMod val="85000"/>
                    <a:lumOff val="15000"/>
                  </a:schemeClr>
                </a:solidFill>
                <a:effectLst>
                  <a:outerShdw dist="38100" dir="2700000" algn="bl" rotWithShape="0">
                    <a:schemeClr val="accent5"/>
                  </a:outerShdw>
                </a:effectLst>
              </a:rPr>
              <a:t>th</a:t>
            </a:r>
            <a:r>
              <a:rPr lang="en-US" sz="6000" b="1" u="sng" cap="none" spc="0" dirty="0" smtClean="0">
                <a:ln w="13462">
                  <a:solidFill>
                    <a:schemeClr val="bg1"/>
                  </a:solidFill>
                  <a:prstDash val="solid"/>
                </a:ln>
                <a:solidFill>
                  <a:schemeClr val="tx1">
                    <a:lumMod val="85000"/>
                    <a:lumOff val="15000"/>
                  </a:schemeClr>
                </a:solidFill>
                <a:effectLst>
                  <a:outerShdw dist="38100" dir="2700000" algn="bl" rotWithShape="0">
                    <a:schemeClr val="accent5"/>
                  </a:outerShdw>
                </a:effectLst>
              </a:rPr>
              <a:t> Grade LO</a:t>
            </a:r>
            <a:endParaRPr lang="en-US" sz="6000" b="1" u="sng" cap="none" spc="0" dirty="0">
              <a:ln w="13462">
                <a:solidFill>
                  <a:schemeClr val="bg1"/>
                </a:solidFill>
                <a:prstDash val="solid"/>
              </a:ln>
              <a:solidFill>
                <a:schemeClr val="tx1">
                  <a:lumMod val="85000"/>
                  <a:lumOff val="15000"/>
                </a:schemeClr>
              </a:solidFill>
              <a:effectLst>
                <a:outerShdw dist="38100" dir="2700000" algn="bl" rotWithShape="0">
                  <a:schemeClr val="accent5"/>
                </a:outerShdw>
              </a:effectLst>
            </a:endParaRPr>
          </a:p>
        </p:txBody>
      </p:sp>
    </p:spTree>
    <p:extLst>
      <p:ext uri="{BB962C8B-B14F-4D97-AF65-F5344CB8AC3E}">
        <p14:creationId xmlns:p14="http://schemas.microsoft.com/office/powerpoint/2010/main" val="36725889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2" descr="Image result for study for test clipar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3587262"/>
            <a:ext cx="12637477" cy="13106399"/>
          </a:xfrm>
          <a:prstGeom prst="rect">
            <a:avLst/>
          </a:prstGeom>
          <a:noFill/>
          <a:extLst>
            <a:ext uri="{909E8E84-426E-40DD-AFC4-6F175D3DCCD1}">
              <a14:hiddenFill xmlns:a14="http://schemas.microsoft.com/office/drawing/2010/main">
                <a:solidFill>
                  <a:srgbClr val="FFFFFF"/>
                </a:solidFill>
              </a14:hiddenFill>
            </a:ext>
          </a:extLst>
        </p:spPr>
      </p:pic>
      <p:sp>
        <p:nvSpPr>
          <p:cNvPr id="6" name="Rounded Rectangle 5"/>
          <p:cNvSpPr/>
          <p:nvPr/>
        </p:nvSpPr>
        <p:spPr>
          <a:xfrm>
            <a:off x="156755" y="1015661"/>
            <a:ext cx="11683766" cy="5712943"/>
          </a:xfrm>
          <a:prstGeom prst="roundRect">
            <a:avLst/>
          </a:prstGeom>
          <a:solidFill>
            <a:srgbClr val="FFC000">
              <a:alpha val="25098"/>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156755" y="1127806"/>
            <a:ext cx="11566543" cy="5759950"/>
          </a:xfrm>
        </p:spPr>
        <p:txBody>
          <a:bodyPr>
            <a:normAutofit/>
          </a:bodyPr>
          <a:lstStyle/>
          <a:p>
            <a:pPr algn="ctr"/>
            <a:r>
              <a:rPr lang="en-US" sz="7200" dirty="0" smtClean="0">
                <a:ln>
                  <a:solidFill>
                    <a:schemeClr val="bg1"/>
                  </a:solidFill>
                </a:ln>
                <a:latin typeface="Aharoni" panose="02010803020104030203" pitchFamily="2" charset="-79"/>
                <a:cs typeface="Aharoni" panose="02010803020104030203" pitchFamily="2" charset="-79"/>
              </a:rPr>
              <a:t>I will complete an exit slip that explains </a:t>
            </a:r>
            <a:r>
              <a:rPr lang="en-US" sz="7200" dirty="0" smtClean="0">
                <a:ln>
                  <a:solidFill>
                    <a:schemeClr val="bg1"/>
                  </a:solidFill>
                </a:ln>
                <a:latin typeface="Aharoni" panose="02010803020104030203" pitchFamily="2" charset="-79"/>
                <a:cs typeface="Aharoni" panose="02010803020104030203" pitchFamily="2" charset="-79"/>
              </a:rPr>
              <a:t>5 amazing facts about work and forces in nature. </a:t>
            </a:r>
            <a:endParaRPr lang="en-US" sz="7200" dirty="0" smtClean="0">
              <a:ln>
                <a:solidFill>
                  <a:schemeClr val="bg1"/>
                </a:solidFill>
              </a:ln>
              <a:latin typeface="Aharoni" panose="02010803020104030203" pitchFamily="2" charset="-79"/>
              <a:cs typeface="Aharoni" panose="02010803020104030203" pitchFamily="2" charset="-79"/>
            </a:endParaRPr>
          </a:p>
        </p:txBody>
      </p:sp>
      <p:sp>
        <p:nvSpPr>
          <p:cNvPr id="5" name="Rectangle 4"/>
          <p:cNvSpPr/>
          <p:nvPr/>
        </p:nvSpPr>
        <p:spPr>
          <a:xfrm>
            <a:off x="0" y="0"/>
            <a:ext cx="12192000" cy="1015663"/>
          </a:xfrm>
          <a:prstGeom prst="rect">
            <a:avLst/>
          </a:prstGeom>
          <a:noFill/>
        </p:spPr>
        <p:txBody>
          <a:bodyPr wrap="square" lIns="91440" tIns="45720" rIns="91440" bIns="45720">
            <a:spAutoFit/>
          </a:bodyPr>
          <a:lstStyle/>
          <a:p>
            <a:pPr algn="ctr"/>
            <a:r>
              <a:rPr lang="en-US" sz="6000" b="1" u="sng" cap="none" spc="0" dirty="0" smtClean="0">
                <a:ln w="13462">
                  <a:solidFill>
                    <a:schemeClr val="bg1"/>
                  </a:solidFill>
                  <a:prstDash val="solid"/>
                </a:ln>
                <a:solidFill>
                  <a:schemeClr val="tx1">
                    <a:lumMod val="85000"/>
                    <a:lumOff val="15000"/>
                  </a:schemeClr>
                </a:solidFill>
                <a:effectLst>
                  <a:outerShdw dist="38100" dir="2700000" algn="bl" rotWithShape="0">
                    <a:schemeClr val="accent5"/>
                  </a:outerShdw>
                </a:effectLst>
              </a:rPr>
              <a:t>7</a:t>
            </a:r>
            <a:r>
              <a:rPr lang="en-US" sz="6000" b="1" u="sng" cap="none" spc="0" baseline="30000" dirty="0" smtClean="0">
                <a:ln w="13462">
                  <a:solidFill>
                    <a:schemeClr val="bg1"/>
                  </a:solidFill>
                  <a:prstDash val="solid"/>
                </a:ln>
                <a:solidFill>
                  <a:schemeClr val="tx1">
                    <a:lumMod val="85000"/>
                    <a:lumOff val="15000"/>
                  </a:schemeClr>
                </a:solidFill>
                <a:effectLst>
                  <a:outerShdw dist="38100" dir="2700000" algn="bl" rotWithShape="0">
                    <a:schemeClr val="accent5"/>
                  </a:outerShdw>
                </a:effectLst>
              </a:rPr>
              <a:t>th</a:t>
            </a:r>
            <a:r>
              <a:rPr lang="en-US" sz="6000" b="1" u="sng" cap="none" spc="0" dirty="0" smtClean="0">
                <a:ln w="13462">
                  <a:solidFill>
                    <a:schemeClr val="bg1"/>
                  </a:solidFill>
                  <a:prstDash val="solid"/>
                </a:ln>
                <a:solidFill>
                  <a:schemeClr val="tx1">
                    <a:lumMod val="85000"/>
                    <a:lumOff val="15000"/>
                  </a:schemeClr>
                </a:solidFill>
                <a:effectLst>
                  <a:outerShdw dist="38100" dir="2700000" algn="bl" rotWithShape="0">
                    <a:schemeClr val="accent5"/>
                  </a:outerShdw>
                </a:effectLst>
              </a:rPr>
              <a:t> Grade DOL</a:t>
            </a:r>
            <a:endParaRPr lang="en-US" sz="6000" b="1" u="sng" cap="none" spc="0" dirty="0">
              <a:ln w="13462">
                <a:solidFill>
                  <a:schemeClr val="bg1"/>
                </a:solidFill>
                <a:prstDash val="solid"/>
              </a:ln>
              <a:solidFill>
                <a:schemeClr val="tx1">
                  <a:lumMod val="85000"/>
                  <a:lumOff val="15000"/>
                </a:schemeClr>
              </a:solidFill>
              <a:effectLst>
                <a:outerShdw dist="38100" dir="2700000" algn="bl" rotWithShape="0">
                  <a:schemeClr val="accent5"/>
                </a:outerShdw>
              </a:effectLst>
            </a:endParaRPr>
          </a:p>
        </p:txBody>
      </p:sp>
    </p:spTree>
    <p:extLst>
      <p:ext uri="{BB962C8B-B14F-4D97-AF65-F5344CB8AC3E}">
        <p14:creationId xmlns:p14="http://schemas.microsoft.com/office/powerpoint/2010/main" val="6887795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2" descr="Image result for study for test clipar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3587262"/>
            <a:ext cx="12637477" cy="13106399"/>
          </a:xfrm>
          <a:prstGeom prst="rect">
            <a:avLst/>
          </a:prstGeom>
          <a:noFill/>
          <a:extLst>
            <a:ext uri="{909E8E84-426E-40DD-AFC4-6F175D3DCCD1}">
              <a14:hiddenFill xmlns:a14="http://schemas.microsoft.com/office/drawing/2010/main">
                <a:solidFill>
                  <a:srgbClr val="FFFFFF"/>
                </a:solidFill>
              </a14:hiddenFill>
            </a:ext>
          </a:extLst>
        </p:spPr>
      </p:pic>
      <p:sp>
        <p:nvSpPr>
          <p:cNvPr id="5" name="Rectangle 4"/>
          <p:cNvSpPr/>
          <p:nvPr/>
        </p:nvSpPr>
        <p:spPr>
          <a:xfrm>
            <a:off x="0" y="0"/>
            <a:ext cx="12192000" cy="1015663"/>
          </a:xfrm>
          <a:prstGeom prst="rect">
            <a:avLst/>
          </a:prstGeom>
          <a:noFill/>
        </p:spPr>
        <p:txBody>
          <a:bodyPr wrap="square" lIns="91440" tIns="45720" rIns="91440" bIns="45720">
            <a:spAutoFit/>
          </a:bodyPr>
          <a:lstStyle/>
          <a:p>
            <a:pPr algn="ctr"/>
            <a:r>
              <a:rPr lang="en-US" sz="6000" b="1" u="sng" cap="none" spc="0" dirty="0" smtClean="0">
                <a:ln w="13462">
                  <a:solidFill>
                    <a:schemeClr val="bg1"/>
                  </a:solidFill>
                  <a:prstDash val="solid"/>
                </a:ln>
                <a:solidFill>
                  <a:schemeClr val="tx1">
                    <a:lumMod val="85000"/>
                    <a:lumOff val="15000"/>
                  </a:schemeClr>
                </a:solidFill>
                <a:effectLst>
                  <a:outerShdw dist="38100" dir="2700000" algn="bl" rotWithShape="0">
                    <a:schemeClr val="accent5"/>
                  </a:outerShdw>
                </a:effectLst>
              </a:rPr>
              <a:t>7</a:t>
            </a:r>
            <a:r>
              <a:rPr lang="en-US" sz="6000" b="1" u="sng" cap="none" spc="0" baseline="30000" dirty="0" smtClean="0">
                <a:ln w="13462">
                  <a:solidFill>
                    <a:schemeClr val="bg1"/>
                  </a:solidFill>
                  <a:prstDash val="solid"/>
                </a:ln>
                <a:solidFill>
                  <a:schemeClr val="tx1">
                    <a:lumMod val="85000"/>
                    <a:lumOff val="15000"/>
                  </a:schemeClr>
                </a:solidFill>
                <a:effectLst>
                  <a:outerShdw dist="38100" dir="2700000" algn="bl" rotWithShape="0">
                    <a:schemeClr val="accent5"/>
                  </a:outerShdw>
                </a:effectLst>
              </a:rPr>
              <a:t>th</a:t>
            </a:r>
            <a:r>
              <a:rPr lang="en-US" sz="6000" b="1" u="sng" cap="none" spc="0" dirty="0" smtClean="0">
                <a:ln w="13462">
                  <a:solidFill>
                    <a:schemeClr val="bg1"/>
                  </a:solidFill>
                  <a:prstDash val="solid"/>
                </a:ln>
                <a:solidFill>
                  <a:schemeClr val="tx1">
                    <a:lumMod val="85000"/>
                    <a:lumOff val="15000"/>
                  </a:schemeClr>
                </a:solidFill>
                <a:effectLst>
                  <a:outerShdw dist="38100" dir="2700000" algn="bl" rotWithShape="0">
                    <a:schemeClr val="accent5"/>
                  </a:outerShdw>
                </a:effectLst>
              </a:rPr>
              <a:t> Grade Essential Question</a:t>
            </a:r>
            <a:endParaRPr lang="en-US" sz="6000" b="1" u="sng" cap="none" spc="0" dirty="0">
              <a:ln w="13462">
                <a:solidFill>
                  <a:schemeClr val="bg1"/>
                </a:solidFill>
                <a:prstDash val="solid"/>
              </a:ln>
              <a:solidFill>
                <a:schemeClr val="tx1">
                  <a:lumMod val="85000"/>
                  <a:lumOff val="15000"/>
                </a:schemeClr>
              </a:solidFill>
              <a:effectLst>
                <a:outerShdw dist="38100" dir="2700000" algn="bl" rotWithShape="0">
                  <a:schemeClr val="accent5"/>
                </a:outerShdw>
              </a:effectLst>
            </a:endParaRPr>
          </a:p>
        </p:txBody>
      </p:sp>
      <p:sp>
        <p:nvSpPr>
          <p:cNvPr id="6" name="Rounded Rectangle 5"/>
          <p:cNvSpPr/>
          <p:nvPr/>
        </p:nvSpPr>
        <p:spPr>
          <a:xfrm>
            <a:off x="254116" y="1015663"/>
            <a:ext cx="11683766" cy="5499463"/>
          </a:xfrm>
          <a:prstGeom prst="roundRect">
            <a:avLst/>
          </a:prstGeom>
          <a:solidFill>
            <a:srgbClr val="FFC000">
              <a:alpha val="23137"/>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365759" y="1015663"/>
            <a:ext cx="11572123" cy="5812579"/>
          </a:xfrm>
        </p:spPr>
        <p:txBody>
          <a:bodyPr>
            <a:normAutofit/>
          </a:bodyPr>
          <a:lstStyle/>
          <a:p>
            <a:r>
              <a:rPr lang="en-US" sz="4800" dirty="0" smtClean="0">
                <a:latin typeface="Aharoni" panose="02010803020104030203" pitchFamily="2" charset="-79"/>
                <a:cs typeface="Aharoni" panose="02010803020104030203" pitchFamily="2" charset="-79"/>
              </a:rPr>
              <a:t>You know that I have a HUGE test in 2 weeks that will count for a LARGE portion of my grade.  What will you do to help prepare for this test? Study is not an answer.  How will you study? What are the steps you will take to make the highest grade you can?</a:t>
            </a:r>
            <a:endParaRPr lang="en-US" sz="4800" dirty="0">
              <a:latin typeface="Aharoni" panose="02010803020104030203" pitchFamily="2" charset="-79"/>
              <a:cs typeface="Aharoni" panose="02010803020104030203" pitchFamily="2" charset="-79"/>
            </a:endParaRPr>
          </a:p>
        </p:txBody>
      </p:sp>
    </p:spTree>
    <p:extLst>
      <p:ext uri="{BB962C8B-B14F-4D97-AF65-F5344CB8AC3E}">
        <p14:creationId xmlns:p14="http://schemas.microsoft.com/office/powerpoint/2010/main" val="231813472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2" descr="Image result for study for test clipar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3587262"/>
            <a:ext cx="12637477" cy="13106399"/>
          </a:xfrm>
          <a:prstGeom prst="rect">
            <a:avLst/>
          </a:prstGeom>
          <a:noFill/>
          <a:extLst>
            <a:ext uri="{909E8E84-426E-40DD-AFC4-6F175D3DCCD1}">
              <a14:hiddenFill xmlns:a14="http://schemas.microsoft.com/office/drawing/2010/main">
                <a:solidFill>
                  <a:srgbClr val="FFFFFF"/>
                </a:solidFill>
              </a14:hiddenFill>
            </a:ext>
          </a:extLst>
        </p:spPr>
      </p:pic>
      <p:sp>
        <p:nvSpPr>
          <p:cNvPr id="6" name="Rounded Rectangle 5"/>
          <p:cNvSpPr/>
          <p:nvPr/>
        </p:nvSpPr>
        <p:spPr>
          <a:xfrm>
            <a:off x="156755" y="888274"/>
            <a:ext cx="11683766" cy="5575041"/>
          </a:xfrm>
          <a:prstGeom prst="roundRect">
            <a:avLst/>
          </a:prstGeom>
          <a:solidFill>
            <a:srgbClr val="FFC000">
              <a:alpha val="2902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156754" y="1015663"/>
            <a:ext cx="12035245" cy="5161300"/>
          </a:xfrm>
        </p:spPr>
        <p:txBody>
          <a:bodyPr>
            <a:noAutofit/>
          </a:bodyPr>
          <a:lstStyle/>
          <a:p>
            <a:pPr marL="1143000" indent="-1143000">
              <a:buAutoNum type="arabicPeriod"/>
            </a:pPr>
            <a:r>
              <a:rPr lang="en-US" sz="5400" dirty="0" smtClean="0">
                <a:latin typeface="Aharoni" panose="02010803020104030203" pitchFamily="2" charset="-79"/>
                <a:cs typeface="Aharoni" panose="02010803020104030203" pitchFamily="2" charset="-79"/>
              </a:rPr>
              <a:t>Vocabulary Card Sort</a:t>
            </a:r>
            <a:endParaRPr lang="en-US" sz="5400" dirty="0" smtClean="0">
              <a:latin typeface="Aharoni" panose="02010803020104030203" pitchFamily="2" charset="-79"/>
              <a:cs typeface="Aharoni" panose="02010803020104030203" pitchFamily="2" charset="-79"/>
            </a:endParaRPr>
          </a:p>
          <a:p>
            <a:pPr marL="1143000" indent="-1143000">
              <a:buAutoNum type="arabicPeriod"/>
            </a:pPr>
            <a:r>
              <a:rPr lang="en-US" sz="5400" dirty="0" smtClean="0">
                <a:latin typeface="Aharoni" panose="02010803020104030203" pitchFamily="2" charset="-79"/>
                <a:cs typeface="Aharoni" panose="02010803020104030203" pitchFamily="2" charset="-79"/>
              </a:rPr>
              <a:t>Task Cards</a:t>
            </a:r>
            <a:endParaRPr lang="en-US" sz="5400" dirty="0">
              <a:latin typeface="Aharoni" panose="02010803020104030203" pitchFamily="2" charset="-79"/>
              <a:cs typeface="Aharoni" panose="02010803020104030203" pitchFamily="2" charset="-79"/>
            </a:endParaRPr>
          </a:p>
          <a:p>
            <a:pPr marL="1143000" indent="-1143000">
              <a:buAutoNum type="arabicPeriod"/>
            </a:pPr>
            <a:r>
              <a:rPr lang="en-US" sz="5400" dirty="0" smtClean="0">
                <a:latin typeface="Aharoni" panose="02010803020104030203" pitchFamily="2" charset="-79"/>
                <a:cs typeface="Aharoni" panose="02010803020104030203" pitchFamily="2" charset="-79"/>
              </a:rPr>
              <a:t>Computer /  Internet </a:t>
            </a:r>
            <a:r>
              <a:rPr lang="en-US" sz="5400" dirty="0" err="1" smtClean="0">
                <a:latin typeface="Aharoni" panose="02010803020104030203" pitchFamily="2" charset="-79"/>
                <a:cs typeface="Aharoni" panose="02010803020104030203" pitchFamily="2" charset="-79"/>
              </a:rPr>
              <a:t>inrichment</a:t>
            </a:r>
            <a:endParaRPr lang="en-US" sz="5400" dirty="0">
              <a:latin typeface="Aharoni" panose="02010803020104030203" pitchFamily="2" charset="-79"/>
              <a:cs typeface="Aharoni" panose="02010803020104030203" pitchFamily="2" charset="-79"/>
            </a:endParaRPr>
          </a:p>
        </p:txBody>
      </p:sp>
      <p:sp>
        <p:nvSpPr>
          <p:cNvPr id="5" name="Rectangle 4"/>
          <p:cNvSpPr/>
          <p:nvPr/>
        </p:nvSpPr>
        <p:spPr>
          <a:xfrm>
            <a:off x="0" y="0"/>
            <a:ext cx="12192000" cy="1015663"/>
          </a:xfrm>
          <a:prstGeom prst="rect">
            <a:avLst/>
          </a:prstGeom>
          <a:noFill/>
        </p:spPr>
        <p:txBody>
          <a:bodyPr wrap="square" lIns="91440" tIns="45720" rIns="91440" bIns="45720">
            <a:spAutoFit/>
          </a:bodyPr>
          <a:lstStyle/>
          <a:p>
            <a:pPr algn="ctr"/>
            <a:r>
              <a:rPr lang="en-US" sz="6000" b="1" u="sng" cap="none" spc="0" dirty="0" smtClean="0">
                <a:ln w="13462">
                  <a:solidFill>
                    <a:schemeClr val="bg1"/>
                  </a:solidFill>
                  <a:prstDash val="solid"/>
                </a:ln>
                <a:solidFill>
                  <a:schemeClr val="tx1">
                    <a:lumMod val="85000"/>
                    <a:lumOff val="15000"/>
                  </a:schemeClr>
                </a:solidFill>
                <a:effectLst>
                  <a:outerShdw dist="38100" dir="2700000" algn="bl" rotWithShape="0">
                    <a:schemeClr val="accent5"/>
                  </a:outerShdw>
                </a:effectLst>
              </a:rPr>
              <a:t>7</a:t>
            </a:r>
            <a:r>
              <a:rPr lang="en-US" sz="6000" b="1" u="sng" cap="none" spc="0" baseline="30000" dirty="0" smtClean="0">
                <a:ln w="13462">
                  <a:solidFill>
                    <a:schemeClr val="bg1"/>
                  </a:solidFill>
                  <a:prstDash val="solid"/>
                </a:ln>
                <a:solidFill>
                  <a:schemeClr val="tx1">
                    <a:lumMod val="85000"/>
                    <a:lumOff val="15000"/>
                  </a:schemeClr>
                </a:solidFill>
                <a:effectLst>
                  <a:outerShdw dist="38100" dir="2700000" algn="bl" rotWithShape="0">
                    <a:schemeClr val="accent5"/>
                  </a:outerShdw>
                </a:effectLst>
              </a:rPr>
              <a:t>th</a:t>
            </a:r>
            <a:r>
              <a:rPr lang="en-US" sz="6000" b="1" u="sng" cap="none" spc="0" dirty="0" smtClean="0">
                <a:ln w="13462">
                  <a:solidFill>
                    <a:schemeClr val="bg1"/>
                  </a:solidFill>
                  <a:prstDash val="solid"/>
                </a:ln>
                <a:solidFill>
                  <a:schemeClr val="tx1">
                    <a:lumMod val="85000"/>
                    <a:lumOff val="15000"/>
                  </a:schemeClr>
                </a:solidFill>
                <a:effectLst>
                  <a:outerShdw dist="38100" dir="2700000" algn="bl" rotWithShape="0">
                    <a:schemeClr val="accent5"/>
                  </a:outerShdw>
                </a:effectLst>
              </a:rPr>
              <a:t> Grade Playlist</a:t>
            </a:r>
            <a:endParaRPr lang="en-US" sz="6000" b="1" u="sng" cap="none" spc="0" dirty="0">
              <a:ln w="13462">
                <a:solidFill>
                  <a:schemeClr val="bg1"/>
                </a:solidFill>
                <a:prstDash val="solid"/>
              </a:ln>
              <a:solidFill>
                <a:schemeClr val="tx1">
                  <a:lumMod val="85000"/>
                  <a:lumOff val="15000"/>
                </a:schemeClr>
              </a:solidFill>
              <a:effectLst>
                <a:outerShdw dist="38100" dir="2700000" algn="bl" rotWithShape="0">
                  <a:schemeClr val="accent5"/>
                </a:outerShdw>
              </a:effectLst>
            </a:endParaRPr>
          </a:p>
        </p:txBody>
      </p:sp>
    </p:spTree>
    <p:extLst>
      <p:ext uri="{BB962C8B-B14F-4D97-AF65-F5344CB8AC3E}">
        <p14:creationId xmlns:p14="http://schemas.microsoft.com/office/powerpoint/2010/main" val="314189663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2" descr="Image result for study for test clipar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3587262"/>
            <a:ext cx="12637477" cy="13106399"/>
          </a:xfrm>
          <a:prstGeom prst="rect">
            <a:avLst/>
          </a:prstGeom>
          <a:noFill/>
          <a:extLst>
            <a:ext uri="{909E8E84-426E-40DD-AFC4-6F175D3DCCD1}">
              <a14:hiddenFill xmlns:a14="http://schemas.microsoft.com/office/drawing/2010/main">
                <a:solidFill>
                  <a:srgbClr val="FFFFFF"/>
                </a:solidFill>
              </a14:hiddenFill>
            </a:ext>
          </a:extLst>
        </p:spPr>
      </p:pic>
      <p:sp>
        <p:nvSpPr>
          <p:cNvPr id="7" name="Rounded Rectangle 6"/>
          <p:cNvSpPr/>
          <p:nvPr/>
        </p:nvSpPr>
        <p:spPr>
          <a:xfrm>
            <a:off x="156755" y="1380788"/>
            <a:ext cx="11683766" cy="5082527"/>
          </a:xfrm>
          <a:prstGeom prst="roundRect">
            <a:avLst/>
          </a:prstGeom>
          <a:solidFill>
            <a:srgbClr val="FFC000">
              <a:alpha val="25882"/>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0" y="1380788"/>
            <a:ext cx="12192000" cy="5477211"/>
          </a:xfrm>
        </p:spPr>
        <p:txBody>
          <a:bodyPr>
            <a:normAutofit/>
          </a:bodyPr>
          <a:lstStyle/>
          <a:p>
            <a:pPr algn="ctr"/>
            <a:r>
              <a:rPr lang="en-US" sz="6000" dirty="0" smtClean="0">
                <a:ln>
                  <a:solidFill>
                    <a:schemeClr val="bg1"/>
                  </a:solidFill>
                </a:ln>
                <a:latin typeface="Aharoni" panose="02010803020104030203" pitchFamily="2" charset="-79"/>
                <a:cs typeface="Aharoni" panose="02010803020104030203" pitchFamily="2" charset="-79"/>
              </a:rPr>
              <a:t>1</a:t>
            </a:r>
            <a:r>
              <a:rPr lang="en-US" sz="6000" baseline="30000" dirty="0" smtClean="0">
                <a:ln>
                  <a:solidFill>
                    <a:schemeClr val="bg1"/>
                  </a:solidFill>
                </a:ln>
                <a:latin typeface="Aharoni" panose="02010803020104030203" pitchFamily="2" charset="-79"/>
                <a:cs typeface="Aharoni" panose="02010803020104030203" pitchFamily="2" charset="-79"/>
              </a:rPr>
              <a:t>st</a:t>
            </a:r>
            <a:r>
              <a:rPr lang="en-US" sz="6000" dirty="0" smtClean="0">
                <a:ln>
                  <a:solidFill>
                    <a:schemeClr val="bg1"/>
                  </a:solidFill>
                </a:ln>
                <a:latin typeface="Aharoni" panose="02010803020104030203" pitchFamily="2" charset="-79"/>
                <a:cs typeface="Aharoni" panose="02010803020104030203" pitchFamily="2" charset="-79"/>
              </a:rPr>
              <a:t> Semester</a:t>
            </a:r>
          </a:p>
          <a:p>
            <a:r>
              <a:rPr lang="en-US" sz="7200" dirty="0" smtClean="0">
                <a:ln>
                  <a:solidFill>
                    <a:schemeClr val="bg1"/>
                  </a:solidFill>
                </a:ln>
                <a:latin typeface="Aharoni" panose="02010803020104030203" pitchFamily="2" charset="-79"/>
                <a:cs typeface="Aharoni" panose="02010803020104030203" pitchFamily="2" charset="-79"/>
              </a:rPr>
              <a:t>6.5A,C,D			6.6A,B</a:t>
            </a:r>
          </a:p>
          <a:p>
            <a:r>
              <a:rPr lang="en-US" sz="7200" dirty="0" smtClean="0">
                <a:ln>
                  <a:solidFill>
                    <a:schemeClr val="bg1"/>
                  </a:solidFill>
                </a:ln>
                <a:latin typeface="Aharoni" panose="02010803020104030203" pitchFamily="2" charset="-79"/>
                <a:cs typeface="Aharoni" panose="02010803020104030203" pitchFamily="2" charset="-79"/>
              </a:rPr>
              <a:t>6.8A,B,C,D		6.9C</a:t>
            </a:r>
          </a:p>
          <a:p>
            <a:r>
              <a:rPr lang="en-US" sz="7200" dirty="0" smtClean="0">
                <a:ln>
                  <a:solidFill>
                    <a:schemeClr val="bg1"/>
                  </a:solidFill>
                </a:ln>
                <a:latin typeface="Aharoni" panose="02010803020104030203" pitchFamily="2" charset="-79"/>
                <a:cs typeface="Aharoni" panose="02010803020104030203" pitchFamily="2" charset="-79"/>
              </a:rPr>
              <a:t>6.10B,C,D		6.11A,B</a:t>
            </a:r>
            <a:endParaRPr lang="en-US" sz="7200" dirty="0">
              <a:ln>
                <a:solidFill>
                  <a:schemeClr val="bg1"/>
                </a:solidFill>
              </a:ln>
              <a:latin typeface="Aharoni" panose="02010803020104030203" pitchFamily="2" charset="-79"/>
              <a:cs typeface="Aharoni" panose="02010803020104030203" pitchFamily="2" charset="-79"/>
            </a:endParaRPr>
          </a:p>
        </p:txBody>
      </p:sp>
      <p:sp>
        <p:nvSpPr>
          <p:cNvPr id="6" name="Rectangle 5"/>
          <p:cNvSpPr/>
          <p:nvPr/>
        </p:nvSpPr>
        <p:spPr>
          <a:xfrm>
            <a:off x="0" y="365125"/>
            <a:ext cx="12192000" cy="1015663"/>
          </a:xfrm>
          <a:prstGeom prst="rect">
            <a:avLst/>
          </a:prstGeom>
        </p:spPr>
        <p:txBody>
          <a:bodyPr wrap="square">
            <a:spAutoFit/>
          </a:bodyPr>
          <a:lstStyle/>
          <a:p>
            <a:pPr algn="ctr"/>
            <a:r>
              <a:rPr lang="en-US" sz="6000" b="1" u="sng" dirty="0" smtClean="0">
                <a:ln w="13462">
                  <a:solidFill>
                    <a:schemeClr val="bg1"/>
                  </a:solidFill>
                  <a:prstDash val="solid"/>
                </a:ln>
                <a:solidFill>
                  <a:schemeClr val="tx1">
                    <a:lumMod val="85000"/>
                    <a:lumOff val="15000"/>
                  </a:schemeClr>
                </a:solidFill>
                <a:effectLst>
                  <a:outerShdw dist="38100" dir="2700000" algn="bl" rotWithShape="0">
                    <a:schemeClr val="accent5"/>
                  </a:outerShdw>
                </a:effectLst>
                <a:latin typeface="Harlow Solid Italic" panose="04030604020F02020D02" pitchFamily="82" charset="0"/>
              </a:rPr>
              <a:t>6</a:t>
            </a:r>
            <a:r>
              <a:rPr lang="en-US" sz="6000" b="1" u="sng" baseline="30000" dirty="0" smtClean="0">
                <a:ln w="13462">
                  <a:solidFill>
                    <a:schemeClr val="bg1"/>
                  </a:solidFill>
                  <a:prstDash val="solid"/>
                </a:ln>
                <a:solidFill>
                  <a:schemeClr val="tx1">
                    <a:lumMod val="85000"/>
                    <a:lumOff val="15000"/>
                  </a:schemeClr>
                </a:solidFill>
                <a:effectLst>
                  <a:outerShdw dist="38100" dir="2700000" algn="bl" rotWithShape="0">
                    <a:schemeClr val="accent5"/>
                  </a:outerShdw>
                </a:effectLst>
                <a:latin typeface="Harlow Solid Italic" panose="04030604020F02020D02" pitchFamily="82" charset="0"/>
              </a:rPr>
              <a:t>th</a:t>
            </a:r>
            <a:r>
              <a:rPr lang="en-US" sz="6000" b="1" u="sng" dirty="0" smtClean="0">
                <a:ln w="13462">
                  <a:solidFill>
                    <a:schemeClr val="bg1"/>
                  </a:solidFill>
                  <a:prstDash val="solid"/>
                </a:ln>
                <a:solidFill>
                  <a:schemeClr val="tx1">
                    <a:lumMod val="85000"/>
                    <a:lumOff val="15000"/>
                  </a:schemeClr>
                </a:solidFill>
                <a:effectLst>
                  <a:outerShdw dist="38100" dir="2700000" algn="bl" rotWithShape="0">
                    <a:schemeClr val="accent5"/>
                  </a:outerShdw>
                </a:effectLst>
                <a:latin typeface="Harlow Solid Italic" panose="04030604020F02020D02" pitchFamily="82" charset="0"/>
              </a:rPr>
              <a:t> Grade TEK</a:t>
            </a:r>
            <a:endParaRPr lang="en-US" sz="6000" b="1" u="sng" dirty="0">
              <a:ln w="13462">
                <a:solidFill>
                  <a:schemeClr val="bg1"/>
                </a:solidFill>
                <a:prstDash val="solid"/>
              </a:ln>
              <a:solidFill>
                <a:schemeClr val="tx1">
                  <a:lumMod val="85000"/>
                  <a:lumOff val="15000"/>
                </a:schemeClr>
              </a:solidFill>
              <a:effectLst>
                <a:outerShdw dist="38100" dir="2700000" algn="bl" rotWithShape="0">
                  <a:schemeClr val="accent5"/>
                </a:outerShdw>
              </a:effectLst>
              <a:latin typeface="Harlow Solid Italic" panose="04030604020F02020D02" pitchFamily="82" charset="0"/>
            </a:endParaRPr>
          </a:p>
        </p:txBody>
      </p:sp>
    </p:spTree>
    <p:extLst>
      <p:ext uri="{BB962C8B-B14F-4D97-AF65-F5344CB8AC3E}">
        <p14:creationId xmlns:p14="http://schemas.microsoft.com/office/powerpoint/2010/main" val="192255272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2" descr="Image result for study for test clipar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3587262"/>
            <a:ext cx="12637477" cy="13106399"/>
          </a:xfrm>
          <a:prstGeom prst="rect">
            <a:avLst/>
          </a:prstGeom>
          <a:noFill/>
          <a:ln>
            <a:noFill/>
          </a:ln>
          <a:extLst>
            <a:ext uri="{909E8E84-426E-40DD-AFC4-6F175D3DCCD1}">
              <a14:hiddenFill xmlns:a14="http://schemas.microsoft.com/office/drawing/2010/main">
                <a:solidFill>
                  <a:srgbClr val="FFFFFF"/>
                </a:solidFill>
              </a14:hiddenFill>
            </a:ext>
          </a:extLst>
        </p:spPr>
      </p:pic>
      <p:sp>
        <p:nvSpPr>
          <p:cNvPr id="2" name="Title 1"/>
          <p:cNvSpPr>
            <a:spLocks noGrp="1"/>
          </p:cNvSpPr>
          <p:nvPr>
            <p:ph type="title"/>
          </p:nvPr>
        </p:nvSpPr>
        <p:spPr>
          <a:xfrm>
            <a:off x="838200" y="0"/>
            <a:ext cx="10515600" cy="1436913"/>
          </a:xfrm>
        </p:spPr>
        <p:txBody>
          <a:bodyPr>
            <a:normAutofit/>
          </a:bodyPr>
          <a:lstStyle/>
          <a:p>
            <a:pPr algn="ctr"/>
            <a:r>
              <a:rPr lang="en-US" b="1" u="sng" dirty="0">
                <a:ln w="13462">
                  <a:solidFill>
                    <a:schemeClr val="bg1"/>
                  </a:solidFill>
                  <a:prstDash val="solid"/>
                </a:ln>
                <a:solidFill>
                  <a:schemeClr val="tx1">
                    <a:lumMod val="85000"/>
                    <a:lumOff val="15000"/>
                  </a:schemeClr>
                </a:solidFill>
                <a:effectLst>
                  <a:outerShdw dist="38100" dir="2700000" algn="bl" rotWithShape="0">
                    <a:schemeClr val="accent5"/>
                  </a:outerShdw>
                </a:effectLst>
                <a:latin typeface="Harlow Solid Italic" panose="04030604020F02020D02" pitchFamily="82" charset="0"/>
              </a:rPr>
              <a:t>6</a:t>
            </a:r>
            <a:r>
              <a:rPr lang="en-US" b="1" u="sng" baseline="30000" dirty="0">
                <a:ln w="13462">
                  <a:solidFill>
                    <a:schemeClr val="bg1"/>
                  </a:solidFill>
                  <a:prstDash val="solid"/>
                </a:ln>
                <a:solidFill>
                  <a:schemeClr val="tx1">
                    <a:lumMod val="85000"/>
                    <a:lumOff val="15000"/>
                  </a:schemeClr>
                </a:solidFill>
                <a:effectLst>
                  <a:outerShdw dist="38100" dir="2700000" algn="bl" rotWithShape="0">
                    <a:schemeClr val="accent5"/>
                  </a:outerShdw>
                </a:effectLst>
                <a:latin typeface="Harlow Solid Italic" panose="04030604020F02020D02" pitchFamily="82" charset="0"/>
              </a:rPr>
              <a:t>th</a:t>
            </a:r>
            <a:r>
              <a:rPr lang="en-US" b="1" u="sng" dirty="0">
                <a:ln w="13462">
                  <a:solidFill>
                    <a:schemeClr val="bg1"/>
                  </a:solidFill>
                  <a:prstDash val="solid"/>
                </a:ln>
                <a:solidFill>
                  <a:schemeClr val="tx1">
                    <a:lumMod val="85000"/>
                    <a:lumOff val="15000"/>
                  </a:schemeClr>
                </a:solidFill>
                <a:effectLst>
                  <a:outerShdw dist="38100" dir="2700000" algn="bl" rotWithShape="0">
                    <a:schemeClr val="accent5"/>
                  </a:outerShdw>
                </a:effectLst>
                <a:latin typeface="Harlow Solid Italic" panose="04030604020F02020D02" pitchFamily="82" charset="0"/>
              </a:rPr>
              <a:t> Grade </a:t>
            </a:r>
            <a:r>
              <a:rPr lang="en-US" b="1" u="sng" dirty="0" smtClean="0">
                <a:ln w="13462">
                  <a:solidFill>
                    <a:schemeClr val="bg1"/>
                  </a:solidFill>
                  <a:prstDash val="solid"/>
                </a:ln>
                <a:solidFill>
                  <a:schemeClr val="tx1">
                    <a:lumMod val="85000"/>
                    <a:lumOff val="15000"/>
                  </a:schemeClr>
                </a:solidFill>
                <a:effectLst>
                  <a:outerShdw dist="38100" dir="2700000" algn="bl" rotWithShape="0">
                    <a:schemeClr val="accent5"/>
                  </a:outerShdw>
                </a:effectLst>
                <a:latin typeface="Harlow Solid Italic" panose="04030604020F02020D02" pitchFamily="82" charset="0"/>
              </a:rPr>
              <a:t>LO</a:t>
            </a:r>
            <a:r>
              <a:rPr lang="en-US" b="1" u="sng" dirty="0">
                <a:ln w="13462">
                  <a:solidFill>
                    <a:schemeClr val="bg1"/>
                  </a:solidFill>
                  <a:prstDash val="solid"/>
                </a:ln>
                <a:solidFill>
                  <a:schemeClr val="tx1">
                    <a:lumMod val="85000"/>
                    <a:lumOff val="15000"/>
                  </a:schemeClr>
                </a:solidFill>
                <a:effectLst>
                  <a:outerShdw dist="38100" dir="2700000" algn="bl" rotWithShape="0">
                    <a:schemeClr val="accent5"/>
                  </a:outerShdw>
                </a:effectLst>
                <a:latin typeface="Harlow Solid Italic" panose="04030604020F02020D02" pitchFamily="82" charset="0"/>
              </a:rPr>
              <a:t/>
            </a:r>
            <a:br>
              <a:rPr lang="en-US" b="1" u="sng" dirty="0">
                <a:ln w="13462">
                  <a:solidFill>
                    <a:schemeClr val="bg1"/>
                  </a:solidFill>
                  <a:prstDash val="solid"/>
                </a:ln>
                <a:solidFill>
                  <a:schemeClr val="tx1">
                    <a:lumMod val="85000"/>
                    <a:lumOff val="15000"/>
                  </a:schemeClr>
                </a:solidFill>
                <a:effectLst>
                  <a:outerShdw dist="38100" dir="2700000" algn="bl" rotWithShape="0">
                    <a:schemeClr val="accent5"/>
                  </a:outerShdw>
                </a:effectLst>
                <a:latin typeface="Harlow Solid Italic" panose="04030604020F02020D02" pitchFamily="82" charset="0"/>
              </a:rPr>
            </a:br>
            <a:endParaRPr lang="en-US" dirty="0"/>
          </a:p>
        </p:txBody>
      </p:sp>
      <p:sp>
        <p:nvSpPr>
          <p:cNvPr id="5" name="Rounded Rectangle 4"/>
          <p:cNvSpPr/>
          <p:nvPr/>
        </p:nvSpPr>
        <p:spPr>
          <a:xfrm>
            <a:off x="0" y="954878"/>
            <a:ext cx="11749081" cy="5614229"/>
          </a:xfrm>
          <a:prstGeom prst="roundRect">
            <a:avLst/>
          </a:prstGeom>
          <a:solidFill>
            <a:srgbClr val="FFC000">
              <a:alpha val="2902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135988" y="1355996"/>
            <a:ext cx="11749081" cy="5213111"/>
          </a:xfrm>
        </p:spPr>
        <p:txBody>
          <a:bodyPr>
            <a:noAutofit/>
          </a:bodyPr>
          <a:lstStyle/>
          <a:p>
            <a:r>
              <a:rPr lang="en-US" sz="6000" dirty="0" smtClean="0">
                <a:ln>
                  <a:solidFill>
                    <a:schemeClr val="bg1"/>
                  </a:solidFill>
                </a:ln>
                <a:latin typeface="Aharoni" panose="02010803020104030203" pitchFamily="2" charset="-79"/>
                <a:cs typeface="Aharoni" panose="02010803020104030203" pitchFamily="2" charset="-79"/>
              </a:rPr>
              <a:t>We will </a:t>
            </a:r>
            <a:r>
              <a:rPr lang="en-US" sz="6000" dirty="0" smtClean="0">
                <a:ln>
                  <a:solidFill>
                    <a:schemeClr val="bg1"/>
                  </a:solidFill>
                </a:ln>
                <a:latin typeface="Aharoni" panose="02010803020104030203" pitchFamily="2" charset="-79"/>
                <a:cs typeface="Aharoni" panose="02010803020104030203" pitchFamily="2" charset="-79"/>
              </a:rPr>
              <a:t>review potential/kinetic energy  and physical properties of metals, nonmetals and metalloids through playlist activities.</a:t>
            </a:r>
            <a:endParaRPr lang="en-US" sz="6000" dirty="0" smtClean="0">
              <a:ln>
                <a:solidFill>
                  <a:schemeClr val="bg1"/>
                </a:solidFill>
              </a:ln>
              <a:latin typeface="Aharoni" panose="02010803020104030203" pitchFamily="2" charset="-79"/>
              <a:cs typeface="Aharoni" panose="02010803020104030203" pitchFamily="2" charset="-79"/>
            </a:endParaRPr>
          </a:p>
          <a:p>
            <a:r>
              <a:rPr lang="en-US" sz="6000" dirty="0" smtClean="0">
                <a:ln>
                  <a:solidFill>
                    <a:schemeClr val="bg1"/>
                  </a:solidFill>
                </a:ln>
                <a:latin typeface="Aharoni" panose="02010803020104030203" pitchFamily="2" charset="-79"/>
                <a:cs typeface="Aharoni" panose="02010803020104030203" pitchFamily="2" charset="-79"/>
              </a:rPr>
              <a:t>TEKS: </a:t>
            </a:r>
            <a:r>
              <a:rPr lang="en-US" sz="6000" dirty="0" smtClean="0">
                <a:ln>
                  <a:solidFill>
                    <a:schemeClr val="bg1"/>
                  </a:solidFill>
                </a:ln>
                <a:latin typeface="Aharoni" panose="02010803020104030203" pitchFamily="2" charset="-79"/>
                <a:cs typeface="Aharoni" panose="02010803020104030203" pitchFamily="2" charset="-79"/>
              </a:rPr>
              <a:t>6.6A,B/ 6.8A</a:t>
            </a:r>
            <a:endParaRPr lang="en-US" sz="6000" dirty="0">
              <a:ln>
                <a:solidFill>
                  <a:schemeClr val="bg1"/>
                </a:solidFill>
              </a:ln>
              <a:latin typeface="Aharoni" panose="02010803020104030203" pitchFamily="2" charset="-79"/>
              <a:cs typeface="Aharoni" panose="02010803020104030203" pitchFamily="2" charset="-79"/>
            </a:endParaRPr>
          </a:p>
        </p:txBody>
      </p:sp>
    </p:spTree>
    <p:extLst>
      <p:ext uri="{BB962C8B-B14F-4D97-AF65-F5344CB8AC3E}">
        <p14:creationId xmlns:p14="http://schemas.microsoft.com/office/powerpoint/2010/main" val="377933892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170</TotalTime>
  <Words>343</Words>
  <Application>Microsoft Office PowerPoint</Application>
  <PresentationFormat>Widescreen</PresentationFormat>
  <Paragraphs>42</Paragraphs>
  <Slides>12</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12</vt:i4>
      </vt:variant>
    </vt:vector>
  </HeadingPairs>
  <TitlesOfParts>
    <vt:vector size="18" baseType="lpstr">
      <vt:lpstr>Aharoni</vt:lpstr>
      <vt:lpstr>Arial</vt:lpstr>
      <vt:lpstr>Calibri</vt:lpstr>
      <vt:lpstr>Calibri Light</vt:lpstr>
      <vt:lpstr>Harlow Solid Italic</vt:lpstr>
      <vt:lpstr>Office Theme</vt:lpstr>
      <vt:lpstr>December 8, 2016 / 7th Grade</vt:lpstr>
      <vt:lpstr>December 8, 2016 / 6th Grade</vt:lpstr>
      <vt:lpstr>PowerPoint Presentation</vt:lpstr>
      <vt:lpstr>PowerPoint Presentation</vt:lpstr>
      <vt:lpstr>PowerPoint Presentation</vt:lpstr>
      <vt:lpstr>PowerPoint Presentation</vt:lpstr>
      <vt:lpstr>PowerPoint Presentation</vt:lpstr>
      <vt:lpstr>PowerPoint Presentation</vt:lpstr>
      <vt:lpstr>6th Grade LO </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November 28, 2016</dc:title>
  <dc:creator>Katherine Pease</dc:creator>
  <cp:lastModifiedBy>Pease, Katherine J</cp:lastModifiedBy>
  <cp:revision>22</cp:revision>
  <cp:lastPrinted>2016-12-08T13:53:08Z</cp:lastPrinted>
  <dcterms:created xsi:type="dcterms:W3CDTF">2016-11-27T23:54:10Z</dcterms:created>
  <dcterms:modified xsi:type="dcterms:W3CDTF">2016-12-08T14:37:29Z</dcterms:modified>
</cp:coreProperties>
</file>