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61F8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33" d="100"/>
          <a:sy n="33" d="100"/>
        </p:scale>
        <p:origin x="1766" y="1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70334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36096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6354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30897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6614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8F027-A4B0-405A-9F6D-C7F5D9B6909C}"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85477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8F027-A4B0-405A-9F6D-C7F5D9B6909C}" type="datetimeFigureOut">
              <a:rPr lang="en-US" smtClean="0"/>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15630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8F027-A4B0-405A-9F6D-C7F5D9B6909C}"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34765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8F027-A4B0-405A-9F6D-C7F5D9B6909C}" type="datetimeFigureOut">
              <a:rPr lang="en-US" smtClean="0"/>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1116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009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9106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8F027-A4B0-405A-9F6D-C7F5D9B6909C}" type="datetimeFigureOut">
              <a:rPr lang="en-US" smtClean="0"/>
              <a:t>12/5/2016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86538-6233-4F02-AD7B-CE649CE53BF7}" type="slidenum">
              <a:rPr lang="en-US" smtClean="0"/>
              <a:t>‹#›</a:t>
            </a:fld>
            <a:endParaRPr lang="en-US"/>
          </a:p>
        </p:txBody>
      </p:sp>
    </p:spTree>
    <p:extLst>
      <p:ext uri="{BB962C8B-B14F-4D97-AF65-F5344CB8AC3E}">
        <p14:creationId xmlns:p14="http://schemas.microsoft.com/office/powerpoint/2010/main" val="3833021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42257" y="-51009"/>
            <a:ext cx="12192000" cy="1059134"/>
          </a:xfrm>
        </p:spPr>
        <p:txBody>
          <a:bodyPr/>
          <a:lstStyle/>
          <a:p>
            <a:r>
              <a:rPr lang="en-US" u="sng" dirty="0" smtClean="0">
                <a:ln w="38100">
                  <a:solidFill>
                    <a:schemeClr val="tx1"/>
                  </a:solidFill>
                </a:ln>
                <a:solidFill>
                  <a:srgbClr val="00B0F0"/>
                </a:solidFill>
                <a:latin typeface="Harlow Solid Italic" panose="04030604020F02020D02" pitchFamily="82" charset="0"/>
              </a:rPr>
              <a:t>December </a:t>
            </a:r>
            <a:r>
              <a:rPr lang="en-US" u="sng" dirty="0" smtClean="0">
                <a:ln w="38100">
                  <a:solidFill>
                    <a:schemeClr val="tx1"/>
                  </a:solidFill>
                </a:ln>
                <a:solidFill>
                  <a:srgbClr val="00B0F0"/>
                </a:solidFill>
                <a:latin typeface="Harlow Solid Italic" panose="04030604020F02020D02" pitchFamily="82" charset="0"/>
              </a:rPr>
              <a:t>6, </a:t>
            </a:r>
            <a:r>
              <a:rPr lang="en-US" u="sng" dirty="0" smtClean="0">
                <a:ln w="38100">
                  <a:solidFill>
                    <a:schemeClr val="tx1"/>
                  </a:solidFill>
                </a:ln>
                <a:solidFill>
                  <a:srgbClr val="00B0F0"/>
                </a:solidFill>
                <a:latin typeface="Harlow Solid Italic" panose="04030604020F02020D02" pitchFamily="82" charset="0"/>
              </a:rPr>
              <a:t>2016</a:t>
            </a:r>
            <a:endParaRPr lang="en-US" u="sng" dirty="0">
              <a:ln w="38100">
                <a:solidFill>
                  <a:schemeClr val="tx1"/>
                </a:solidFill>
              </a:ln>
              <a:solidFill>
                <a:srgbClr val="00B0F0"/>
              </a:solidFill>
              <a:latin typeface="Harlow Solid Italic" panose="04030604020F02020D02" pitchFamily="82" charset="0"/>
            </a:endParaRPr>
          </a:p>
        </p:txBody>
      </p:sp>
      <p:sp>
        <p:nvSpPr>
          <p:cNvPr id="5" name="Rounded Rectangle 4"/>
          <p:cNvSpPr/>
          <p:nvPr/>
        </p:nvSpPr>
        <p:spPr>
          <a:xfrm>
            <a:off x="208722" y="914400"/>
            <a:ext cx="11221278" cy="5762445"/>
          </a:xfrm>
          <a:prstGeom prst="roundRect">
            <a:avLst/>
          </a:prstGeom>
          <a:solidFill>
            <a:schemeClr val="accent2">
              <a:lumMod val="40000"/>
              <a:lumOff val="60000"/>
              <a:alpha val="5098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08722" y="1008125"/>
            <a:ext cx="11221278" cy="5375421"/>
          </a:xfrm>
        </p:spPr>
        <p:txBody>
          <a:bodyPr>
            <a:noAutofit/>
          </a:bodyPr>
          <a:lstStyle/>
          <a:p>
            <a:pPr marL="457200" indent="-457200" algn="l">
              <a:buAutoNum type="arabicPeriod"/>
            </a:pPr>
            <a:r>
              <a:rPr lang="en-US" sz="6000" dirty="0" smtClean="0">
                <a:ln>
                  <a:solidFill>
                    <a:schemeClr val="bg2"/>
                  </a:solidFill>
                </a:ln>
                <a:latin typeface="Aharoni" panose="02010803020104030203" pitchFamily="2" charset="-79"/>
                <a:cs typeface="Aharoni" panose="02010803020104030203" pitchFamily="2" charset="-79"/>
              </a:rPr>
              <a:t>Sharpen Pencil</a:t>
            </a:r>
          </a:p>
          <a:p>
            <a:pPr marL="457200" indent="-457200" algn="l">
              <a:buAutoNum type="arabicPeriod"/>
            </a:pPr>
            <a:r>
              <a:rPr lang="en-US" sz="6000" dirty="0" smtClean="0">
                <a:ln>
                  <a:solidFill>
                    <a:schemeClr val="bg2"/>
                  </a:solidFill>
                </a:ln>
                <a:latin typeface="Aharoni" panose="02010803020104030203" pitchFamily="2" charset="-79"/>
                <a:cs typeface="Aharoni" panose="02010803020104030203" pitchFamily="2" charset="-79"/>
              </a:rPr>
              <a:t>Collect </a:t>
            </a:r>
            <a:r>
              <a:rPr lang="en-US" sz="6000" dirty="0" smtClean="0">
                <a:ln>
                  <a:solidFill>
                    <a:schemeClr val="bg2"/>
                  </a:solidFill>
                </a:ln>
                <a:latin typeface="Aharoni" panose="02010803020104030203" pitchFamily="2" charset="-79"/>
                <a:cs typeface="Aharoni" panose="02010803020104030203" pitchFamily="2" charset="-79"/>
              </a:rPr>
              <a:t>Vocabulary Practice Sheet</a:t>
            </a:r>
            <a:endParaRPr lang="en-US" sz="6000" dirty="0" smtClean="0">
              <a:ln>
                <a:solidFill>
                  <a:schemeClr val="bg2"/>
                </a:solidFill>
              </a:ln>
              <a:latin typeface="Aharoni" panose="02010803020104030203" pitchFamily="2" charset="-79"/>
              <a:cs typeface="Aharoni" panose="02010803020104030203" pitchFamily="2" charset="-79"/>
            </a:endParaRPr>
          </a:p>
          <a:p>
            <a:pPr marL="457200" indent="-457200" algn="l">
              <a:buAutoNum type="arabicPeriod"/>
            </a:pPr>
            <a:r>
              <a:rPr lang="en-US" sz="6000" dirty="0" smtClean="0">
                <a:ln>
                  <a:solidFill>
                    <a:schemeClr val="bg2"/>
                  </a:solidFill>
                </a:ln>
                <a:latin typeface="Aharoni" panose="02010803020104030203" pitchFamily="2" charset="-79"/>
                <a:cs typeface="Aharoni" panose="02010803020104030203" pitchFamily="2" charset="-79"/>
              </a:rPr>
              <a:t>Sit in assigned seat</a:t>
            </a:r>
          </a:p>
          <a:p>
            <a:pPr marL="457200" indent="-457200" algn="l">
              <a:buAutoNum type="arabicPeriod"/>
            </a:pPr>
            <a:r>
              <a:rPr lang="en-US" sz="6000" dirty="0" smtClean="0">
                <a:ln>
                  <a:solidFill>
                    <a:schemeClr val="bg2"/>
                  </a:solidFill>
                </a:ln>
                <a:latin typeface="Aharoni" panose="02010803020104030203" pitchFamily="2" charset="-79"/>
                <a:cs typeface="Aharoni" panose="02010803020104030203" pitchFamily="2" charset="-79"/>
              </a:rPr>
              <a:t>Please </a:t>
            </a:r>
            <a:r>
              <a:rPr lang="en-US" sz="6000" dirty="0" smtClean="0">
                <a:ln>
                  <a:solidFill>
                    <a:schemeClr val="bg2"/>
                  </a:solidFill>
                </a:ln>
                <a:latin typeface="Aharoni" panose="02010803020104030203" pitchFamily="2" charset="-79"/>
                <a:cs typeface="Aharoni" panose="02010803020104030203" pitchFamily="2" charset="-79"/>
              </a:rPr>
              <a:t>DO Vocabulary Sheet on own</a:t>
            </a:r>
            <a:endParaRPr lang="en-US" sz="6000" dirty="0" smtClean="0">
              <a:ln>
                <a:solidFill>
                  <a:schemeClr val="bg2"/>
                </a:solidFill>
              </a:ln>
              <a:latin typeface="Aharoni" panose="02010803020104030203" pitchFamily="2" charset="-79"/>
              <a:cs typeface="Aharoni" panose="02010803020104030203" pitchFamily="2" charset="-79"/>
            </a:endParaRPr>
          </a:p>
          <a:p>
            <a:pPr algn="l"/>
            <a:endParaRPr lang="en-US" sz="7200" dirty="0" smtClean="0">
              <a:ln>
                <a:solidFill>
                  <a:schemeClr val="bg2"/>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132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323" y="-3135260"/>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436913" y="1216352"/>
            <a:ext cx="9353007" cy="5246963"/>
          </a:xfrm>
          <a:prstGeom prst="roundRect">
            <a:avLst/>
          </a:prstGeom>
          <a:solidFill>
            <a:srgbClr val="FFC000">
              <a:alpha val="2392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36913" y="1711569"/>
            <a:ext cx="9353007" cy="5060617"/>
          </a:xfrm>
        </p:spPr>
        <p:txBody>
          <a:bodyPr>
            <a:normAutofit fontScale="92500" lnSpcReduction="10000"/>
          </a:bodyPr>
          <a:lstStyle/>
          <a:p>
            <a:pPr algn="ctr"/>
            <a:r>
              <a:rPr lang="en-US" sz="7200" dirty="0">
                <a:ln>
                  <a:solidFill>
                    <a:schemeClr val="bg1"/>
                  </a:solidFill>
                </a:ln>
                <a:latin typeface="Aharoni" panose="02010803020104030203" pitchFamily="2" charset="-79"/>
                <a:cs typeface="Aharoni" panose="02010803020104030203" pitchFamily="2" charset="-79"/>
              </a:rPr>
              <a:t>I will complete an exit slip that explains specifically what I need to study the most before the ACP test.</a:t>
            </a:r>
          </a:p>
        </p:txBody>
      </p:sp>
      <p:sp>
        <p:nvSpPr>
          <p:cNvPr id="5" name="Rectangle 4"/>
          <p:cNvSpPr/>
          <p:nvPr/>
        </p:nvSpPr>
        <p:spPr>
          <a:xfrm>
            <a:off x="3464202" y="200689"/>
            <a:ext cx="5054590"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DOL</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10589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963852"/>
            <a:ext cx="11683766" cy="5499463"/>
          </a:xfrm>
          <a:prstGeom prst="roundRect">
            <a:avLst/>
          </a:prstGeom>
          <a:solidFill>
            <a:srgbClr val="FFC000">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233" y="963852"/>
            <a:ext cx="11489043" cy="5461305"/>
          </a:xfrm>
        </p:spPr>
        <p:txBody>
          <a:bodyPr>
            <a:noAutofit/>
          </a:bodyPr>
          <a:lstStyle/>
          <a:p>
            <a:r>
              <a:rPr lang="en-US" sz="5400" dirty="0" smtClean="0">
                <a:ln>
                  <a:solidFill>
                    <a:schemeClr val="bg1"/>
                  </a:solidFill>
                </a:ln>
                <a:latin typeface="Aharoni" panose="02010803020104030203" pitchFamily="2" charset="-79"/>
                <a:cs typeface="Aharoni" panose="02010803020104030203" pitchFamily="2" charset="-79"/>
              </a:rPr>
              <a:t>1. Pre-ACP Test</a:t>
            </a:r>
          </a:p>
          <a:p>
            <a:r>
              <a:rPr lang="en-US" sz="5400" dirty="0" smtClean="0">
                <a:ln>
                  <a:solidFill>
                    <a:schemeClr val="bg1"/>
                  </a:solidFill>
                </a:ln>
                <a:latin typeface="Aharoni" panose="02010803020104030203" pitchFamily="2" charset="-79"/>
                <a:cs typeface="Aharoni" panose="02010803020104030203" pitchFamily="2" charset="-79"/>
              </a:rPr>
              <a:t>2. SRL over </a:t>
            </a:r>
            <a:r>
              <a:rPr lang="en-US" sz="5400" dirty="0" smtClean="0">
                <a:ln>
                  <a:solidFill>
                    <a:schemeClr val="bg1"/>
                  </a:solidFill>
                </a:ln>
                <a:latin typeface="Aharoni" panose="02010803020104030203" pitchFamily="2" charset="-79"/>
                <a:cs typeface="Aharoni" panose="02010803020104030203" pitchFamily="2" charset="-79"/>
              </a:rPr>
              <a:t>Test</a:t>
            </a:r>
          </a:p>
          <a:p>
            <a:r>
              <a:rPr lang="en-US" sz="5400" dirty="0" smtClean="0">
                <a:ln>
                  <a:solidFill>
                    <a:schemeClr val="bg1"/>
                  </a:solidFill>
                </a:ln>
                <a:latin typeface="Aharoni" panose="02010803020104030203" pitchFamily="2" charset="-79"/>
                <a:cs typeface="Aharoni" panose="02010803020104030203" pitchFamily="2" charset="-79"/>
              </a:rPr>
              <a:t>3. TEK 6.5A,B,C vocabulary practice</a:t>
            </a:r>
          </a:p>
          <a:p>
            <a:r>
              <a:rPr lang="en-US" sz="5400" dirty="0" smtClean="0">
                <a:ln>
                  <a:solidFill>
                    <a:schemeClr val="bg1"/>
                  </a:solidFill>
                </a:ln>
                <a:latin typeface="Aharoni" panose="02010803020104030203" pitchFamily="2" charset="-79"/>
                <a:cs typeface="Aharoni" panose="02010803020104030203" pitchFamily="2" charset="-79"/>
              </a:rPr>
              <a:t>4. TEK 6.5A,B,C practice STAAR like questions </a:t>
            </a:r>
            <a:endParaRPr lang="en-US" sz="5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2575648" y="36160"/>
            <a:ext cx="7040710" cy="861774"/>
          </a:xfrm>
          <a:prstGeom prst="rect">
            <a:avLst/>
          </a:prstGeom>
        </p:spPr>
        <p:txBody>
          <a:bodyPr wrap="none">
            <a:spAutoFit/>
          </a:bodyPr>
          <a:lstStyle/>
          <a:p>
            <a:pPr algn="ct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5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5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Playlist Stations</a:t>
            </a:r>
            <a:endPar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38470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TEK</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156755" y="963852"/>
            <a:ext cx="11683766" cy="549946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267097"/>
            <a:ext cx="12035245" cy="5590902"/>
          </a:xfrm>
        </p:spPr>
        <p:txBody>
          <a:bodyPr>
            <a:noAutofit/>
          </a:bodyPr>
          <a:lstStyle/>
          <a:p>
            <a:pPr marL="0" indent="0" algn="ctr">
              <a:buNone/>
            </a:pPr>
            <a:r>
              <a:rPr lang="en-US" sz="7200" dirty="0" smtClean="0">
                <a:ln>
                  <a:solidFill>
                    <a:schemeClr val="bg1"/>
                  </a:solidFill>
                </a:ln>
                <a:latin typeface="Aharoni" panose="02010803020104030203" pitchFamily="2" charset="-79"/>
                <a:cs typeface="Aharoni" panose="02010803020104030203" pitchFamily="2" charset="-79"/>
              </a:rPr>
              <a:t>1</a:t>
            </a:r>
            <a:r>
              <a:rPr lang="en-US" sz="7200" baseline="30000" dirty="0" smtClean="0">
                <a:ln>
                  <a:solidFill>
                    <a:schemeClr val="bg1"/>
                  </a:solidFill>
                </a:ln>
                <a:latin typeface="Aharoni" panose="02010803020104030203" pitchFamily="2" charset="-79"/>
                <a:cs typeface="Aharoni" panose="02010803020104030203" pitchFamily="2" charset="-79"/>
              </a:rPr>
              <a:t>st</a:t>
            </a:r>
            <a:r>
              <a:rPr lang="en-US" sz="7200" dirty="0" smtClean="0">
                <a:ln>
                  <a:solidFill>
                    <a:schemeClr val="bg1"/>
                  </a:solidFill>
                </a:ln>
                <a:latin typeface="Aharoni" panose="02010803020104030203" pitchFamily="2" charset="-79"/>
                <a:cs typeface="Aharoni" panose="02010803020104030203" pitchFamily="2" charset="-79"/>
              </a:rPr>
              <a:t> Semester</a:t>
            </a:r>
          </a:p>
          <a:p>
            <a:r>
              <a:rPr lang="en-US" sz="7200" dirty="0" smtClean="0">
                <a:ln>
                  <a:solidFill>
                    <a:schemeClr val="bg1"/>
                  </a:solidFill>
                </a:ln>
                <a:latin typeface="Aharoni" panose="02010803020104030203" pitchFamily="2" charset="-79"/>
                <a:cs typeface="Aharoni" panose="02010803020104030203" pitchFamily="2" charset="-79"/>
              </a:rPr>
              <a:t>7.5A, B, C		7.10A, B, C</a:t>
            </a:r>
          </a:p>
          <a:p>
            <a:r>
              <a:rPr lang="en-US" sz="7200" dirty="0" smtClean="0">
                <a:ln>
                  <a:solidFill>
                    <a:schemeClr val="bg1"/>
                  </a:solidFill>
                </a:ln>
                <a:latin typeface="Aharoni" panose="02010803020104030203" pitchFamily="2" charset="-79"/>
                <a:cs typeface="Aharoni" panose="02010803020104030203" pitchFamily="2" charset="-79"/>
              </a:rPr>
              <a:t>7.7A, C			7.9A, B</a:t>
            </a:r>
          </a:p>
          <a:p>
            <a:r>
              <a:rPr lang="en-US" sz="7200" dirty="0" smtClean="0">
                <a:ln>
                  <a:solidFill>
                    <a:schemeClr val="bg1"/>
                  </a:solidFill>
                </a:ln>
                <a:latin typeface="Aharoni" panose="02010803020104030203" pitchFamily="2" charset="-79"/>
                <a:cs typeface="Aharoni" panose="02010803020104030203" pitchFamily="2" charset="-79"/>
              </a:rPr>
              <a:t>7.8A, B, C</a:t>
            </a:r>
            <a:endParaRPr lang="en-US" sz="72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78936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884838"/>
            <a:ext cx="11683766" cy="587892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32495" y="884838"/>
            <a:ext cx="11664781" cy="5878923"/>
          </a:xfrm>
        </p:spPr>
        <p:txBody>
          <a:bodyPr>
            <a:noAutofit/>
          </a:bodyPr>
          <a:lstStyle/>
          <a:p>
            <a:r>
              <a:rPr lang="en-US" sz="4400" dirty="0" smtClean="0">
                <a:ln>
                  <a:solidFill>
                    <a:schemeClr val="bg1"/>
                  </a:solidFill>
                </a:ln>
                <a:latin typeface="Aharoni" panose="02010803020104030203" pitchFamily="2" charset="-79"/>
                <a:cs typeface="Aharoni" panose="02010803020104030203" pitchFamily="2" charset="-79"/>
              </a:rPr>
              <a:t>We will apply our knowledge over photosynthesis, cycles of matter, flow of energy, work, tropisms, catastrophic events, weathering, erosion, deposition, watersheds, microhabitats, biomes, biodiversity, ecological succession, life on Earth and space exploration to complete a </a:t>
            </a:r>
            <a:r>
              <a:rPr lang="en-US" sz="4400" dirty="0">
                <a:ln>
                  <a:solidFill>
                    <a:schemeClr val="bg1"/>
                  </a:solidFill>
                </a:ln>
                <a:latin typeface="Aharoni" panose="02010803020104030203" pitchFamily="2" charset="-79"/>
                <a:cs typeface="Aharoni" panose="02010803020104030203" pitchFamily="2" charset="-79"/>
              </a:rPr>
              <a:t>SRL over the pre-</a:t>
            </a:r>
            <a:r>
              <a:rPr lang="en-US" sz="4400" dirty="0" err="1">
                <a:ln>
                  <a:solidFill>
                    <a:schemeClr val="bg1"/>
                  </a:solidFill>
                </a:ln>
                <a:latin typeface="Aharoni" panose="02010803020104030203" pitchFamily="2" charset="-79"/>
                <a:cs typeface="Aharoni" panose="02010803020104030203" pitchFamily="2" charset="-79"/>
              </a:rPr>
              <a:t>acp</a:t>
            </a:r>
            <a:r>
              <a:rPr lang="en-US" sz="4400" dirty="0">
                <a:ln>
                  <a:solidFill>
                    <a:schemeClr val="bg1"/>
                  </a:solidFill>
                </a:ln>
                <a:latin typeface="Aharoni" panose="02010803020104030203" pitchFamily="2" charset="-79"/>
                <a:cs typeface="Aharoni" panose="02010803020104030203" pitchFamily="2" charset="-79"/>
              </a:rPr>
              <a:t> test scores.</a:t>
            </a:r>
            <a:endParaRPr lang="en-US" sz="4400" dirty="0" smtClean="0">
              <a:ln>
                <a:solidFill>
                  <a:schemeClr val="bg1"/>
                </a:solidFill>
              </a:ln>
              <a:latin typeface="Aharoni" panose="02010803020104030203" pitchFamily="2" charset="-79"/>
              <a:cs typeface="Aharoni" panose="02010803020104030203" pitchFamily="2" charset="-79"/>
            </a:endParaRPr>
          </a:p>
          <a:p>
            <a:r>
              <a:rPr lang="en-US" sz="4400" dirty="0" smtClean="0">
                <a:ln>
                  <a:solidFill>
                    <a:schemeClr val="bg1"/>
                  </a:solidFill>
                </a:ln>
                <a:latin typeface="Aharoni" panose="02010803020104030203" pitchFamily="2" charset="-79"/>
                <a:cs typeface="Aharoni" panose="02010803020104030203" pitchFamily="2" charset="-79"/>
              </a:rPr>
              <a:t>TEK: 7.5A,B,C/7.7A,C/7.8A,B,C/7.10A,B,C/7.9A,B</a:t>
            </a:r>
            <a:endParaRPr lang="en-US" sz="4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130825"/>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LO</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67258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1015661"/>
            <a:ext cx="11683766" cy="571294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5" y="1127806"/>
            <a:ext cx="11566543" cy="5759950"/>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an exit slip that explains specifically what I need to study the most before the ACP test.</a:t>
            </a: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DOL</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8877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Essential Question</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254116" y="1015663"/>
            <a:ext cx="11683766" cy="5499463"/>
          </a:xfrm>
          <a:prstGeom prst="roundRect">
            <a:avLst/>
          </a:prstGeom>
          <a:solidFill>
            <a:srgbClr val="FFC000">
              <a:alpha val="2313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65759" y="1015663"/>
            <a:ext cx="11572123" cy="5812579"/>
          </a:xfrm>
        </p:spPr>
        <p:txBody>
          <a:bodyPr>
            <a:normAutofit/>
          </a:bodyPr>
          <a:lstStyle/>
          <a:p>
            <a:r>
              <a:rPr lang="en-US" sz="4800" dirty="0" smtClean="0">
                <a:latin typeface="Aharoni" panose="02010803020104030203" pitchFamily="2" charset="-79"/>
                <a:cs typeface="Aharoni" panose="02010803020104030203" pitchFamily="2" charset="-79"/>
              </a:rPr>
              <a:t>You know that I have a HUGE test in 2 weeks that will count for a LARGE portion of my grade.  What will you do to help prepare for this test? Study is not an answer.  How will you study? What are the steps you will take to make the highest grade you can?</a:t>
            </a:r>
            <a:endParaRPr lang="en-US" sz="4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31813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888274"/>
            <a:ext cx="11683766" cy="5575041"/>
          </a:xfrm>
          <a:prstGeom prst="roundRect">
            <a:avLst/>
          </a:prstGeom>
          <a:solidFill>
            <a:srgbClr val="FFC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015663"/>
            <a:ext cx="12035245" cy="5161300"/>
          </a:xfrm>
        </p:spPr>
        <p:txBody>
          <a:bodyPr>
            <a:noAutofit/>
          </a:bodyPr>
          <a:lstStyle/>
          <a:p>
            <a:pPr marL="1143000" indent="-1143000">
              <a:buAutoNum type="arabicPeriod"/>
            </a:pPr>
            <a:r>
              <a:rPr lang="en-US" sz="5400" dirty="0" smtClean="0">
                <a:latin typeface="Aharoni" panose="02010803020104030203" pitchFamily="2" charset="-79"/>
                <a:cs typeface="Aharoni" panose="02010803020104030203" pitchFamily="2" charset="-79"/>
              </a:rPr>
              <a:t>Pre-ACP Test</a:t>
            </a:r>
          </a:p>
          <a:p>
            <a:pPr marL="1143000" indent="-1143000">
              <a:buAutoNum type="arabicPeriod"/>
            </a:pPr>
            <a:r>
              <a:rPr lang="en-US" sz="5400" dirty="0" smtClean="0">
                <a:latin typeface="Aharoni" panose="02010803020104030203" pitchFamily="2" charset="-79"/>
                <a:cs typeface="Aharoni" panose="02010803020104030203" pitchFamily="2" charset="-79"/>
              </a:rPr>
              <a:t>SRL Sheet for Pre-ACP </a:t>
            </a:r>
            <a:r>
              <a:rPr lang="en-US" sz="5400" dirty="0" smtClean="0">
                <a:latin typeface="Aharoni" panose="02010803020104030203" pitchFamily="2" charset="-79"/>
                <a:cs typeface="Aharoni" panose="02010803020104030203" pitchFamily="2" charset="-79"/>
              </a:rPr>
              <a:t>Test</a:t>
            </a:r>
          </a:p>
          <a:p>
            <a:pPr marL="1143000" indent="-1143000">
              <a:buAutoNum type="arabicPeriod"/>
            </a:pPr>
            <a:r>
              <a:rPr lang="en-US" sz="5400" dirty="0" smtClean="0">
                <a:latin typeface="Aharoni" panose="02010803020104030203" pitchFamily="2" charset="-79"/>
                <a:cs typeface="Aharoni" panose="02010803020104030203" pitchFamily="2" charset="-79"/>
              </a:rPr>
              <a:t>TEK 7.5A,B,C Vocabulary Practice</a:t>
            </a:r>
          </a:p>
          <a:p>
            <a:pPr marL="1143000" indent="-1143000">
              <a:buAutoNum type="arabicPeriod"/>
            </a:pPr>
            <a:r>
              <a:rPr lang="en-US" sz="5400" dirty="0" smtClean="0">
                <a:latin typeface="Aharoni" panose="02010803020104030203" pitchFamily="2" charset="-79"/>
                <a:cs typeface="Aharoni" panose="02010803020104030203" pitchFamily="2" charset="-79"/>
              </a:rPr>
              <a:t>TEK 7.5A,B,C practice STAAR like questions</a:t>
            </a:r>
            <a:endParaRPr lang="en-US" sz="5400" dirty="0">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Playlist</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14189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156755" y="1380788"/>
            <a:ext cx="11683766" cy="5082527"/>
          </a:xfrm>
          <a:prstGeom prst="roundRect">
            <a:avLst/>
          </a:prstGeom>
          <a:solidFill>
            <a:srgbClr val="FFC000">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380788"/>
            <a:ext cx="12192000" cy="5477211"/>
          </a:xfrm>
        </p:spPr>
        <p:txBody>
          <a:bodyPr>
            <a:normAutofit/>
          </a:bodyPr>
          <a:lstStyle/>
          <a:p>
            <a:pPr algn="ctr"/>
            <a:r>
              <a:rPr lang="en-US" sz="6000" dirty="0" smtClean="0">
                <a:ln>
                  <a:solidFill>
                    <a:schemeClr val="bg1"/>
                  </a:solidFill>
                </a:ln>
                <a:latin typeface="Aharoni" panose="02010803020104030203" pitchFamily="2" charset="-79"/>
                <a:cs typeface="Aharoni" panose="02010803020104030203" pitchFamily="2" charset="-79"/>
              </a:rPr>
              <a:t>1</a:t>
            </a:r>
            <a:r>
              <a:rPr lang="en-US" sz="6000" baseline="30000" dirty="0" smtClean="0">
                <a:ln>
                  <a:solidFill>
                    <a:schemeClr val="bg1"/>
                  </a:solidFill>
                </a:ln>
                <a:latin typeface="Aharoni" panose="02010803020104030203" pitchFamily="2" charset="-79"/>
                <a:cs typeface="Aharoni" panose="02010803020104030203" pitchFamily="2" charset="-79"/>
              </a:rPr>
              <a:t>st</a:t>
            </a:r>
            <a:r>
              <a:rPr lang="en-US" sz="6000" dirty="0" smtClean="0">
                <a:ln>
                  <a:solidFill>
                    <a:schemeClr val="bg1"/>
                  </a:solidFill>
                </a:ln>
                <a:latin typeface="Aharoni" panose="02010803020104030203" pitchFamily="2" charset="-79"/>
                <a:cs typeface="Aharoni" panose="02010803020104030203" pitchFamily="2" charset="-79"/>
              </a:rPr>
              <a:t> Semester</a:t>
            </a:r>
          </a:p>
          <a:p>
            <a:r>
              <a:rPr lang="en-US" sz="7200" dirty="0" smtClean="0">
                <a:ln>
                  <a:solidFill>
                    <a:schemeClr val="bg1"/>
                  </a:solidFill>
                </a:ln>
                <a:latin typeface="Aharoni" panose="02010803020104030203" pitchFamily="2" charset="-79"/>
                <a:cs typeface="Aharoni" panose="02010803020104030203" pitchFamily="2" charset="-79"/>
              </a:rPr>
              <a:t>6.5A,C,D			6.6A,B</a:t>
            </a:r>
          </a:p>
          <a:p>
            <a:r>
              <a:rPr lang="en-US" sz="7200" dirty="0" smtClean="0">
                <a:ln>
                  <a:solidFill>
                    <a:schemeClr val="bg1"/>
                  </a:solidFill>
                </a:ln>
                <a:latin typeface="Aharoni" panose="02010803020104030203" pitchFamily="2" charset="-79"/>
                <a:cs typeface="Aharoni" panose="02010803020104030203" pitchFamily="2" charset="-79"/>
              </a:rPr>
              <a:t>6.8A,B,C,D		6.9C</a:t>
            </a:r>
          </a:p>
          <a:p>
            <a:r>
              <a:rPr lang="en-US" sz="7200" dirty="0" smtClean="0">
                <a:ln>
                  <a:solidFill>
                    <a:schemeClr val="bg1"/>
                  </a:solidFill>
                </a:ln>
                <a:latin typeface="Aharoni" panose="02010803020104030203" pitchFamily="2" charset="-79"/>
                <a:cs typeface="Aharoni" panose="02010803020104030203" pitchFamily="2" charset="-79"/>
              </a:rPr>
              <a:t>6.10B,C,D		6.11A,B</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6" name="Rectangle 5"/>
          <p:cNvSpPr/>
          <p:nvPr/>
        </p:nvSpPr>
        <p:spPr>
          <a:xfrm>
            <a:off x="0" y="365125"/>
            <a:ext cx="12192000" cy="1015663"/>
          </a:xfrm>
          <a:prstGeom prst="rect">
            <a:avLst/>
          </a:prstGeom>
        </p:spPr>
        <p:txBody>
          <a:bodyPr wrap="square">
            <a:spAutoFit/>
          </a:bodyPr>
          <a:lstStyle/>
          <a:p>
            <a:pPr algn="ct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TEK</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22552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0"/>
            <a:ext cx="10515600" cy="1436913"/>
          </a:xfrm>
        </p:spPr>
        <p:txBody>
          <a:bodyPr>
            <a:normAutofit/>
          </a:bodyPr>
          <a:lstStyle/>
          <a:p>
            <a:pPr algn="ct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LO</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a:r>
            <a:b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br>
            <a:endParaRPr lang="en-US" dirty="0"/>
          </a:p>
        </p:txBody>
      </p:sp>
      <p:sp>
        <p:nvSpPr>
          <p:cNvPr id="5" name="Rounded Rectangle 4"/>
          <p:cNvSpPr/>
          <p:nvPr/>
        </p:nvSpPr>
        <p:spPr>
          <a:xfrm>
            <a:off x="135988" y="1131871"/>
            <a:ext cx="11749081" cy="5614229"/>
          </a:xfrm>
          <a:prstGeom prst="roundRect">
            <a:avLst/>
          </a:prstGeom>
          <a:solidFill>
            <a:srgbClr val="FFC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35988" y="1355996"/>
            <a:ext cx="11749081" cy="5213111"/>
          </a:xfrm>
        </p:spPr>
        <p:txBody>
          <a:bodyPr>
            <a:noAutofit/>
          </a:bodyPr>
          <a:lstStyle/>
          <a:p>
            <a:r>
              <a:rPr lang="en-US" sz="4400" dirty="0" smtClean="0">
                <a:ln>
                  <a:solidFill>
                    <a:schemeClr val="bg1"/>
                  </a:solidFill>
                </a:ln>
                <a:latin typeface="Aharoni" panose="02010803020104030203" pitchFamily="2" charset="-79"/>
                <a:cs typeface="Aharoni" panose="02010803020104030203" pitchFamily="2" charset="-79"/>
              </a:rPr>
              <a:t>We will </a:t>
            </a:r>
            <a:r>
              <a:rPr lang="en-US" sz="4400" dirty="0" smtClean="0">
                <a:ln>
                  <a:solidFill>
                    <a:schemeClr val="bg1"/>
                  </a:solidFill>
                </a:ln>
                <a:latin typeface="Aharoni" panose="02010803020104030203" pitchFamily="2" charset="-79"/>
                <a:cs typeface="Aharoni" panose="02010803020104030203" pitchFamily="2" charset="-79"/>
              </a:rPr>
              <a:t>complete an SRL on our Pre-ACP test scores </a:t>
            </a:r>
            <a:r>
              <a:rPr lang="en-US" sz="4400" dirty="0" smtClean="0">
                <a:ln>
                  <a:solidFill>
                    <a:schemeClr val="bg1"/>
                  </a:solidFill>
                </a:ln>
                <a:latin typeface="Aharoni" panose="02010803020104030203" pitchFamily="2" charset="-79"/>
                <a:cs typeface="Aharoni" panose="02010803020104030203" pitchFamily="2" charset="-79"/>
              </a:rPr>
              <a:t>over elements, compounds, chemical changes, metals, nonmetals, metalloids, density, speed, rock cycle, Pangea, and plate tectonics to complete a pre-assess ACP test.</a:t>
            </a:r>
          </a:p>
          <a:p>
            <a:r>
              <a:rPr lang="en-US" sz="4400" dirty="0" smtClean="0">
                <a:ln>
                  <a:solidFill>
                    <a:schemeClr val="bg1"/>
                  </a:solidFill>
                </a:ln>
                <a:latin typeface="Aharoni" panose="02010803020104030203" pitchFamily="2" charset="-79"/>
                <a:cs typeface="Aharoni" panose="02010803020104030203" pitchFamily="2" charset="-79"/>
              </a:rPr>
              <a:t>TEKS: </a:t>
            </a:r>
            <a:r>
              <a:rPr lang="en-US" sz="4000" dirty="0" smtClean="0">
                <a:ln>
                  <a:solidFill>
                    <a:schemeClr val="bg1"/>
                  </a:solidFill>
                </a:ln>
                <a:latin typeface="Aharoni" panose="02010803020104030203" pitchFamily="2" charset="-79"/>
                <a:cs typeface="Aharoni" panose="02010803020104030203" pitchFamily="2" charset="-79"/>
              </a:rPr>
              <a:t>6.5A,C,D/6.6A,B/6.8A,B,C,D/6.9C/6.10B,C,D/6.11A,B</a:t>
            </a:r>
            <a:endParaRPr lang="en-US" sz="40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7933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14655" y="867309"/>
            <a:ext cx="11683766" cy="549946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30907" y="77787"/>
            <a:ext cx="8935459"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Essential Question</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
        <p:nvSpPr>
          <p:cNvPr id="2" name="Rectangle 1"/>
          <p:cNvSpPr/>
          <p:nvPr/>
        </p:nvSpPr>
        <p:spPr>
          <a:xfrm>
            <a:off x="370935" y="1200995"/>
            <a:ext cx="11171207" cy="4832092"/>
          </a:xfrm>
          <a:prstGeom prst="rect">
            <a:avLst/>
          </a:prstGeom>
        </p:spPr>
        <p:txBody>
          <a:bodyPr wrap="square">
            <a:spAutoFit/>
          </a:bodyPr>
          <a:lstStyle/>
          <a:p>
            <a:r>
              <a:rPr lang="en-US" sz="4400" dirty="0">
                <a:latin typeface="Aharoni" panose="02010803020104030203" pitchFamily="2" charset="-79"/>
                <a:cs typeface="Aharoni" panose="02010803020104030203" pitchFamily="2" charset="-79"/>
              </a:rPr>
              <a:t>You know that I have a HUGE test in 2 weeks that will count for a LARGE portion of my grade.  What will you do to help prepare for this test? Study is not an answer.  How will you study? What are the steps you will take to make the highest grade you can?</a:t>
            </a:r>
          </a:p>
        </p:txBody>
      </p:sp>
    </p:spTree>
    <p:extLst>
      <p:ext uri="{BB962C8B-B14F-4D97-AF65-F5344CB8AC3E}">
        <p14:creationId xmlns:p14="http://schemas.microsoft.com/office/powerpoint/2010/main" val="1820190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368</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Aharoni</vt:lpstr>
      <vt:lpstr>Arial</vt:lpstr>
      <vt:lpstr>Calibri</vt:lpstr>
      <vt:lpstr>Calibri Light</vt:lpstr>
      <vt:lpstr>Harlow Solid Italic</vt:lpstr>
      <vt:lpstr>Office Theme</vt:lpstr>
      <vt:lpstr>December 6, 2016</vt:lpstr>
      <vt:lpstr>PowerPoint Presentation</vt:lpstr>
      <vt:lpstr>PowerPoint Presentation</vt:lpstr>
      <vt:lpstr>PowerPoint Presentation</vt:lpstr>
      <vt:lpstr>PowerPoint Presentation</vt:lpstr>
      <vt:lpstr>PowerPoint Presentation</vt:lpstr>
      <vt:lpstr>PowerPoint Presentation</vt:lpstr>
      <vt:lpstr>6th Grade LO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28, 2016</dc:title>
  <dc:creator>Katherine Pease</dc:creator>
  <cp:lastModifiedBy>Pease, Katherine J</cp:lastModifiedBy>
  <cp:revision>19</cp:revision>
  <cp:lastPrinted>2016-12-05T14:23:03Z</cp:lastPrinted>
  <dcterms:created xsi:type="dcterms:W3CDTF">2016-11-27T23:54:10Z</dcterms:created>
  <dcterms:modified xsi:type="dcterms:W3CDTF">2016-12-05T23:13:47Z</dcterms:modified>
</cp:coreProperties>
</file>