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F8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7" d="100"/>
          <a:sy n="77" d="100"/>
        </p:scale>
        <p:origin x="72" y="3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70334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36096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6354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3089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C8F027-A4B0-405A-9F6D-C7F5D9B6909C}"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66140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8F027-A4B0-405A-9F6D-C7F5D9B6909C}"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85477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8F027-A4B0-405A-9F6D-C7F5D9B6909C}"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15630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8F027-A4B0-405A-9F6D-C7F5D9B6909C}"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34765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8F027-A4B0-405A-9F6D-C7F5D9B6909C}"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1116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009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9106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8F027-A4B0-405A-9F6D-C7F5D9B6909C}" type="datetimeFigureOut">
              <a:rPr lang="en-US" smtClean="0"/>
              <a:t>12/5/2016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86538-6233-4F02-AD7B-CE649CE53BF7}" type="slidenum">
              <a:rPr lang="en-US" smtClean="0"/>
              <a:t>‹#›</a:t>
            </a:fld>
            <a:endParaRPr lang="en-US"/>
          </a:p>
        </p:txBody>
      </p:sp>
    </p:spTree>
    <p:extLst>
      <p:ext uri="{BB962C8B-B14F-4D97-AF65-F5344CB8AC3E}">
        <p14:creationId xmlns:p14="http://schemas.microsoft.com/office/powerpoint/2010/main" val="3833021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2" name="Title 1"/>
          <p:cNvSpPr>
            <a:spLocks noGrp="1"/>
          </p:cNvSpPr>
          <p:nvPr>
            <p:ph type="ctrTitle"/>
          </p:nvPr>
        </p:nvSpPr>
        <p:spPr>
          <a:xfrm>
            <a:off x="-642257" y="-51009"/>
            <a:ext cx="12192000" cy="1059134"/>
          </a:xfrm>
        </p:spPr>
        <p:txBody>
          <a:bodyPr/>
          <a:lstStyle/>
          <a:p>
            <a:r>
              <a:rPr lang="en-US" u="sng" dirty="0" smtClean="0">
                <a:ln w="38100">
                  <a:solidFill>
                    <a:schemeClr val="tx1"/>
                  </a:solidFill>
                </a:ln>
                <a:solidFill>
                  <a:srgbClr val="00B0F0"/>
                </a:solidFill>
                <a:latin typeface="Harlow Solid Italic" panose="04030604020F02020D02" pitchFamily="82" charset="0"/>
              </a:rPr>
              <a:t>December </a:t>
            </a:r>
            <a:r>
              <a:rPr lang="en-US" u="sng" dirty="0" smtClean="0">
                <a:ln w="38100">
                  <a:solidFill>
                    <a:schemeClr val="tx1"/>
                  </a:solidFill>
                </a:ln>
                <a:solidFill>
                  <a:srgbClr val="00B0F0"/>
                </a:solidFill>
                <a:latin typeface="Harlow Solid Italic" panose="04030604020F02020D02" pitchFamily="82" charset="0"/>
              </a:rPr>
              <a:t>5, </a:t>
            </a:r>
            <a:r>
              <a:rPr lang="en-US" u="sng" dirty="0" smtClean="0">
                <a:ln w="38100">
                  <a:solidFill>
                    <a:schemeClr val="tx1"/>
                  </a:solidFill>
                </a:ln>
                <a:solidFill>
                  <a:srgbClr val="00B0F0"/>
                </a:solidFill>
                <a:latin typeface="Harlow Solid Italic" panose="04030604020F02020D02" pitchFamily="82" charset="0"/>
              </a:rPr>
              <a:t>2016</a:t>
            </a:r>
            <a:endParaRPr lang="en-US" u="sng" dirty="0">
              <a:ln w="38100">
                <a:solidFill>
                  <a:schemeClr val="tx1"/>
                </a:solidFill>
              </a:ln>
              <a:solidFill>
                <a:srgbClr val="00B0F0"/>
              </a:solidFill>
              <a:latin typeface="Harlow Solid Italic" panose="04030604020F02020D02" pitchFamily="82" charset="0"/>
            </a:endParaRPr>
          </a:p>
        </p:txBody>
      </p:sp>
      <p:sp>
        <p:nvSpPr>
          <p:cNvPr id="5" name="Rounded Rectangle 4"/>
          <p:cNvSpPr/>
          <p:nvPr/>
        </p:nvSpPr>
        <p:spPr>
          <a:xfrm>
            <a:off x="979714" y="914400"/>
            <a:ext cx="8948058" cy="5762445"/>
          </a:xfrm>
          <a:prstGeom prst="roundRect">
            <a:avLst/>
          </a:prstGeom>
          <a:solidFill>
            <a:schemeClr val="accent2">
              <a:lumMod val="40000"/>
              <a:lumOff val="60000"/>
              <a:alpha val="5098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979714" y="1008125"/>
            <a:ext cx="9579018" cy="5375421"/>
          </a:xfrm>
        </p:spPr>
        <p:txBody>
          <a:bodyPr>
            <a:noAutofit/>
          </a:bodyPr>
          <a:lstStyle/>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Sharpen Pencil</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Collect PDN 6</a:t>
            </a:r>
            <a:r>
              <a:rPr lang="en-US" sz="7200" baseline="30000" dirty="0" smtClean="0">
                <a:ln>
                  <a:solidFill>
                    <a:schemeClr val="bg2"/>
                  </a:solidFill>
                </a:ln>
                <a:latin typeface="Aharoni" panose="02010803020104030203" pitchFamily="2" charset="-79"/>
                <a:cs typeface="Aharoni" panose="02010803020104030203" pitchFamily="2" charset="-79"/>
              </a:rPr>
              <a:t>th</a:t>
            </a:r>
            <a:r>
              <a:rPr lang="en-US" sz="7200" dirty="0" smtClean="0">
                <a:ln>
                  <a:solidFill>
                    <a:schemeClr val="bg2"/>
                  </a:solidFill>
                </a:ln>
                <a:latin typeface="Aharoni" panose="02010803020104030203" pitchFamily="2" charset="-79"/>
                <a:cs typeface="Aharoni" panose="02010803020104030203" pitchFamily="2" charset="-79"/>
              </a:rPr>
              <a:t> /7</a:t>
            </a:r>
            <a:r>
              <a:rPr lang="en-US" sz="7200" baseline="30000" dirty="0" smtClean="0">
                <a:ln>
                  <a:solidFill>
                    <a:schemeClr val="bg2"/>
                  </a:solidFill>
                </a:ln>
                <a:latin typeface="Aharoni" panose="02010803020104030203" pitchFamily="2" charset="-79"/>
                <a:cs typeface="Aharoni" panose="02010803020104030203" pitchFamily="2" charset="-79"/>
              </a:rPr>
              <a:t>th</a:t>
            </a:r>
            <a:r>
              <a:rPr lang="en-US" sz="7200" dirty="0" smtClean="0">
                <a:ln>
                  <a:solidFill>
                    <a:schemeClr val="bg2"/>
                  </a:solidFill>
                </a:ln>
                <a:latin typeface="Aharoni" panose="02010803020104030203" pitchFamily="2" charset="-79"/>
                <a:cs typeface="Aharoni" panose="02010803020104030203" pitchFamily="2" charset="-79"/>
              </a:rPr>
              <a:t>   Grade</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Sit in assigned seat</a:t>
            </a:r>
          </a:p>
          <a:p>
            <a:pPr marL="457200" indent="-457200" algn="l">
              <a:buAutoNum type="arabicPeriod"/>
            </a:pPr>
            <a:r>
              <a:rPr lang="en-US" sz="7200" dirty="0" smtClean="0">
                <a:ln>
                  <a:solidFill>
                    <a:schemeClr val="bg2"/>
                  </a:solidFill>
                </a:ln>
                <a:latin typeface="Aharoni" panose="02010803020104030203" pitchFamily="2" charset="-79"/>
                <a:cs typeface="Aharoni" panose="02010803020104030203" pitchFamily="2" charset="-79"/>
              </a:rPr>
              <a:t>Please DO PDN</a:t>
            </a:r>
          </a:p>
          <a:p>
            <a:pPr algn="l"/>
            <a:endParaRPr lang="en-US" sz="7200" dirty="0" smtClean="0">
              <a:ln>
                <a:solidFill>
                  <a:schemeClr val="bg2"/>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132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6" name="Rounded Rectangle 5"/>
          <p:cNvSpPr/>
          <p:nvPr/>
        </p:nvSpPr>
        <p:spPr>
          <a:xfrm>
            <a:off x="156755" y="963852"/>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30907" y="77787"/>
            <a:ext cx="8935459"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Essential Question</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
        <p:nvSpPr>
          <p:cNvPr id="2" name="Rectangle 1"/>
          <p:cNvSpPr/>
          <p:nvPr/>
        </p:nvSpPr>
        <p:spPr>
          <a:xfrm>
            <a:off x="370935" y="1200995"/>
            <a:ext cx="11171207" cy="4832092"/>
          </a:xfrm>
          <a:prstGeom prst="rect">
            <a:avLst/>
          </a:prstGeom>
        </p:spPr>
        <p:txBody>
          <a:bodyPr wrap="square">
            <a:spAutoFit/>
          </a:bodyPr>
          <a:lstStyle/>
          <a:p>
            <a:r>
              <a:rPr lang="en-US" sz="4400" dirty="0">
                <a:latin typeface="Aharoni" panose="02010803020104030203" pitchFamily="2" charset="-79"/>
                <a:cs typeface="Aharoni" panose="02010803020104030203" pitchFamily="2" charset="-79"/>
              </a:rPr>
              <a:t>You know that I have a HUGE test in 2 weeks that will count for a LARGE portion of my grade.  What will you do to help prepare for this test? Study is not an answer.  How will you study? What are the steps you will take to make the highest grade you can?</a:t>
            </a:r>
            <a:endParaRPr lang="en-US" sz="4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20190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6" name="Rounded Rectangle 5"/>
          <p:cNvSpPr/>
          <p:nvPr/>
        </p:nvSpPr>
        <p:spPr>
          <a:xfrm>
            <a:off x="156755" y="963852"/>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08233" y="963852"/>
            <a:ext cx="11489043" cy="5461305"/>
          </a:xfrm>
        </p:spPr>
        <p:txBody>
          <a:bodyPr>
            <a:noAutofit/>
          </a:bodyPr>
          <a:lstStyle/>
          <a:p>
            <a:r>
              <a:rPr lang="en-US" sz="5400" dirty="0" smtClean="0">
                <a:ln>
                  <a:solidFill>
                    <a:schemeClr val="bg1"/>
                  </a:solidFill>
                </a:ln>
                <a:latin typeface="Aharoni" panose="02010803020104030203" pitchFamily="2" charset="-79"/>
                <a:cs typeface="Aharoni" panose="02010803020104030203" pitchFamily="2" charset="-79"/>
              </a:rPr>
              <a:t>1. Pre-ACP Test</a:t>
            </a:r>
          </a:p>
          <a:p>
            <a:r>
              <a:rPr lang="en-US" sz="5400" dirty="0" smtClean="0">
                <a:ln>
                  <a:solidFill>
                    <a:schemeClr val="bg1"/>
                  </a:solidFill>
                </a:ln>
                <a:latin typeface="Aharoni" panose="02010803020104030203" pitchFamily="2" charset="-79"/>
                <a:cs typeface="Aharoni" panose="02010803020104030203" pitchFamily="2" charset="-79"/>
              </a:rPr>
              <a:t>2. SRL over Test</a:t>
            </a:r>
            <a:endParaRPr lang="en-US" sz="5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2575648" y="36160"/>
            <a:ext cx="7040710" cy="861774"/>
          </a:xfrm>
          <a:prstGeom prst="rect">
            <a:avLst/>
          </a:prstGeom>
        </p:spPr>
        <p:txBody>
          <a:bodyPr wrap="none">
            <a:spAutoFit/>
          </a:bodyPr>
          <a:lstStyle/>
          <a:p>
            <a:pPr algn="ct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5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5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Playlist Stations</a:t>
            </a:r>
            <a:endPar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38470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TEK</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156755" y="963852"/>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267097"/>
            <a:ext cx="12035245" cy="5590902"/>
          </a:xfrm>
        </p:spPr>
        <p:txBody>
          <a:bodyPr>
            <a:noAutofit/>
          </a:bodyPr>
          <a:lstStyle/>
          <a:p>
            <a:pPr marL="0" indent="0" algn="ctr">
              <a:buNone/>
            </a:pPr>
            <a:r>
              <a:rPr lang="en-US" sz="7200" dirty="0" smtClean="0">
                <a:ln>
                  <a:solidFill>
                    <a:schemeClr val="bg1"/>
                  </a:solidFill>
                </a:ln>
                <a:latin typeface="Aharoni" panose="02010803020104030203" pitchFamily="2" charset="-79"/>
                <a:cs typeface="Aharoni" panose="02010803020104030203" pitchFamily="2" charset="-79"/>
              </a:rPr>
              <a:t>1</a:t>
            </a:r>
            <a:r>
              <a:rPr lang="en-US" sz="7200" baseline="30000" dirty="0" smtClean="0">
                <a:ln>
                  <a:solidFill>
                    <a:schemeClr val="bg1"/>
                  </a:solidFill>
                </a:ln>
                <a:latin typeface="Aharoni" panose="02010803020104030203" pitchFamily="2" charset="-79"/>
                <a:cs typeface="Aharoni" panose="02010803020104030203" pitchFamily="2" charset="-79"/>
              </a:rPr>
              <a:t>st</a:t>
            </a:r>
            <a:r>
              <a:rPr lang="en-US" sz="7200" dirty="0" smtClean="0">
                <a:ln>
                  <a:solidFill>
                    <a:schemeClr val="bg1"/>
                  </a:solidFill>
                </a:ln>
                <a:latin typeface="Aharoni" panose="02010803020104030203" pitchFamily="2" charset="-79"/>
                <a:cs typeface="Aharoni" panose="02010803020104030203" pitchFamily="2" charset="-79"/>
              </a:rPr>
              <a:t> Semester</a:t>
            </a:r>
          </a:p>
          <a:p>
            <a:r>
              <a:rPr lang="en-US" sz="7200" dirty="0" smtClean="0">
                <a:ln>
                  <a:solidFill>
                    <a:schemeClr val="bg1"/>
                  </a:solidFill>
                </a:ln>
                <a:latin typeface="Aharoni" panose="02010803020104030203" pitchFamily="2" charset="-79"/>
                <a:cs typeface="Aharoni" panose="02010803020104030203" pitchFamily="2" charset="-79"/>
              </a:rPr>
              <a:t>7.5A, B, C		7.10A, B, C</a:t>
            </a:r>
          </a:p>
          <a:p>
            <a:r>
              <a:rPr lang="en-US" sz="7200" dirty="0" smtClean="0">
                <a:ln>
                  <a:solidFill>
                    <a:schemeClr val="bg1"/>
                  </a:solidFill>
                </a:ln>
                <a:latin typeface="Aharoni" panose="02010803020104030203" pitchFamily="2" charset="-79"/>
                <a:cs typeface="Aharoni" panose="02010803020104030203" pitchFamily="2" charset="-79"/>
              </a:rPr>
              <a:t>7.7A, C			7.9A, B</a:t>
            </a:r>
          </a:p>
          <a:p>
            <a:r>
              <a:rPr lang="en-US" sz="7200" dirty="0" smtClean="0">
                <a:ln>
                  <a:solidFill>
                    <a:schemeClr val="bg1"/>
                  </a:solidFill>
                </a:ln>
                <a:latin typeface="Aharoni" panose="02010803020104030203" pitchFamily="2" charset="-79"/>
                <a:cs typeface="Aharoni" panose="02010803020104030203" pitchFamily="2" charset="-79"/>
              </a:rPr>
              <a:t>7.8A, B, C</a:t>
            </a:r>
            <a:endParaRPr lang="en-US" sz="72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789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6" name="Rounded Rectangle 5"/>
          <p:cNvSpPr/>
          <p:nvPr/>
        </p:nvSpPr>
        <p:spPr>
          <a:xfrm>
            <a:off x="156755" y="884838"/>
            <a:ext cx="11683766" cy="587892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32495" y="884838"/>
            <a:ext cx="11664781" cy="5878923"/>
          </a:xfrm>
        </p:spPr>
        <p:txBody>
          <a:bodyPr>
            <a:noAutofit/>
          </a:bodyPr>
          <a:lstStyle/>
          <a:p>
            <a:r>
              <a:rPr lang="en-US" sz="4400" dirty="0" smtClean="0">
                <a:ln>
                  <a:solidFill>
                    <a:schemeClr val="bg1"/>
                  </a:solidFill>
                </a:ln>
                <a:latin typeface="Aharoni" panose="02010803020104030203" pitchFamily="2" charset="-79"/>
                <a:cs typeface="Aharoni" panose="02010803020104030203" pitchFamily="2" charset="-79"/>
              </a:rPr>
              <a:t>We will </a:t>
            </a:r>
            <a:r>
              <a:rPr lang="en-US" sz="4400" dirty="0" smtClean="0">
                <a:ln>
                  <a:solidFill>
                    <a:schemeClr val="bg1"/>
                  </a:solidFill>
                </a:ln>
                <a:latin typeface="Aharoni" panose="02010803020104030203" pitchFamily="2" charset="-79"/>
                <a:cs typeface="Aharoni" panose="02010803020104030203" pitchFamily="2" charset="-79"/>
              </a:rPr>
              <a:t>apply our knowledge over photosynthesis, cycles of matter, flow of energy, work, tropisms, catastrophic events, weathering, erosion, deposition, watersheds, microhabitats, biomes, biodiversity, ecological succession, life on Earth and space exploration to complete a pre-</a:t>
            </a:r>
            <a:r>
              <a:rPr lang="en-US" sz="4400" dirty="0" err="1" smtClean="0">
                <a:ln>
                  <a:solidFill>
                    <a:schemeClr val="bg1"/>
                  </a:solidFill>
                </a:ln>
                <a:latin typeface="Aharoni" panose="02010803020104030203" pitchFamily="2" charset="-79"/>
                <a:cs typeface="Aharoni" panose="02010803020104030203" pitchFamily="2" charset="-79"/>
              </a:rPr>
              <a:t>acp</a:t>
            </a:r>
            <a:r>
              <a:rPr lang="en-US" sz="4400" dirty="0" smtClean="0">
                <a:ln>
                  <a:solidFill>
                    <a:schemeClr val="bg1"/>
                  </a:solidFill>
                </a:ln>
                <a:latin typeface="Aharoni" panose="02010803020104030203" pitchFamily="2" charset="-79"/>
                <a:cs typeface="Aharoni" panose="02010803020104030203" pitchFamily="2" charset="-79"/>
              </a:rPr>
              <a:t> written assessment.</a:t>
            </a:r>
          </a:p>
          <a:p>
            <a:r>
              <a:rPr lang="en-US" sz="4400" dirty="0" smtClean="0">
                <a:ln>
                  <a:solidFill>
                    <a:schemeClr val="bg1"/>
                  </a:solidFill>
                </a:ln>
                <a:latin typeface="Aharoni" panose="02010803020104030203" pitchFamily="2" charset="-79"/>
                <a:cs typeface="Aharoni" panose="02010803020104030203" pitchFamily="2" charset="-79"/>
              </a:rPr>
              <a:t>TEK: 7.5A,B,C/7.7A,C/7.8A,B,C/7.10A,B,C/7.9A,B</a:t>
            </a:r>
            <a:endParaRPr lang="en-US" sz="4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130825"/>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LO</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67258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6" name="Rounded Rectangle 5"/>
          <p:cNvSpPr/>
          <p:nvPr/>
        </p:nvSpPr>
        <p:spPr>
          <a:xfrm>
            <a:off x="156755" y="1015661"/>
            <a:ext cx="11683766" cy="571294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5" y="1337094"/>
            <a:ext cx="11566543" cy="5550662"/>
          </a:xfrm>
        </p:spPr>
        <p:txBody>
          <a:bodyPr>
            <a:normAutofit fontScale="70000" lnSpcReduction="20000"/>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 </a:t>
            </a:r>
            <a:r>
              <a:rPr lang="en-US" sz="7200" dirty="0" smtClean="0">
                <a:ln>
                  <a:solidFill>
                    <a:schemeClr val="bg1"/>
                  </a:solidFill>
                </a:ln>
                <a:latin typeface="Aharoni" panose="02010803020104030203" pitchFamily="2" charset="-79"/>
                <a:cs typeface="Aharoni" panose="02010803020104030203" pitchFamily="2" charset="-79"/>
              </a:rPr>
              <a:t>pre-</a:t>
            </a:r>
            <a:r>
              <a:rPr lang="en-US" sz="7200" dirty="0" err="1" smtClean="0">
                <a:ln>
                  <a:solidFill>
                    <a:schemeClr val="bg1"/>
                  </a:solidFill>
                </a:ln>
                <a:latin typeface="Aharoni" panose="02010803020104030203" pitchFamily="2" charset="-79"/>
                <a:cs typeface="Aharoni" panose="02010803020104030203" pitchFamily="2" charset="-79"/>
              </a:rPr>
              <a:t>acp</a:t>
            </a:r>
            <a:r>
              <a:rPr lang="en-US" sz="7200" dirty="0" smtClean="0">
                <a:ln>
                  <a:solidFill>
                    <a:schemeClr val="bg1"/>
                  </a:solidFill>
                </a:ln>
                <a:latin typeface="Aharoni" panose="02010803020104030203" pitchFamily="2" charset="-79"/>
                <a:cs typeface="Aharoni" panose="02010803020104030203" pitchFamily="2" charset="-79"/>
              </a:rPr>
              <a:t> written </a:t>
            </a:r>
            <a:r>
              <a:rPr lang="en-US" sz="7200" dirty="0">
                <a:ln>
                  <a:solidFill>
                    <a:schemeClr val="bg1"/>
                  </a:solidFill>
                </a:ln>
                <a:latin typeface="Aharoni" panose="02010803020104030203" pitchFamily="2" charset="-79"/>
                <a:cs typeface="Aharoni" panose="02010803020104030203" pitchFamily="2" charset="-79"/>
              </a:rPr>
              <a:t>assessment over photosynthesis, cycles of matter, flow of energy, work, tropisms, catastrophic events, weathering, erosion, deposition, watersheds, microhabitats, biomes, biodiversity, ecological succession, life on Earth and space exploration.</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DOL</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68877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Essential Question</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254117" y="910914"/>
            <a:ext cx="11683766" cy="54994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65759" y="1015663"/>
            <a:ext cx="11572123" cy="5812579"/>
          </a:xfrm>
        </p:spPr>
        <p:txBody>
          <a:bodyPr>
            <a:normAutofit/>
          </a:bodyPr>
          <a:lstStyle/>
          <a:p>
            <a:r>
              <a:rPr lang="en-US" sz="4800" dirty="0" smtClean="0">
                <a:latin typeface="Aharoni" panose="02010803020104030203" pitchFamily="2" charset="-79"/>
                <a:cs typeface="Aharoni" panose="02010803020104030203" pitchFamily="2" charset="-79"/>
              </a:rPr>
              <a:t>You know that I have a HUGE test in 2 weeks that will count for a LARGE portion of my grade.  What will you do to help prepare for this test? Study is not an answer.  How will you study? What are the steps you will take to make the highest grade you can?</a:t>
            </a:r>
            <a:endParaRPr lang="en-US"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1813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6" name="Rounded Rectangle 5"/>
          <p:cNvSpPr/>
          <p:nvPr/>
        </p:nvSpPr>
        <p:spPr>
          <a:xfrm>
            <a:off x="156755" y="888274"/>
            <a:ext cx="11683766" cy="5575041"/>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015663"/>
            <a:ext cx="12035245" cy="5161300"/>
          </a:xfrm>
        </p:spPr>
        <p:txBody>
          <a:bodyPr>
            <a:noAutofit/>
          </a:bodyPr>
          <a:lstStyle/>
          <a:p>
            <a:pPr marL="1143000" indent="-1143000">
              <a:buAutoNum type="arabicPeriod"/>
            </a:pPr>
            <a:r>
              <a:rPr lang="en-US" sz="5400" dirty="0" smtClean="0">
                <a:latin typeface="Aharoni" panose="02010803020104030203" pitchFamily="2" charset="-79"/>
                <a:cs typeface="Aharoni" panose="02010803020104030203" pitchFamily="2" charset="-79"/>
              </a:rPr>
              <a:t>Pre-ACP Test</a:t>
            </a:r>
          </a:p>
          <a:p>
            <a:pPr marL="1143000" indent="-1143000">
              <a:buAutoNum type="arabicPeriod"/>
            </a:pPr>
            <a:r>
              <a:rPr lang="en-US" sz="5400" dirty="0" smtClean="0">
                <a:latin typeface="Aharoni" panose="02010803020104030203" pitchFamily="2" charset="-79"/>
                <a:cs typeface="Aharoni" panose="02010803020104030203" pitchFamily="2" charset="-79"/>
              </a:rPr>
              <a:t>SRL Sheet for Pre-ACP Test</a:t>
            </a:r>
          </a:p>
          <a:p>
            <a:pPr marL="1143000" indent="-1143000">
              <a:buAutoNum type="arabicPeriod"/>
            </a:pPr>
            <a:endParaRPr lang="en-US" sz="5400" dirty="0">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Playlist</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14189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7" name="Rounded Rectangle 6"/>
          <p:cNvSpPr/>
          <p:nvPr/>
        </p:nvSpPr>
        <p:spPr>
          <a:xfrm>
            <a:off x="156755" y="1380788"/>
            <a:ext cx="11683766" cy="5082527"/>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380788"/>
            <a:ext cx="12192000" cy="5477212"/>
          </a:xfrm>
        </p:spPr>
        <p:txBody>
          <a:bodyPr>
            <a:normAutofit/>
          </a:bodyPr>
          <a:lstStyle/>
          <a:p>
            <a:pPr algn="ctr"/>
            <a:r>
              <a:rPr lang="en-US" sz="6000" dirty="0" smtClean="0">
                <a:ln>
                  <a:solidFill>
                    <a:schemeClr val="bg1"/>
                  </a:solidFill>
                </a:ln>
                <a:latin typeface="Aharoni" panose="02010803020104030203" pitchFamily="2" charset="-79"/>
                <a:cs typeface="Aharoni" panose="02010803020104030203" pitchFamily="2" charset="-79"/>
              </a:rPr>
              <a:t>1</a:t>
            </a:r>
            <a:r>
              <a:rPr lang="en-US" sz="6000" baseline="30000" dirty="0" smtClean="0">
                <a:ln>
                  <a:solidFill>
                    <a:schemeClr val="bg1"/>
                  </a:solidFill>
                </a:ln>
                <a:latin typeface="Aharoni" panose="02010803020104030203" pitchFamily="2" charset="-79"/>
                <a:cs typeface="Aharoni" panose="02010803020104030203" pitchFamily="2" charset="-79"/>
              </a:rPr>
              <a:t>st</a:t>
            </a:r>
            <a:r>
              <a:rPr lang="en-US" sz="6000" dirty="0" smtClean="0">
                <a:ln>
                  <a:solidFill>
                    <a:schemeClr val="bg1"/>
                  </a:solidFill>
                </a:ln>
                <a:latin typeface="Aharoni" panose="02010803020104030203" pitchFamily="2" charset="-79"/>
                <a:cs typeface="Aharoni" panose="02010803020104030203" pitchFamily="2" charset="-79"/>
              </a:rPr>
              <a:t> Semester</a:t>
            </a:r>
          </a:p>
          <a:p>
            <a:r>
              <a:rPr lang="en-US" sz="7200" dirty="0" smtClean="0">
                <a:ln>
                  <a:solidFill>
                    <a:schemeClr val="bg1"/>
                  </a:solidFill>
                </a:ln>
                <a:latin typeface="Aharoni" panose="02010803020104030203" pitchFamily="2" charset="-79"/>
                <a:cs typeface="Aharoni" panose="02010803020104030203" pitchFamily="2" charset="-79"/>
              </a:rPr>
              <a:t>6.5A,C,D			6.6A,B</a:t>
            </a:r>
          </a:p>
          <a:p>
            <a:r>
              <a:rPr lang="en-US" sz="7200" dirty="0" smtClean="0">
                <a:ln>
                  <a:solidFill>
                    <a:schemeClr val="bg1"/>
                  </a:solidFill>
                </a:ln>
                <a:latin typeface="Aharoni" panose="02010803020104030203" pitchFamily="2" charset="-79"/>
                <a:cs typeface="Aharoni" panose="02010803020104030203" pitchFamily="2" charset="-79"/>
              </a:rPr>
              <a:t>6.8A,B,C,D		6.9C</a:t>
            </a:r>
          </a:p>
          <a:p>
            <a:r>
              <a:rPr lang="en-US" sz="7200" dirty="0" smtClean="0">
                <a:ln>
                  <a:solidFill>
                    <a:schemeClr val="bg1"/>
                  </a:solidFill>
                </a:ln>
                <a:latin typeface="Aharoni" panose="02010803020104030203" pitchFamily="2" charset="-79"/>
                <a:cs typeface="Aharoni" panose="02010803020104030203" pitchFamily="2" charset="-79"/>
              </a:rPr>
              <a:t>6.10B,C,D		6.11A,B</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6" name="Rectangle 5"/>
          <p:cNvSpPr/>
          <p:nvPr/>
        </p:nvSpPr>
        <p:spPr>
          <a:xfrm>
            <a:off x="0" y="365125"/>
            <a:ext cx="12192000" cy="1015663"/>
          </a:xfrm>
          <a:prstGeom prst="rect">
            <a:avLst/>
          </a:prstGeom>
        </p:spPr>
        <p:txBody>
          <a:bodyPr wrap="square">
            <a:spAutoFit/>
          </a:bodyPr>
          <a:lstStyle/>
          <a:p>
            <a:pPr algn="ct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TEK</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22552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2" name="Title 1"/>
          <p:cNvSpPr>
            <a:spLocks noGrp="1"/>
          </p:cNvSpPr>
          <p:nvPr>
            <p:ph type="title"/>
          </p:nvPr>
        </p:nvSpPr>
        <p:spPr>
          <a:xfrm>
            <a:off x="838200" y="0"/>
            <a:ext cx="10515600" cy="1436913"/>
          </a:xfrm>
        </p:spPr>
        <p:txBody>
          <a:bodyPr>
            <a:normAutofit/>
          </a:bodyPr>
          <a:lstStyle/>
          <a:p>
            <a:pPr algn="ct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LO</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a:r>
            <a:b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br>
            <a:endParaRPr lang="en-US" dirty="0"/>
          </a:p>
        </p:txBody>
      </p:sp>
      <p:sp>
        <p:nvSpPr>
          <p:cNvPr id="5" name="Rounded Rectangle 4"/>
          <p:cNvSpPr/>
          <p:nvPr/>
        </p:nvSpPr>
        <p:spPr>
          <a:xfrm>
            <a:off x="91440" y="806681"/>
            <a:ext cx="11749081" cy="5614229"/>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1440" y="963851"/>
            <a:ext cx="11749081" cy="5213111"/>
          </a:xfrm>
        </p:spPr>
        <p:txBody>
          <a:bodyPr>
            <a:noAutofit/>
          </a:bodyPr>
          <a:lstStyle/>
          <a:p>
            <a:r>
              <a:rPr lang="en-US" sz="4400" dirty="0" smtClean="0">
                <a:ln>
                  <a:solidFill>
                    <a:schemeClr val="bg1"/>
                  </a:solidFill>
                </a:ln>
                <a:latin typeface="Aharoni" panose="02010803020104030203" pitchFamily="2" charset="-79"/>
                <a:cs typeface="Aharoni" panose="02010803020104030203" pitchFamily="2" charset="-79"/>
              </a:rPr>
              <a:t>We will apply our knowledge over elements, compounds, chemical changes, metals, nonmetals, metalloids, density, speed, rock cycle, Pangea, and plate tectonics to complete a pre-assess ACP test.</a:t>
            </a:r>
          </a:p>
          <a:p>
            <a:r>
              <a:rPr lang="en-US" sz="4400" dirty="0" smtClean="0">
                <a:ln>
                  <a:solidFill>
                    <a:schemeClr val="bg1"/>
                  </a:solidFill>
                </a:ln>
                <a:latin typeface="Aharoni" panose="02010803020104030203" pitchFamily="2" charset="-79"/>
                <a:cs typeface="Aharoni" panose="02010803020104030203" pitchFamily="2" charset="-79"/>
              </a:rPr>
              <a:t>TEKS: </a:t>
            </a:r>
            <a:r>
              <a:rPr lang="en-US" sz="4000" dirty="0" smtClean="0">
                <a:ln>
                  <a:solidFill>
                    <a:schemeClr val="bg1"/>
                  </a:solidFill>
                </a:ln>
                <a:latin typeface="Aharoni" panose="02010803020104030203" pitchFamily="2" charset="-79"/>
                <a:cs typeface="Aharoni" panose="02010803020104030203" pitchFamily="2" charset="-79"/>
              </a:rPr>
              <a:t>6.5A,C,D/6.6A,B/6.8A,B,C,D/6.9C/6.10B,C,D/6.11A,B</a:t>
            </a:r>
            <a:endParaRPr lang="en-US" sz="40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7933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duotone>
              <a:schemeClr val="bg2">
                <a:shade val="45000"/>
                <a:satMod val="135000"/>
              </a:schemeClr>
              <a:prstClr val="white"/>
            </a:duotone>
          </a:blip>
          <a:srcRect l="421" t="3370" r="1071" b="15814"/>
          <a:stretch/>
        </p:blipFill>
        <p:spPr>
          <a:xfrm>
            <a:off x="-5751" y="112143"/>
            <a:ext cx="12197751" cy="6564702"/>
          </a:xfrm>
          <a:prstGeom prst="rect">
            <a:avLst/>
          </a:prstGeom>
        </p:spPr>
      </p:pic>
      <p:sp>
        <p:nvSpPr>
          <p:cNvPr id="6" name="Rounded Rectangle 5"/>
          <p:cNvSpPr/>
          <p:nvPr/>
        </p:nvSpPr>
        <p:spPr>
          <a:xfrm>
            <a:off x="1436913" y="1216352"/>
            <a:ext cx="9353007" cy="5246963"/>
          </a:xfrm>
          <a:prstGeom prst="roundRect">
            <a:avLst/>
          </a:prstGeom>
          <a:solidFill>
            <a:srgbClr val="FFC000">
              <a:alpha val="5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653559" y="1927634"/>
            <a:ext cx="8919713" cy="4844552"/>
          </a:xfrm>
        </p:spPr>
        <p:txBody>
          <a:bodyPr>
            <a:normAutofit/>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t>
            </a:r>
            <a:r>
              <a:rPr lang="en-US" sz="7200" dirty="0" smtClean="0">
                <a:ln>
                  <a:solidFill>
                    <a:schemeClr val="bg1"/>
                  </a:solidFill>
                </a:ln>
                <a:latin typeface="Aharoni" panose="02010803020104030203" pitchFamily="2" charset="-79"/>
                <a:cs typeface="Aharoni" panose="02010803020104030203" pitchFamily="2" charset="-79"/>
              </a:rPr>
              <a:t>a pre-</a:t>
            </a:r>
            <a:r>
              <a:rPr lang="en-US" sz="7200" dirty="0" err="1" smtClean="0">
                <a:ln>
                  <a:solidFill>
                    <a:schemeClr val="bg1"/>
                  </a:solidFill>
                </a:ln>
                <a:latin typeface="Aharoni" panose="02010803020104030203" pitchFamily="2" charset="-79"/>
                <a:cs typeface="Aharoni" panose="02010803020104030203" pitchFamily="2" charset="-79"/>
              </a:rPr>
              <a:t>acp</a:t>
            </a:r>
            <a:r>
              <a:rPr lang="en-US" sz="7200" dirty="0" smtClean="0">
                <a:ln>
                  <a:solidFill>
                    <a:schemeClr val="bg1"/>
                  </a:solidFill>
                </a:ln>
                <a:latin typeface="Aharoni" panose="02010803020104030203" pitchFamily="2" charset="-79"/>
                <a:cs typeface="Aharoni" panose="02010803020104030203" pitchFamily="2" charset="-79"/>
              </a:rPr>
              <a:t> </a:t>
            </a:r>
            <a:r>
              <a:rPr lang="en-US" sz="7200" dirty="0" smtClean="0">
                <a:ln>
                  <a:solidFill>
                    <a:schemeClr val="bg1"/>
                  </a:solidFill>
                </a:ln>
                <a:latin typeface="Aharoni" panose="02010803020104030203" pitchFamily="2" charset="-79"/>
                <a:cs typeface="Aharoni" panose="02010803020104030203" pitchFamily="2" charset="-79"/>
              </a:rPr>
              <a:t>written </a:t>
            </a:r>
            <a:r>
              <a:rPr lang="en-US" sz="7200" dirty="0" smtClean="0">
                <a:ln>
                  <a:solidFill>
                    <a:schemeClr val="bg1"/>
                  </a:solidFill>
                </a:ln>
                <a:latin typeface="Aharoni" panose="02010803020104030203" pitchFamily="2" charset="-79"/>
                <a:cs typeface="Aharoni" panose="02010803020104030203" pitchFamily="2" charset="-79"/>
              </a:rPr>
              <a:t>assessment.</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3464202" y="200689"/>
            <a:ext cx="5054590"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DOL</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10589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350</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Harlow Solid Italic</vt:lpstr>
      <vt:lpstr>Office Theme</vt:lpstr>
      <vt:lpstr>December 5, 2016</vt:lpstr>
      <vt:lpstr>PowerPoint Presentation</vt:lpstr>
      <vt:lpstr>PowerPoint Presentation</vt:lpstr>
      <vt:lpstr>PowerPoint Presentation</vt:lpstr>
      <vt:lpstr>PowerPoint Presentation</vt:lpstr>
      <vt:lpstr>PowerPoint Presentation</vt:lpstr>
      <vt:lpstr>PowerPoint Presentation</vt:lpstr>
      <vt:lpstr>6th Grade LO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28, 2016</dc:title>
  <dc:creator>Katherine Pease</dc:creator>
  <cp:lastModifiedBy>Pease, Katherine J</cp:lastModifiedBy>
  <cp:revision>16</cp:revision>
  <cp:lastPrinted>2016-12-05T14:23:03Z</cp:lastPrinted>
  <dcterms:created xsi:type="dcterms:W3CDTF">2016-11-27T23:54:10Z</dcterms:created>
  <dcterms:modified xsi:type="dcterms:W3CDTF">2016-12-05T14:23:34Z</dcterms:modified>
</cp:coreProperties>
</file>