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1F8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77" d="100"/>
          <a:sy n="77" d="100"/>
        </p:scale>
        <p:origin x="72" y="33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4C8F027-A4B0-405A-9F6D-C7F5D9B6909C}" type="datetimeFigureOut">
              <a:rPr lang="en-US" smtClean="0"/>
              <a:t>12/5/2016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2703349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C8F027-A4B0-405A-9F6D-C7F5D9B6909C}" type="datetimeFigureOut">
              <a:rPr lang="en-US" smtClean="0"/>
              <a:t>12/5/2016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3360960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C8F027-A4B0-405A-9F6D-C7F5D9B6909C}" type="datetimeFigureOut">
              <a:rPr lang="en-US" smtClean="0"/>
              <a:t>12/5/2016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663540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C8F027-A4B0-405A-9F6D-C7F5D9B6909C}" type="datetimeFigureOut">
              <a:rPr lang="en-US" smtClean="0"/>
              <a:t>12/5/2016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1308970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4C8F027-A4B0-405A-9F6D-C7F5D9B6909C}" type="datetimeFigureOut">
              <a:rPr lang="en-US" smtClean="0"/>
              <a:t>12/5/2016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3661401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4C8F027-A4B0-405A-9F6D-C7F5D9B6909C}" type="datetimeFigureOut">
              <a:rPr lang="en-US" smtClean="0"/>
              <a:t>12/5/2016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2854779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4C8F027-A4B0-405A-9F6D-C7F5D9B6909C}" type="datetimeFigureOut">
              <a:rPr lang="en-US" smtClean="0"/>
              <a:t>12/5/2016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1156302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C8F027-A4B0-405A-9F6D-C7F5D9B6909C}" type="datetimeFigureOut">
              <a:rPr lang="en-US" smtClean="0"/>
              <a:t>12/5/2016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2347654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8F027-A4B0-405A-9F6D-C7F5D9B6909C}" type="datetimeFigureOut">
              <a:rPr lang="en-US" smtClean="0"/>
              <a:t>12/5/2016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611169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C8F027-A4B0-405A-9F6D-C7F5D9B6909C}" type="datetimeFigureOut">
              <a:rPr lang="en-US" smtClean="0"/>
              <a:t>12/5/2016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300985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C8F027-A4B0-405A-9F6D-C7F5D9B6909C}" type="datetimeFigureOut">
              <a:rPr lang="en-US" smtClean="0"/>
              <a:t>12/5/2016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2910675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8F027-A4B0-405A-9F6D-C7F5D9B6909C}" type="datetimeFigureOut">
              <a:rPr lang="en-US" smtClean="0"/>
              <a:t>12/5/2016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C86538-6233-4F02-AD7B-CE649CE53BF7}" type="slidenum">
              <a:rPr lang="en-US" smtClean="0"/>
              <a:t>‹#›</a:t>
            </a:fld>
            <a:endParaRPr lang="en-US"/>
          </a:p>
        </p:txBody>
      </p:sp>
    </p:spTree>
    <p:extLst>
      <p:ext uri="{BB962C8B-B14F-4D97-AF65-F5344CB8AC3E}">
        <p14:creationId xmlns:p14="http://schemas.microsoft.com/office/powerpoint/2010/main" val="38330211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a:duotone>
              <a:schemeClr val="bg2">
                <a:shade val="45000"/>
                <a:satMod val="135000"/>
              </a:schemeClr>
              <a:prstClr val="white"/>
            </a:duotone>
          </a:blip>
          <a:srcRect l="421" t="3370" r="1071" b="15814"/>
          <a:stretch/>
        </p:blipFill>
        <p:spPr>
          <a:xfrm>
            <a:off x="-5751" y="112143"/>
            <a:ext cx="12197751" cy="6564702"/>
          </a:xfrm>
          <a:prstGeom prst="rect">
            <a:avLst/>
          </a:prstGeom>
        </p:spPr>
      </p:pic>
      <p:sp>
        <p:nvSpPr>
          <p:cNvPr id="2" name="Title 1"/>
          <p:cNvSpPr>
            <a:spLocks noGrp="1"/>
          </p:cNvSpPr>
          <p:nvPr>
            <p:ph type="ctrTitle"/>
          </p:nvPr>
        </p:nvSpPr>
        <p:spPr>
          <a:xfrm>
            <a:off x="-642257" y="-51009"/>
            <a:ext cx="12192000" cy="1059134"/>
          </a:xfrm>
        </p:spPr>
        <p:txBody>
          <a:bodyPr/>
          <a:lstStyle/>
          <a:p>
            <a:r>
              <a:rPr lang="en-US" u="sng" dirty="0" smtClean="0">
                <a:ln w="38100">
                  <a:solidFill>
                    <a:schemeClr val="tx1"/>
                  </a:solidFill>
                </a:ln>
                <a:solidFill>
                  <a:srgbClr val="00B0F0"/>
                </a:solidFill>
                <a:latin typeface="Harlow Solid Italic" panose="04030604020F02020D02" pitchFamily="82" charset="0"/>
              </a:rPr>
              <a:t>December </a:t>
            </a:r>
            <a:r>
              <a:rPr lang="en-US" u="sng" dirty="0" smtClean="0">
                <a:ln w="38100">
                  <a:solidFill>
                    <a:schemeClr val="tx1"/>
                  </a:solidFill>
                </a:ln>
                <a:solidFill>
                  <a:srgbClr val="00B0F0"/>
                </a:solidFill>
                <a:latin typeface="Harlow Solid Italic" panose="04030604020F02020D02" pitchFamily="82" charset="0"/>
              </a:rPr>
              <a:t>5, </a:t>
            </a:r>
            <a:r>
              <a:rPr lang="en-US" u="sng" dirty="0" smtClean="0">
                <a:ln w="38100">
                  <a:solidFill>
                    <a:schemeClr val="tx1"/>
                  </a:solidFill>
                </a:ln>
                <a:solidFill>
                  <a:srgbClr val="00B0F0"/>
                </a:solidFill>
                <a:latin typeface="Harlow Solid Italic" panose="04030604020F02020D02" pitchFamily="82" charset="0"/>
              </a:rPr>
              <a:t>2016</a:t>
            </a:r>
            <a:endParaRPr lang="en-US" u="sng" dirty="0">
              <a:ln w="38100">
                <a:solidFill>
                  <a:schemeClr val="tx1"/>
                </a:solidFill>
              </a:ln>
              <a:solidFill>
                <a:srgbClr val="00B0F0"/>
              </a:solidFill>
              <a:latin typeface="Harlow Solid Italic" panose="04030604020F02020D02" pitchFamily="82" charset="0"/>
            </a:endParaRPr>
          </a:p>
        </p:txBody>
      </p:sp>
      <p:sp>
        <p:nvSpPr>
          <p:cNvPr id="5" name="Rounded Rectangle 4"/>
          <p:cNvSpPr/>
          <p:nvPr/>
        </p:nvSpPr>
        <p:spPr>
          <a:xfrm>
            <a:off x="979714" y="914400"/>
            <a:ext cx="8948058" cy="5762445"/>
          </a:xfrm>
          <a:prstGeom prst="roundRect">
            <a:avLst/>
          </a:prstGeom>
          <a:solidFill>
            <a:schemeClr val="accent2">
              <a:lumMod val="40000"/>
              <a:lumOff val="60000"/>
              <a:alpha val="5098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979714" y="1008125"/>
            <a:ext cx="9579018" cy="5375421"/>
          </a:xfrm>
        </p:spPr>
        <p:txBody>
          <a:bodyPr>
            <a:noAutofit/>
          </a:bodyPr>
          <a:lstStyle/>
          <a:p>
            <a:pPr marL="457200" indent="-457200" algn="l">
              <a:buAutoNum type="arabicPeriod"/>
            </a:pPr>
            <a:r>
              <a:rPr lang="en-US" sz="7200" dirty="0" smtClean="0">
                <a:ln>
                  <a:solidFill>
                    <a:schemeClr val="bg2"/>
                  </a:solidFill>
                </a:ln>
                <a:latin typeface="Aharoni" panose="02010803020104030203" pitchFamily="2" charset="-79"/>
                <a:cs typeface="Aharoni" panose="02010803020104030203" pitchFamily="2" charset="-79"/>
              </a:rPr>
              <a:t>Sharpen Pencil</a:t>
            </a:r>
          </a:p>
          <a:p>
            <a:pPr marL="457200" indent="-457200" algn="l">
              <a:buAutoNum type="arabicPeriod"/>
            </a:pPr>
            <a:r>
              <a:rPr lang="en-US" sz="7200" dirty="0" smtClean="0">
                <a:ln>
                  <a:solidFill>
                    <a:schemeClr val="bg2"/>
                  </a:solidFill>
                </a:ln>
                <a:latin typeface="Aharoni" panose="02010803020104030203" pitchFamily="2" charset="-79"/>
                <a:cs typeface="Aharoni" panose="02010803020104030203" pitchFamily="2" charset="-79"/>
              </a:rPr>
              <a:t>Collect PDN 6</a:t>
            </a:r>
            <a:r>
              <a:rPr lang="en-US" sz="7200" baseline="30000" dirty="0" smtClean="0">
                <a:ln>
                  <a:solidFill>
                    <a:schemeClr val="bg2"/>
                  </a:solidFill>
                </a:ln>
                <a:latin typeface="Aharoni" panose="02010803020104030203" pitchFamily="2" charset="-79"/>
                <a:cs typeface="Aharoni" panose="02010803020104030203" pitchFamily="2" charset="-79"/>
              </a:rPr>
              <a:t>th</a:t>
            </a:r>
            <a:r>
              <a:rPr lang="en-US" sz="7200" dirty="0" smtClean="0">
                <a:ln>
                  <a:solidFill>
                    <a:schemeClr val="bg2"/>
                  </a:solidFill>
                </a:ln>
                <a:latin typeface="Aharoni" panose="02010803020104030203" pitchFamily="2" charset="-79"/>
                <a:cs typeface="Aharoni" panose="02010803020104030203" pitchFamily="2" charset="-79"/>
              </a:rPr>
              <a:t> /7</a:t>
            </a:r>
            <a:r>
              <a:rPr lang="en-US" sz="7200" baseline="30000" dirty="0" smtClean="0">
                <a:ln>
                  <a:solidFill>
                    <a:schemeClr val="bg2"/>
                  </a:solidFill>
                </a:ln>
                <a:latin typeface="Aharoni" panose="02010803020104030203" pitchFamily="2" charset="-79"/>
                <a:cs typeface="Aharoni" panose="02010803020104030203" pitchFamily="2" charset="-79"/>
              </a:rPr>
              <a:t>th</a:t>
            </a:r>
            <a:r>
              <a:rPr lang="en-US" sz="7200" dirty="0" smtClean="0">
                <a:ln>
                  <a:solidFill>
                    <a:schemeClr val="bg2"/>
                  </a:solidFill>
                </a:ln>
                <a:latin typeface="Aharoni" panose="02010803020104030203" pitchFamily="2" charset="-79"/>
                <a:cs typeface="Aharoni" panose="02010803020104030203" pitchFamily="2" charset="-79"/>
              </a:rPr>
              <a:t>   Grade</a:t>
            </a:r>
          </a:p>
          <a:p>
            <a:pPr marL="457200" indent="-457200" algn="l">
              <a:buAutoNum type="arabicPeriod"/>
            </a:pPr>
            <a:r>
              <a:rPr lang="en-US" sz="7200" dirty="0" smtClean="0">
                <a:ln>
                  <a:solidFill>
                    <a:schemeClr val="bg2"/>
                  </a:solidFill>
                </a:ln>
                <a:latin typeface="Aharoni" panose="02010803020104030203" pitchFamily="2" charset="-79"/>
                <a:cs typeface="Aharoni" panose="02010803020104030203" pitchFamily="2" charset="-79"/>
              </a:rPr>
              <a:t>Sit in assigned seat</a:t>
            </a:r>
          </a:p>
          <a:p>
            <a:pPr marL="457200" indent="-457200" algn="l">
              <a:buAutoNum type="arabicPeriod"/>
            </a:pPr>
            <a:r>
              <a:rPr lang="en-US" sz="7200" dirty="0" smtClean="0">
                <a:ln>
                  <a:solidFill>
                    <a:schemeClr val="bg2"/>
                  </a:solidFill>
                </a:ln>
                <a:latin typeface="Aharoni" panose="02010803020104030203" pitchFamily="2" charset="-79"/>
                <a:cs typeface="Aharoni" panose="02010803020104030203" pitchFamily="2" charset="-79"/>
              </a:rPr>
              <a:t>Please DO PDN</a:t>
            </a:r>
          </a:p>
          <a:p>
            <a:pPr algn="l"/>
            <a:endParaRPr lang="en-US" sz="7200" dirty="0" smtClean="0">
              <a:ln>
                <a:solidFill>
                  <a:schemeClr val="bg2"/>
                </a:solidFill>
              </a:ln>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81327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a:duotone>
              <a:schemeClr val="bg2">
                <a:shade val="45000"/>
                <a:satMod val="135000"/>
              </a:schemeClr>
              <a:prstClr val="white"/>
            </a:duotone>
          </a:blip>
          <a:srcRect l="421" t="3370" r="1071" b="15814"/>
          <a:stretch/>
        </p:blipFill>
        <p:spPr>
          <a:xfrm>
            <a:off x="-5751" y="112143"/>
            <a:ext cx="12197751" cy="6564702"/>
          </a:xfrm>
          <a:prstGeom prst="rect">
            <a:avLst/>
          </a:prstGeom>
        </p:spPr>
      </p:pic>
      <p:sp>
        <p:nvSpPr>
          <p:cNvPr id="6" name="Rounded Rectangle 5"/>
          <p:cNvSpPr/>
          <p:nvPr/>
        </p:nvSpPr>
        <p:spPr>
          <a:xfrm>
            <a:off x="156755" y="963852"/>
            <a:ext cx="11683766" cy="5499463"/>
          </a:xfrm>
          <a:prstGeom prst="roundRect">
            <a:avLst/>
          </a:prstGeom>
          <a:solidFill>
            <a:srgbClr val="FFC000">
              <a:alpha val="5098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530907" y="77787"/>
            <a:ext cx="8935459" cy="1015663"/>
          </a:xfrm>
          <a:prstGeom prst="rect">
            <a:avLst/>
          </a:prstGeom>
        </p:spPr>
        <p:txBody>
          <a:bodyPr wrap="none">
            <a:spAutoFit/>
          </a:bodyPr>
          <a:lstStyle/>
          <a:p>
            <a:pPr algn="ctr"/>
            <a:r>
              <a:rPr lang="en-US" sz="6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6</a:t>
            </a:r>
            <a:r>
              <a:rPr lang="en-US" sz="6000" b="1" u="sng" baseline="3000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th</a:t>
            </a:r>
            <a:r>
              <a:rPr lang="en-US" sz="6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 Grade </a:t>
            </a:r>
            <a:r>
              <a:rPr lang="en-US" sz="6000" b="1" u="sng"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Essential Question</a:t>
            </a:r>
            <a:endParaRPr lang="en-US" sz="6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endParaRPr>
          </a:p>
        </p:txBody>
      </p:sp>
      <p:sp>
        <p:nvSpPr>
          <p:cNvPr id="2" name="Rectangle 1"/>
          <p:cNvSpPr/>
          <p:nvPr/>
        </p:nvSpPr>
        <p:spPr>
          <a:xfrm>
            <a:off x="370935" y="1200995"/>
            <a:ext cx="11171207" cy="4832092"/>
          </a:xfrm>
          <a:prstGeom prst="rect">
            <a:avLst/>
          </a:prstGeom>
        </p:spPr>
        <p:txBody>
          <a:bodyPr wrap="square">
            <a:spAutoFit/>
          </a:bodyPr>
          <a:lstStyle/>
          <a:p>
            <a:r>
              <a:rPr lang="en-US" sz="4400" dirty="0">
                <a:latin typeface="Aharoni" panose="02010803020104030203" pitchFamily="2" charset="-79"/>
                <a:cs typeface="Aharoni" panose="02010803020104030203" pitchFamily="2" charset="-79"/>
              </a:rPr>
              <a:t>You know that I have a HUGE test in 2 weeks that will count for a LARGE portion of my grade.  What will you do to help prepare for this test? Study is not an answer.  How will you study? What are the steps you will take to make the highest grade you can?</a:t>
            </a:r>
            <a:endParaRPr lang="en-US" sz="4400"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18201900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a:duotone>
              <a:schemeClr val="bg2">
                <a:shade val="45000"/>
                <a:satMod val="135000"/>
              </a:schemeClr>
              <a:prstClr val="white"/>
            </a:duotone>
          </a:blip>
          <a:srcRect l="421" t="3370" r="1071" b="15814"/>
          <a:stretch/>
        </p:blipFill>
        <p:spPr>
          <a:xfrm>
            <a:off x="-5751" y="112143"/>
            <a:ext cx="12197751" cy="6564702"/>
          </a:xfrm>
          <a:prstGeom prst="rect">
            <a:avLst/>
          </a:prstGeom>
        </p:spPr>
      </p:pic>
      <p:sp>
        <p:nvSpPr>
          <p:cNvPr id="6" name="Rounded Rectangle 5"/>
          <p:cNvSpPr/>
          <p:nvPr/>
        </p:nvSpPr>
        <p:spPr>
          <a:xfrm>
            <a:off x="156755" y="963852"/>
            <a:ext cx="11683766" cy="5499463"/>
          </a:xfrm>
          <a:prstGeom prst="roundRect">
            <a:avLst/>
          </a:prstGeom>
          <a:solidFill>
            <a:srgbClr val="FFC000">
              <a:alpha val="5098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508233" y="963852"/>
            <a:ext cx="11489043" cy="5461305"/>
          </a:xfrm>
        </p:spPr>
        <p:txBody>
          <a:bodyPr>
            <a:noAutofit/>
          </a:bodyPr>
          <a:lstStyle/>
          <a:p>
            <a:r>
              <a:rPr lang="en-US" sz="5400" dirty="0" smtClean="0">
                <a:ln>
                  <a:solidFill>
                    <a:schemeClr val="bg1"/>
                  </a:solidFill>
                </a:ln>
                <a:latin typeface="Aharoni" panose="02010803020104030203" pitchFamily="2" charset="-79"/>
                <a:cs typeface="Aharoni" panose="02010803020104030203" pitchFamily="2" charset="-79"/>
              </a:rPr>
              <a:t>1. Pre-ACP Test</a:t>
            </a:r>
          </a:p>
          <a:p>
            <a:r>
              <a:rPr lang="en-US" sz="5400" dirty="0" smtClean="0">
                <a:ln>
                  <a:solidFill>
                    <a:schemeClr val="bg1"/>
                  </a:solidFill>
                </a:ln>
                <a:latin typeface="Aharoni" panose="02010803020104030203" pitchFamily="2" charset="-79"/>
                <a:cs typeface="Aharoni" panose="02010803020104030203" pitchFamily="2" charset="-79"/>
              </a:rPr>
              <a:t>2. SRL over Test</a:t>
            </a:r>
            <a:endParaRPr lang="en-US" sz="5400" dirty="0">
              <a:ln>
                <a:solidFill>
                  <a:schemeClr val="bg1"/>
                </a:solidFill>
              </a:ln>
              <a:latin typeface="Aharoni" panose="02010803020104030203" pitchFamily="2" charset="-79"/>
              <a:cs typeface="Aharoni" panose="02010803020104030203" pitchFamily="2" charset="-79"/>
            </a:endParaRPr>
          </a:p>
        </p:txBody>
      </p:sp>
      <p:sp>
        <p:nvSpPr>
          <p:cNvPr id="5" name="Rectangle 4"/>
          <p:cNvSpPr/>
          <p:nvPr/>
        </p:nvSpPr>
        <p:spPr>
          <a:xfrm>
            <a:off x="2575648" y="36160"/>
            <a:ext cx="7040710" cy="861774"/>
          </a:xfrm>
          <a:prstGeom prst="rect">
            <a:avLst/>
          </a:prstGeom>
        </p:spPr>
        <p:txBody>
          <a:bodyPr wrap="none">
            <a:spAutoFit/>
          </a:bodyPr>
          <a:lstStyle/>
          <a:p>
            <a:pPr algn="ctr"/>
            <a:r>
              <a:rPr lang="en-US" sz="5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6</a:t>
            </a:r>
            <a:r>
              <a:rPr lang="en-US" sz="5000" b="1" u="sng" baseline="3000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th</a:t>
            </a:r>
            <a:r>
              <a:rPr lang="en-US" sz="5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 Grade </a:t>
            </a:r>
            <a:r>
              <a:rPr lang="en-US" sz="5000" b="1" u="sng"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Playlist Stations</a:t>
            </a:r>
            <a:endParaRPr lang="en-US" sz="5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endParaRPr>
          </a:p>
        </p:txBody>
      </p:sp>
    </p:spTree>
    <p:extLst>
      <p:ext uri="{BB962C8B-B14F-4D97-AF65-F5344CB8AC3E}">
        <p14:creationId xmlns:p14="http://schemas.microsoft.com/office/powerpoint/2010/main" val="1384700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a:duotone>
              <a:schemeClr val="bg2">
                <a:shade val="45000"/>
                <a:satMod val="135000"/>
              </a:schemeClr>
              <a:prstClr val="white"/>
            </a:duotone>
          </a:blip>
          <a:srcRect l="421" t="3370" r="1071" b="15814"/>
          <a:stretch/>
        </p:blipFill>
        <p:spPr>
          <a:xfrm>
            <a:off x="-5751" y="112143"/>
            <a:ext cx="12197751" cy="6564702"/>
          </a:xfrm>
          <a:prstGeom prst="rect">
            <a:avLst/>
          </a:prstGeom>
        </p:spPr>
      </p:pic>
      <p:sp>
        <p:nvSpPr>
          <p:cNvPr id="5" name="Rectangle 4"/>
          <p:cNvSpPr/>
          <p:nvPr/>
        </p:nvSpPr>
        <p:spPr>
          <a:xfrm>
            <a:off x="0" y="0"/>
            <a:ext cx="12192000" cy="1015663"/>
          </a:xfrm>
          <a:prstGeom prst="rect">
            <a:avLst/>
          </a:prstGeom>
          <a:noFill/>
        </p:spPr>
        <p:txBody>
          <a:bodyPr wrap="square" lIns="91440" tIns="45720" rIns="91440" bIns="45720">
            <a:spAutoFit/>
          </a:bodyPr>
          <a:lstStyle/>
          <a:p>
            <a:pPr algn="ct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7</a:t>
            </a:r>
            <a:r>
              <a:rPr lang="en-US" sz="6000" b="1" u="sng" cap="none" spc="0" baseline="3000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th</a:t>
            </a: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 Grade TEK</a:t>
            </a:r>
            <a:endParaRPr lang="en-US" sz="6000" b="1" u="sng"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6" name="Rounded Rectangle 5"/>
          <p:cNvSpPr/>
          <p:nvPr/>
        </p:nvSpPr>
        <p:spPr>
          <a:xfrm>
            <a:off x="156755" y="963852"/>
            <a:ext cx="11683766" cy="5499463"/>
          </a:xfrm>
          <a:prstGeom prst="roundRect">
            <a:avLst/>
          </a:prstGeom>
          <a:solidFill>
            <a:srgbClr val="FFC000">
              <a:alpha val="5098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56754" y="1267097"/>
            <a:ext cx="12035245" cy="5590902"/>
          </a:xfrm>
        </p:spPr>
        <p:txBody>
          <a:bodyPr>
            <a:noAutofit/>
          </a:bodyPr>
          <a:lstStyle/>
          <a:p>
            <a:pPr marL="0" indent="0" algn="ctr">
              <a:buNone/>
            </a:pPr>
            <a:r>
              <a:rPr lang="en-US" sz="7200" dirty="0" smtClean="0">
                <a:ln>
                  <a:solidFill>
                    <a:schemeClr val="bg1"/>
                  </a:solidFill>
                </a:ln>
                <a:latin typeface="Aharoni" panose="02010803020104030203" pitchFamily="2" charset="-79"/>
                <a:cs typeface="Aharoni" panose="02010803020104030203" pitchFamily="2" charset="-79"/>
              </a:rPr>
              <a:t>1</a:t>
            </a:r>
            <a:r>
              <a:rPr lang="en-US" sz="7200" baseline="30000" dirty="0" smtClean="0">
                <a:ln>
                  <a:solidFill>
                    <a:schemeClr val="bg1"/>
                  </a:solidFill>
                </a:ln>
                <a:latin typeface="Aharoni" panose="02010803020104030203" pitchFamily="2" charset="-79"/>
                <a:cs typeface="Aharoni" panose="02010803020104030203" pitchFamily="2" charset="-79"/>
              </a:rPr>
              <a:t>st</a:t>
            </a:r>
            <a:r>
              <a:rPr lang="en-US" sz="7200" dirty="0" smtClean="0">
                <a:ln>
                  <a:solidFill>
                    <a:schemeClr val="bg1"/>
                  </a:solidFill>
                </a:ln>
                <a:latin typeface="Aharoni" panose="02010803020104030203" pitchFamily="2" charset="-79"/>
                <a:cs typeface="Aharoni" panose="02010803020104030203" pitchFamily="2" charset="-79"/>
              </a:rPr>
              <a:t> Semester</a:t>
            </a:r>
          </a:p>
          <a:p>
            <a:r>
              <a:rPr lang="en-US" sz="7200" dirty="0" smtClean="0">
                <a:ln>
                  <a:solidFill>
                    <a:schemeClr val="bg1"/>
                  </a:solidFill>
                </a:ln>
                <a:latin typeface="Aharoni" panose="02010803020104030203" pitchFamily="2" charset="-79"/>
                <a:cs typeface="Aharoni" panose="02010803020104030203" pitchFamily="2" charset="-79"/>
              </a:rPr>
              <a:t>7.5A, B, C		7.10A, B, C</a:t>
            </a:r>
          </a:p>
          <a:p>
            <a:r>
              <a:rPr lang="en-US" sz="7200" dirty="0" smtClean="0">
                <a:ln>
                  <a:solidFill>
                    <a:schemeClr val="bg1"/>
                  </a:solidFill>
                </a:ln>
                <a:latin typeface="Aharoni" panose="02010803020104030203" pitchFamily="2" charset="-79"/>
                <a:cs typeface="Aharoni" panose="02010803020104030203" pitchFamily="2" charset="-79"/>
              </a:rPr>
              <a:t>7.7A, C			7.9A, B</a:t>
            </a:r>
          </a:p>
          <a:p>
            <a:r>
              <a:rPr lang="en-US" sz="7200" dirty="0" smtClean="0">
                <a:ln>
                  <a:solidFill>
                    <a:schemeClr val="bg1"/>
                  </a:solidFill>
                </a:ln>
                <a:latin typeface="Aharoni" panose="02010803020104030203" pitchFamily="2" charset="-79"/>
                <a:cs typeface="Aharoni" panose="02010803020104030203" pitchFamily="2" charset="-79"/>
              </a:rPr>
              <a:t>7.8A, B, C</a:t>
            </a:r>
            <a:endParaRPr lang="en-US" sz="7200" dirty="0">
              <a:ln>
                <a:solidFill>
                  <a:schemeClr val="bg1"/>
                </a:solidFill>
              </a:ln>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278936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a:duotone>
              <a:schemeClr val="bg2">
                <a:shade val="45000"/>
                <a:satMod val="135000"/>
              </a:schemeClr>
              <a:prstClr val="white"/>
            </a:duotone>
          </a:blip>
          <a:srcRect l="421" t="3370" r="1071" b="15814"/>
          <a:stretch/>
        </p:blipFill>
        <p:spPr>
          <a:xfrm>
            <a:off x="-5751" y="112143"/>
            <a:ext cx="12197751" cy="6564702"/>
          </a:xfrm>
          <a:prstGeom prst="rect">
            <a:avLst/>
          </a:prstGeom>
        </p:spPr>
      </p:pic>
      <p:sp>
        <p:nvSpPr>
          <p:cNvPr id="6" name="Rounded Rectangle 5"/>
          <p:cNvSpPr/>
          <p:nvPr/>
        </p:nvSpPr>
        <p:spPr>
          <a:xfrm>
            <a:off x="156755" y="884838"/>
            <a:ext cx="11683766" cy="5878923"/>
          </a:xfrm>
          <a:prstGeom prst="roundRect">
            <a:avLst/>
          </a:prstGeom>
          <a:solidFill>
            <a:srgbClr val="FFC000">
              <a:alpha val="5098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32495" y="884838"/>
            <a:ext cx="11664781" cy="5878923"/>
          </a:xfrm>
        </p:spPr>
        <p:txBody>
          <a:bodyPr>
            <a:noAutofit/>
          </a:bodyPr>
          <a:lstStyle/>
          <a:p>
            <a:r>
              <a:rPr lang="en-US" sz="4400" dirty="0" smtClean="0">
                <a:ln>
                  <a:solidFill>
                    <a:schemeClr val="bg1"/>
                  </a:solidFill>
                </a:ln>
                <a:latin typeface="Aharoni" panose="02010803020104030203" pitchFamily="2" charset="-79"/>
                <a:cs typeface="Aharoni" panose="02010803020104030203" pitchFamily="2" charset="-79"/>
              </a:rPr>
              <a:t>We will </a:t>
            </a:r>
            <a:r>
              <a:rPr lang="en-US" sz="4400" dirty="0" smtClean="0">
                <a:ln>
                  <a:solidFill>
                    <a:schemeClr val="bg1"/>
                  </a:solidFill>
                </a:ln>
                <a:latin typeface="Aharoni" panose="02010803020104030203" pitchFamily="2" charset="-79"/>
                <a:cs typeface="Aharoni" panose="02010803020104030203" pitchFamily="2" charset="-79"/>
              </a:rPr>
              <a:t>apply our knowledge over photosynthesis, cycles of matter, flow of energy, work, tropisms, catastrophic events, weathering, erosion, deposition, watersheds, microhabitats, biomes, biodiversity, ecological succession, life on Earth and space exploration to complete a pre-</a:t>
            </a:r>
            <a:r>
              <a:rPr lang="en-US" sz="4400" dirty="0" err="1" smtClean="0">
                <a:ln>
                  <a:solidFill>
                    <a:schemeClr val="bg1"/>
                  </a:solidFill>
                </a:ln>
                <a:latin typeface="Aharoni" panose="02010803020104030203" pitchFamily="2" charset="-79"/>
                <a:cs typeface="Aharoni" panose="02010803020104030203" pitchFamily="2" charset="-79"/>
              </a:rPr>
              <a:t>acp</a:t>
            </a:r>
            <a:r>
              <a:rPr lang="en-US" sz="4400" dirty="0" smtClean="0">
                <a:ln>
                  <a:solidFill>
                    <a:schemeClr val="bg1"/>
                  </a:solidFill>
                </a:ln>
                <a:latin typeface="Aharoni" panose="02010803020104030203" pitchFamily="2" charset="-79"/>
                <a:cs typeface="Aharoni" panose="02010803020104030203" pitchFamily="2" charset="-79"/>
              </a:rPr>
              <a:t> written assessment.</a:t>
            </a:r>
          </a:p>
          <a:p>
            <a:r>
              <a:rPr lang="en-US" sz="4400" dirty="0" smtClean="0">
                <a:ln>
                  <a:solidFill>
                    <a:schemeClr val="bg1"/>
                  </a:solidFill>
                </a:ln>
                <a:latin typeface="Aharoni" panose="02010803020104030203" pitchFamily="2" charset="-79"/>
                <a:cs typeface="Aharoni" panose="02010803020104030203" pitchFamily="2" charset="-79"/>
              </a:rPr>
              <a:t>TEK: 7.5A,B,C/7.7A,C/7.8A,B,C/7.10A,B,C/7.9A,B</a:t>
            </a:r>
            <a:endParaRPr lang="en-US" sz="4400" dirty="0">
              <a:ln>
                <a:solidFill>
                  <a:schemeClr val="bg1"/>
                </a:solidFill>
              </a:ln>
              <a:latin typeface="Aharoni" panose="02010803020104030203" pitchFamily="2" charset="-79"/>
              <a:cs typeface="Aharoni" panose="02010803020104030203" pitchFamily="2" charset="-79"/>
            </a:endParaRPr>
          </a:p>
        </p:txBody>
      </p:sp>
      <p:sp>
        <p:nvSpPr>
          <p:cNvPr id="5" name="Rectangle 4"/>
          <p:cNvSpPr/>
          <p:nvPr/>
        </p:nvSpPr>
        <p:spPr>
          <a:xfrm>
            <a:off x="0" y="-130825"/>
            <a:ext cx="12192000" cy="1015663"/>
          </a:xfrm>
          <a:prstGeom prst="rect">
            <a:avLst/>
          </a:prstGeom>
          <a:noFill/>
        </p:spPr>
        <p:txBody>
          <a:bodyPr wrap="square" lIns="91440" tIns="45720" rIns="91440" bIns="45720">
            <a:spAutoFit/>
          </a:bodyPr>
          <a:lstStyle/>
          <a:p>
            <a:pPr algn="ct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7</a:t>
            </a:r>
            <a:r>
              <a:rPr lang="en-US" sz="6000" b="1" u="sng" cap="none" spc="0" baseline="3000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th</a:t>
            </a: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 Grade LO</a:t>
            </a:r>
            <a:endParaRPr lang="en-US" sz="6000" b="1" u="sng"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3672588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a:duotone>
              <a:schemeClr val="bg2">
                <a:shade val="45000"/>
                <a:satMod val="135000"/>
              </a:schemeClr>
              <a:prstClr val="white"/>
            </a:duotone>
          </a:blip>
          <a:srcRect l="421" t="3370" r="1071" b="15814"/>
          <a:stretch/>
        </p:blipFill>
        <p:spPr>
          <a:xfrm>
            <a:off x="-5751" y="112143"/>
            <a:ext cx="12197751" cy="6564702"/>
          </a:xfrm>
          <a:prstGeom prst="rect">
            <a:avLst/>
          </a:prstGeom>
        </p:spPr>
      </p:pic>
      <p:sp>
        <p:nvSpPr>
          <p:cNvPr id="6" name="Rounded Rectangle 5"/>
          <p:cNvSpPr/>
          <p:nvPr/>
        </p:nvSpPr>
        <p:spPr>
          <a:xfrm>
            <a:off x="156755" y="1015661"/>
            <a:ext cx="11683766" cy="5712943"/>
          </a:xfrm>
          <a:prstGeom prst="roundRect">
            <a:avLst/>
          </a:prstGeom>
          <a:solidFill>
            <a:srgbClr val="FFC000">
              <a:alpha val="5098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56755" y="1337094"/>
            <a:ext cx="11566543" cy="5550662"/>
          </a:xfrm>
        </p:spPr>
        <p:txBody>
          <a:bodyPr>
            <a:normAutofit fontScale="70000" lnSpcReduction="20000"/>
          </a:bodyPr>
          <a:lstStyle/>
          <a:p>
            <a:pPr algn="ctr"/>
            <a:r>
              <a:rPr lang="en-US" sz="7200" dirty="0" smtClean="0">
                <a:ln>
                  <a:solidFill>
                    <a:schemeClr val="bg1"/>
                  </a:solidFill>
                </a:ln>
                <a:latin typeface="Aharoni" panose="02010803020104030203" pitchFamily="2" charset="-79"/>
                <a:cs typeface="Aharoni" panose="02010803020104030203" pitchFamily="2" charset="-79"/>
              </a:rPr>
              <a:t>I will complete a </a:t>
            </a:r>
            <a:r>
              <a:rPr lang="en-US" sz="7200" dirty="0" smtClean="0">
                <a:ln>
                  <a:solidFill>
                    <a:schemeClr val="bg1"/>
                  </a:solidFill>
                </a:ln>
                <a:latin typeface="Aharoni" panose="02010803020104030203" pitchFamily="2" charset="-79"/>
                <a:cs typeface="Aharoni" panose="02010803020104030203" pitchFamily="2" charset="-79"/>
              </a:rPr>
              <a:t>pre-</a:t>
            </a:r>
            <a:r>
              <a:rPr lang="en-US" sz="7200" dirty="0" err="1" smtClean="0">
                <a:ln>
                  <a:solidFill>
                    <a:schemeClr val="bg1"/>
                  </a:solidFill>
                </a:ln>
                <a:latin typeface="Aharoni" panose="02010803020104030203" pitchFamily="2" charset="-79"/>
                <a:cs typeface="Aharoni" panose="02010803020104030203" pitchFamily="2" charset="-79"/>
              </a:rPr>
              <a:t>acp</a:t>
            </a:r>
            <a:r>
              <a:rPr lang="en-US" sz="7200" dirty="0" smtClean="0">
                <a:ln>
                  <a:solidFill>
                    <a:schemeClr val="bg1"/>
                  </a:solidFill>
                </a:ln>
                <a:latin typeface="Aharoni" panose="02010803020104030203" pitchFamily="2" charset="-79"/>
                <a:cs typeface="Aharoni" panose="02010803020104030203" pitchFamily="2" charset="-79"/>
              </a:rPr>
              <a:t> written </a:t>
            </a:r>
            <a:r>
              <a:rPr lang="en-US" sz="7200" dirty="0">
                <a:ln>
                  <a:solidFill>
                    <a:schemeClr val="bg1"/>
                  </a:solidFill>
                </a:ln>
                <a:latin typeface="Aharoni" panose="02010803020104030203" pitchFamily="2" charset="-79"/>
                <a:cs typeface="Aharoni" panose="02010803020104030203" pitchFamily="2" charset="-79"/>
              </a:rPr>
              <a:t>assessment over photosynthesis, cycles of matter, flow of energy, work, tropisms, catastrophic events, weathering, erosion, deposition, watersheds, microhabitats, biomes, biodiversity, ecological succession, life on Earth and space exploration.</a:t>
            </a:r>
            <a:endParaRPr lang="en-US" sz="7200" dirty="0">
              <a:ln>
                <a:solidFill>
                  <a:schemeClr val="bg1"/>
                </a:solidFill>
              </a:ln>
              <a:latin typeface="Aharoni" panose="02010803020104030203" pitchFamily="2" charset="-79"/>
              <a:cs typeface="Aharoni" panose="02010803020104030203" pitchFamily="2" charset="-79"/>
            </a:endParaRPr>
          </a:p>
        </p:txBody>
      </p:sp>
      <p:sp>
        <p:nvSpPr>
          <p:cNvPr id="5" name="Rectangle 4"/>
          <p:cNvSpPr/>
          <p:nvPr/>
        </p:nvSpPr>
        <p:spPr>
          <a:xfrm>
            <a:off x="0" y="0"/>
            <a:ext cx="12192000" cy="1015663"/>
          </a:xfrm>
          <a:prstGeom prst="rect">
            <a:avLst/>
          </a:prstGeom>
          <a:noFill/>
        </p:spPr>
        <p:txBody>
          <a:bodyPr wrap="square" lIns="91440" tIns="45720" rIns="91440" bIns="45720">
            <a:spAutoFit/>
          </a:bodyPr>
          <a:lstStyle/>
          <a:p>
            <a:pPr algn="ct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7</a:t>
            </a:r>
            <a:r>
              <a:rPr lang="en-US" sz="6000" b="1" u="sng" cap="none" spc="0" baseline="3000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th</a:t>
            </a: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 Grade DOL</a:t>
            </a:r>
            <a:endParaRPr lang="en-US" sz="6000" b="1" u="sng"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688779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a:duotone>
              <a:schemeClr val="bg2">
                <a:shade val="45000"/>
                <a:satMod val="135000"/>
              </a:schemeClr>
              <a:prstClr val="white"/>
            </a:duotone>
          </a:blip>
          <a:srcRect l="421" t="3370" r="1071" b="15814"/>
          <a:stretch/>
        </p:blipFill>
        <p:spPr>
          <a:xfrm>
            <a:off x="-5751" y="112143"/>
            <a:ext cx="12197751" cy="6564702"/>
          </a:xfrm>
          <a:prstGeom prst="rect">
            <a:avLst/>
          </a:prstGeom>
        </p:spPr>
      </p:pic>
      <p:sp>
        <p:nvSpPr>
          <p:cNvPr id="5" name="Rectangle 4"/>
          <p:cNvSpPr/>
          <p:nvPr/>
        </p:nvSpPr>
        <p:spPr>
          <a:xfrm>
            <a:off x="0" y="0"/>
            <a:ext cx="12192000" cy="1015663"/>
          </a:xfrm>
          <a:prstGeom prst="rect">
            <a:avLst/>
          </a:prstGeom>
          <a:noFill/>
        </p:spPr>
        <p:txBody>
          <a:bodyPr wrap="square" lIns="91440" tIns="45720" rIns="91440" bIns="45720">
            <a:spAutoFit/>
          </a:bodyPr>
          <a:lstStyle/>
          <a:p>
            <a:pPr algn="ct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7</a:t>
            </a:r>
            <a:r>
              <a:rPr lang="en-US" sz="6000" b="1" u="sng" cap="none" spc="0" baseline="3000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th</a:t>
            </a: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 Grade Essential Question</a:t>
            </a:r>
            <a:endParaRPr lang="en-US" sz="6000" b="1" u="sng"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6" name="Rounded Rectangle 5"/>
          <p:cNvSpPr/>
          <p:nvPr/>
        </p:nvSpPr>
        <p:spPr>
          <a:xfrm>
            <a:off x="254117" y="910914"/>
            <a:ext cx="11683766" cy="5499463"/>
          </a:xfrm>
          <a:prstGeom prst="roundRect">
            <a:avLst/>
          </a:prstGeom>
          <a:solidFill>
            <a:srgbClr val="FFC000">
              <a:alpha val="5098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65759" y="1015663"/>
            <a:ext cx="11572123" cy="5812579"/>
          </a:xfrm>
        </p:spPr>
        <p:txBody>
          <a:bodyPr>
            <a:normAutofit/>
          </a:bodyPr>
          <a:lstStyle/>
          <a:p>
            <a:r>
              <a:rPr lang="en-US" sz="4800" dirty="0" smtClean="0">
                <a:latin typeface="Aharoni" panose="02010803020104030203" pitchFamily="2" charset="-79"/>
                <a:cs typeface="Aharoni" panose="02010803020104030203" pitchFamily="2" charset="-79"/>
              </a:rPr>
              <a:t>You know that I have a HUGE test in 2 weeks that will count for a LARGE portion of my grade.  What will you do to help prepare for this test? Study is not an answer.  How will you study? What are the steps you will take to make the highest grade you can?</a:t>
            </a:r>
            <a:endParaRPr lang="en-US" sz="4800"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2318134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a:duotone>
              <a:schemeClr val="bg2">
                <a:shade val="45000"/>
                <a:satMod val="135000"/>
              </a:schemeClr>
              <a:prstClr val="white"/>
            </a:duotone>
          </a:blip>
          <a:srcRect l="421" t="3370" r="1071" b="15814"/>
          <a:stretch/>
        </p:blipFill>
        <p:spPr>
          <a:xfrm>
            <a:off x="-5751" y="112143"/>
            <a:ext cx="12197751" cy="6564702"/>
          </a:xfrm>
          <a:prstGeom prst="rect">
            <a:avLst/>
          </a:prstGeom>
        </p:spPr>
      </p:pic>
      <p:sp>
        <p:nvSpPr>
          <p:cNvPr id="6" name="Rounded Rectangle 5"/>
          <p:cNvSpPr/>
          <p:nvPr/>
        </p:nvSpPr>
        <p:spPr>
          <a:xfrm>
            <a:off x="156755" y="888274"/>
            <a:ext cx="11683766" cy="5575041"/>
          </a:xfrm>
          <a:prstGeom prst="roundRect">
            <a:avLst/>
          </a:prstGeom>
          <a:solidFill>
            <a:srgbClr val="FFC000">
              <a:alpha val="5098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56754" y="1015663"/>
            <a:ext cx="12035245" cy="5161300"/>
          </a:xfrm>
        </p:spPr>
        <p:txBody>
          <a:bodyPr>
            <a:noAutofit/>
          </a:bodyPr>
          <a:lstStyle/>
          <a:p>
            <a:pPr marL="1143000" indent="-1143000">
              <a:buAutoNum type="arabicPeriod"/>
            </a:pPr>
            <a:r>
              <a:rPr lang="en-US" sz="5400" dirty="0" smtClean="0">
                <a:latin typeface="Aharoni" panose="02010803020104030203" pitchFamily="2" charset="-79"/>
                <a:cs typeface="Aharoni" panose="02010803020104030203" pitchFamily="2" charset="-79"/>
              </a:rPr>
              <a:t>Pre-ACP Test</a:t>
            </a:r>
          </a:p>
          <a:p>
            <a:pPr marL="1143000" indent="-1143000">
              <a:buAutoNum type="arabicPeriod"/>
            </a:pPr>
            <a:r>
              <a:rPr lang="en-US" sz="5400" dirty="0" smtClean="0">
                <a:latin typeface="Aharoni" panose="02010803020104030203" pitchFamily="2" charset="-79"/>
                <a:cs typeface="Aharoni" panose="02010803020104030203" pitchFamily="2" charset="-79"/>
              </a:rPr>
              <a:t>SRL Sheet for Pre-ACP Test</a:t>
            </a:r>
          </a:p>
          <a:p>
            <a:pPr marL="1143000" indent="-1143000">
              <a:buAutoNum type="arabicPeriod"/>
            </a:pPr>
            <a:endParaRPr lang="en-US" sz="5400" dirty="0">
              <a:latin typeface="Aharoni" panose="02010803020104030203" pitchFamily="2" charset="-79"/>
              <a:cs typeface="Aharoni" panose="02010803020104030203" pitchFamily="2" charset="-79"/>
            </a:endParaRPr>
          </a:p>
        </p:txBody>
      </p:sp>
      <p:sp>
        <p:nvSpPr>
          <p:cNvPr id="5" name="Rectangle 4"/>
          <p:cNvSpPr/>
          <p:nvPr/>
        </p:nvSpPr>
        <p:spPr>
          <a:xfrm>
            <a:off x="0" y="0"/>
            <a:ext cx="12192000" cy="1015663"/>
          </a:xfrm>
          <a:prstGeom prst="rect">
            <a:avLst/>
          </a:prstGeom>
          <a:noFill/>
        </p:spPr>
        <p:txBody>
          <a:bodyPr wrap="square" lIns="91440" tIns="45720" rIns="91440" bIns="45720">
            <a:spAutoFit/>
          </a:bodyPr>
          <a:lstStyle/>
          <a:p>
            <a:pPr algn="ct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7</a:t>
            </a:r>
            <a:r>
              <a:rPr lang="en-US" sz="6000" b="1" u="sng" cap="none" spc="0" baseline="3000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th</a:t>
            </a: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 Grade Playlist</a:t>
            </a:r>
            <a:endParaRPr lang="en-US" sz="6000" b="1" u="sng"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3141896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2">
            <a:duotone>
              <a:schemeClr val="bg2">
                <a:shade val="45000"/>
                <a:satMod val="135000"/>
              </a:schemeClr>
              <a:prstClr val="white"/>
            </a:duotone>
          </a:blip>
          <a:srcRect l="421" t="3370" r="1071" b="15814"/>
          <a:stretch/>
        </p:blipFill>
        <p:spPr>
          <a:xfrm>
            <a:off x="-5751" y="112143"/>
            <a:ext cx="12197751" cy="6564702"/>
          </a:xfrm>
          <a:prstGeom prst="rect">
            <a:avLst/>
          </a:prstGeom>
        </p:spPr>
      </p:pic>
      <p:sp>
        <p:nvSpPr>
          <p:cNvPr id="7" name="Rounded Rectangle 6"/>
          <p:cNvSpPr/>
          <p:nvPr/>
        </p:nvSpPr>
        <p:spPr>
          <a:xfrm>
            <a:off x="156755" y="1380788"/>
            <a:ext cx="11683766" cy="5082527"/>
          </a:xfrm>
          <a:prstGeom prst="roundRect">
            <a:avLst/>
          </a:prstGeom>
          <a:solidFill>
            <a:srgbClr val="FFC000">
              <a:alpha val="5098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0" y="1380788"/>
            <a:ext cx="12192000" cy="5477212"/>
          </a:xfrm>
        </p:spPr>
        <p:txBody>
          <a:bodyPr>
            <a:normAutofit/>
          </a:bodyPr>
          <a:lstStyle/>
          <a:p>
            <a:pPr algn="ctr"/>
            <a:r>
              <a:rPr lang="en-US" sz="6000" dirty="0" smtClean="0">
                <a:ln>
                  <a:solidFill>
                    <a:schemeClr val="bg1"/>
                  </a:solidFill>
                </a:ln>
                <a:latin typeface="Aharoni" panose="02010803020104030203" pitchFamily="2" charset="-79"/>
                <a:cs typeface="Aharoni" panose="02010803020104030203" pitchFamily="2" charset="-79"/>
              </a:rPr>
              <a:t>1</a:t>
            </a:r>
            <a:r>
              <a:rPr lang="en-US" sz="6000" baseline="30000" dirty="0" smtClean="0">
                <a:ln>
                  <a:solidFill>
                    <a:schemeClr val="bg1"/>
                  </a:solidFill>
                </a:ln>
                <a:latin typeface="Aharoni" panose="02010803020104030203" pitchFamily="2" charset="-79"/>
                <a:cs typeface="Aharoni" panose="02010803020104030203" pitchFamily="2" charset="-79"/>
              </a:rPr>
              <a:t>st</a:t>
            </a:r>
            <a:r>
              <a:rPr lang="en-US" sz="6000" dirty="0" smtClean="0">
                <a:ln>
                  <a:solidFill>
                    <a:schemeClr val="bg1"/>
                  </a:solidFill>
                </a:ln>
                <a:latin typeface="Aharoni" panose="02010803020104030203" pitchFamily="2" charset="-79"/>
                <a:cs typeface="Aharoni" panose="02010803020104030203" pitchFamily="2" charset="-79"/>
              </a:rPr>
              <a:t> Semester</a:t>
            </a:r>
          </a:p>
          <a:p>
            <a:r>
              <a:rPr lang="en-US" sz="7200" dirty="0" smtClean="0">
                <a:ln>
                  <a:solidFill>
                    <a:schemeClr val="bg1"/>
                  </a:solidFill>
                </a:ln>
                <a:latin typeface="Aharoni" panose="02010803020104030203" pitchFamily="2" charset="-79"/>
                <a:cs typeface="Aharoni" panose="02010803020104030203" pitchFamily="2" charset="-79"/>
              </a:rPr>
              <a:t>6.5A,C,D			6.6A,B</a:t>
            </a:r>
          </a:p>
          <a:p>
            <a:r>
              <a:rPr lang="en-US" sz="7200" dirty="0" smtClean="0">
                <a:ln>
                  <a:solidFill>
                    <a:schemeClr val="bg1"/>
                  </a:solidFill>
                </a:ln>
                <a:latin typeface="Aharoni" panose="02010803020104030203" pitchFamily="2" charset="-79"/>
                <a:cs typeface="Aharoni" panose="02010803020104030203" pitchFamily="2" charset="-79"/>
              </a:rPr>
              <a:t>6.8A,B,C,D		6.9C</a:t>
            </a:r>
          </a:p>
          <a:p>
            <a:r>
              <a:rPr lang="en-US" sz="7200" dirty="0" smtClean="0">
                <a:ln>
                  <a:solidFill>
                    <a:schemeClr val="bg1"/>
                  </a:solidFill>
                </a:ln>
                <a:latin typeface="Aharoni" panose="02010803020104030203" pitchFamily="2" charset="-79"/>
                <a:cs typeface="Aharoni" panose="02010803020104030203" pitchFamily="2" charset="-79"/>
              </a:rPr>
              <a:t>6.10B,C,D		6.11A,B</a:t>
            </a:r>
            <a:endParaRPr lang="en-US" sz="7200" dirty="0">
              <a:ln>
                <a:solidFill>
                  <a:schemeClr val="bg1"/>
                </a:solidFill>
              </a:ln>
              <a:latin typeface="Aharoni" panose="02010803020104030203" pitchFamily="2" charset="-79"/>
              <a:cs typeface="Aharoni" panose="02010803020104030203" pitchFamily="2" charset="-79"/>
            </a:endParaRPr>
          </a:p>
        </p:txBody>
      </p:sp>
      <p:sp>
        <p:nvSpPr>
          <p:cNvPr id="6" name="Rectangle 5"/>
          <p:cNvSpPr/>
          <p:nvPr/>
        </p:nvSpPr>
        <p:spPr>
          <a:xfrm>
            <a:off x="0" y="365125"/>
            <a:ext cx="12192000" cy="1015663"/>
          </a:xfrm>
          <a:prstGeom prst="rect">
            <a:avLst/>
          </a:prstGeom>
        </p:spPr>
        <p:txBody>
          <a:bodyPr wrap="square">
            <a:spAutoFit/>
          </a:bodyPr>
          <a:lstStyle/>
          <a:p>
            <a:pPr algn="ctr"/>
            <a:r>
              <a:rPr lang="en-US" sz="6000" b="1" u="sng"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6</a:t>
            </a:r>
            <a:r>
              <a:rPr lang="en-US" sz="6000" b="1" u="sng" baseline="3000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th</a:t>
            </a:r>
            <a:r>
              <a:rPr lang="en-US" sz="6000" b="1" u="sng"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 Grade TEK</a:t>
            </a:r>
            <a:endParaRPr lang="en-US" sz="6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endParaRPr>
          </a:p>
        </p:txBody>
      </p:sp>
    </p:spTree>
    <p:extLst>
      <p:ext uri="{BB962C8B-B14F-4D97-AF65-F5344CB8AC3E}">
        <p14:creationId xmlns:p14="http://schemas.microsoft.com/office/powerpoint/2010/main" val="19225527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a:duotone>
              <a:schemeClr val="bg2">
                <a:shade val="45000"/>
                <a:satMod val="135000"/>
              </a:schemeClr>
              <a:prstClr val="white"/>
            </a:duotone>
          </a:blip>
          <a:srcRect l="421" t="3370" r="1071" b="15814"/>
          <a:stretch/>
        </p:blipFill>
        <p:spPr>
          <a:xfrm>
            <a:off x="-5751" y="112143"/>
            <a:ext cx="12197751" cy="6564702"/>
          </a:xfrm>
          <a:prstGeom prst="rect">
            <a:avLst/>
          </a:prstGeom>
        </p:spPr>
      </p:pic>
      <p:sp>
        <p:nvSpPr>
          <p:cNvPr id="2" name="Title 1"/>
          <p:cNvSpPr>
            <a:spLocks noGrp="1"/>
          </p:cNvSpPr>
          <p:nvPr>
            <p:ph type="title"/>
          </p:nvPr>
        </p:nvSpPr>
        <p:spPr>
          <a:xfrm>
            <a:off x="838200" y="0"/>
            <a:ext cx="10515600" cy="1436913"/>
          </a:xfrm>
        </p:spPr>
        <p:txBody>
          <a:bodyPr>
            <a:normAutofit/>
          </a:bodyPr>
          <a:lstStyle/>
          <a:p>
            <a:pPr algn="ctr"/>
            <a:r>
              <a:rPr lang="en-US"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6</a:t>
            </a:r>
            <a:r>
              <a:rPr lang="en-US" b="1" u="sng" baseline="3000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th</a:t>
            </a:r>
            <a:r>
              <a:rPr lang="en-US"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 Grade </a:t>
            </a:r>
            <a:r>
              <a:rPr lang="en-US" b="1" u="sng"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LO</a:t>
            </a:r>
            <a:r>
              <a:rPr lang="en-US"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
            </a:r>
            <a:br>
              <a:rPr lang="en-US"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br>
            <a:endParaRPr lang="en-US" dirty="0"/>
          </a:p>
        </p:txBody>
      </p:sp>
      <p:sp>
        <p:nvSpPr>
          <p:cNvPr id="5" name="Rounded Rectangle 4"/>
          <p:cNvSpPr/>
          <p:nvPr/>
        </p:nvSpPr>
        <p:spPr>
          <a:xfrm>
            <a:off x="91440" y="806681"/>
            <a:ext cx="11749081" cy="5614229"/>
          </a:xfrm>
          <a:prstGeom prst="roundRect">
            <a:avLst/>
          </a:prstGeom>
          <a:solidFill>
            <a:srgbClr val="FFC000">
              <a:alpha val="5098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91440" y="963851"/>
            <a:ext cx="11749081" cy="5213111"/>
          </a:xfrm>
        </p:spPr>
        <p:txBody>
          <a:bodyPr>
            <a:noAutofit/>
          </a:bodyPr>
          <a:lstStyle/>
          <a:p>
            <a:r>
              <a:rPr lang="en-US" sz="4400" dirty="0" smtClean="0">
                <a:ln>
                  <a:solidFill>
                    <a:schemeClr val="bg1"/>
                  </a:solidFill>
                </a:ln>
                <a:latin typeface="Aharoni" panose="02010803020104030203" pitchFamily="2" charset="-79"/>
                <a:cs typeface="Aharoni" panose="02010803020104030203" pitchFamily="2" charset="-79"/>
              </a:rPr>
              <a:t>We will apply our knowledge over elements, compounds, chemical changes, metals, nonmetals, metalloids, density, speed, rock cycle, Pangea, and plate tectonics to complete a pre-assess ACP test.</a:t>
            </a:r>
          </a:p>
          <a:p>
            <a:r>
              <a:rPr lang="en-US" sz="4400" dirty="0" smtClean="0">
                <a:ln>
                  <a:solidFill>
                    <a:schemeClr val="bg1"/>
                  </a:solidFill>
                </a:ln>
                <a:latin typeface="Aharoni" panose="02010803020104030203" pitchFamily="2" charset="-79"/>
                <a:cs typeface="Aharoni" panose="02010803020104030203" pitchFamily="2" charset="-79"/>
              </a:rPr>
              <a:t>TEKS: </a:t>
            </a:r>
            <a:r>
              <a:rPr lang="en-US" sz="4000" dirty="0" smtClean="0">
                <a:ln>
                  <a:solidFill>
                    <a:schemeClr val="bg1"/>
                  </a:solidFill>
                </a:ln>
                <a:latin typeface="Aharoni" panose="02010803020104030203" pitchFamily="2" charset="-79"/>
                <a:cs typeface="Aharoni" panose="02010803020104030203" pitchFamily="2" charset="-79"/>
              </a:rPr>
              <a:t>6.5A,C,D/6.6A,B/6.8A,B,C,D/6.9C/6.10B,C,D/6.11A,B</a:t>
            </a:r>
            <a:endParaRPr lang="en-US" sz="4000" dirty="0">
              <a:ln>
                <a:solidFill>
                  <a:schemeClr val="bg1"/>
                </a:solidFill>
              </a:ln>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779338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a:duotone>
              <a:schemeClr val="bg2">
                <a:shade val="45000"/>
                <a:satMod val="135000"/>
              </a:schemeClr>
              <a:prstClr val="white"/>
            </a:duotone>
          </a:blip>
          <a:srcRect l="421" t="3370" r="1071" b="15814"/>
          <a:stretch/>
        </p:blipFill>
        <p:spPr>
          <a:xfrm>
            <a:off x="-5751" y="112143"/>
            <a:ext cx="12197751" cy="6564702"/>
          </a:xfrm>
          <a:prstGeom prst="rect">
            <a:avLst/>
          </a:prstGeom>
        </p:spPr>
      </p:pic>
      <p:sp>
        <p:nvSpPr>
          <p:cNvPr id="6" name="Rounded Rectangle 5"/>
          <p:cNvSpPr/>
          <p:nvPr/>
        </p:nvSpPr>
        <p:spPr>
          <a:xfrm>
            <a:off x="1436913" y="1216352"/>
            <a:ext cx="9353007" cy="5246963"/>
          </a:xfrm>
          <a:prstGeom prst="roundRect">
            <a:avLst/>
          </a:prstGeom>
          <a:solidFill>
            <a:srgbClr val="FFC000">
              <a:alpha val="5098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653559" y="1927634"/>
            <a:ext cx="8919713" cy="4844552"/>
          </a:xfrm>
        </p:spPr>
        <p:txBody>
          <a:bodyPr>
            <a:normAutofit/>
          </a:bodyPr>
          <a:lstStyle/>
          <a:p>
            <a:pPr algn="ctr"/>
            <a:r>
              <a:rPr lang="en-US" sz="7200" dirty="0" smtClean="0">
                <a:ln>
                  <a:solidFill>
                    <a:schemeClr val="bg1"/>
                  </a:solidFill>
                </a:ln>
                <a:latin typeface="Aharoni" panose="02010803020104030203" pitchFamily="2" charset="-79"/>
                <a:cs typeface="Aharoni" panose="02010803020104030203" pitchFamily="2" charset="-79"/>
              </a:rPr>
              <a:t>I will complete </a:t>
            </a:r>
            <a:r>
              <a:rPr lang="en-US" sz="7200" dirty="0" smtClean="0">
                <a:ln>
                  <a:solidFill>
                    <a:schemeClr val="bg1"/>
                  </a:solidFill>
                </a:ln>
                <a:latin typeface="Aharoni" panose="02010803020104030203" pitchFamily="2" charset="-79"/>
                <a:cs typeface="Aharoni" panose="02010803020104030203" pitchFamily="2" charset="-79"/>
              </a:rPr>
              <a:t>a pre-</a:t>
            </a:r>
            <a:r>
              <a:rPr lang="en-US" sz="7200" dirty="0" err="1" smtClean="0">
                <a:ln>
                  <a:solidFill>
                    <a:schemeClr val="bg1"/>
                  </a:solidFill>
                </a:ln>
                <a:latin typeface="Aharoni" panose="02010803020104030203" pitchFamily="2" charset="-79"/>
                <a:cs typeface="Aharoni" panose="02010803020104030203" pitchFamily="2" charset="-79"/>
              </a:rPr>
              <a:t>acp</a:t>
            </a:r>
            <a:r>
              <a:rPr lang="en-US" sz="7200" dirty="0" smtClean="0">
                <a:ln>
                  <a:solidFill>
                    <a:schemeClr val="bg1"/>
                  </a:solidFill>
                </a:ln>
                <a:latin typeface="Aharoni" panose="02010803020104030203" pitchFamily="2" charset="-79"/>
                <a:cs typeface="Aharoni" panose="02010803020104030203" pitchFamily="2" charset="-79"/>
              </a:rPr>
              <a:t> </a:t>
            </a:r>
            <a:r>
              <a:rPr lang="en-US" sz="7200" dirty="0" smtClean="0">
                <a:ln>
                  <a:solidFill>
                    <a:schemeClr val="bg1"/>
                  </a:solidFill>
                </a:ln>
                <a:latin typeface="Aharoni" panose="02010803020104030203" pitchFamily="2" charset="-79"/>
                <a:cs typeface="Aharoni" panose="02010803020104030203" pitchFamily="2" charset="-79"/>
              </a:rPr>
              <a:t>written </a:t>
            </a:r>
            <a:r>
              <a:rPr lang="en-US" sz="7200" dirty="0" smtClean="0">
                <a:ln>
                  <a:solidFill>
                    <a:schemeClr val="bg1"/>
                  </a:solidFill>
                </a:ln>
                <a:latin typeface="Aharoni" panose="02010803020104030203" pitchFamily="2" charset="-79"/>
                <a:cs typeface="Aharoni" panose="02010803020104030203" pitchFamily="2" charset="-79"/>
              </a:rPr>
              <a:t>assessment.</a:t>
            </a:r>
            <a:endParaRPr lang="en-US" sz="7200" dirty="0">
              <a:ln>
                <a:solidFill>
                  <a:schemeClr val="bg1"/>
                </a:solidFill>
              </a:ln>
              <a:latin typeface="Aharoni" panose="02010803020104030203" pitchFamily="2" charset="-79"/>
              <a:cs typeface="Aharoni" panose="02010803020104030203" pitchFamily="2" charset="-79"/>
            </a:endParaRPr>
          </a:p>
        </p:txBody>
      </p:sp>
      <p:sp>
        <p:nvSpPr>
          <p:cNvPr id="5" name="Rectangle 4"/>
          <p:cNvSpPr/>
          <p:nvPr/>
        </p:nvSpPr>
        <p:spPr>
          <a:xfrm>
            <a:off x="3464202" y="200689"/>
            <a:ext cx="5054590" cy="1015663"/>
          </a:xfrm>
          <a:prstGeom prst="rect">
            <a:avLst/>
          </a:prstGeom>
        </p:spPr>
        <p:txBody>
          <a:bodyPr wrap="none">
            <a:spAutoFit/>
          </a:bodyPr>
          <a:lstStyle/>
          <a:p>
            <a:pPr algn="ctr"/>
            <a:r>
              <a:rPr lang="en-US" sz="6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6</a:t>
            </a:r>
            <a:r>
              <a:rPr lang="en-US" sz="6000" b="1" u="sng" baseline="3000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th</a:t>
            </a:r>
            <a:r>
              <a:rPr lang="en-US" sz="6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 Grade </a:t>
            </a:r>
            <a:r>
              <a:rPr lang="en-US" sz="6000" b="1" u="sng"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DOL</a:t>
            </a:r>
            <a:endParaRPr lang="en-US" sz="6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endParaRPr>
          </a:p>
        </p:txBody>
      </p:sp>
    </p:spTree>
    <p:extLst>
      <p:ext uri="{BB962C8B-B14F-4D97-AF65-F5344CB8AC3E}">
        <p14:creationId xmlns:p14="http://schemas.microsoft.com/office/powerpoint/2010/main" val="19105894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TotalTime>
  <Words>350</Words>
  <Application>Microsoft Office PowerPoint</Application>
  <PresentationFormat>Widescreen</PresentationFormat>
  <Paragraphs>35</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Aharoni</vt:lpstr>
      <vt:lpstr>Arial</vt:lpstr>
      <vt:lpstr>Calibri</vt:lpstr>
      <vt:lpstr>Calibri Light</vt:lpstr>
      <vt:lpstr>Harlow Solid Italic</vt:lpstr>
      <vt:lpstr>Office Theme</vt:lpstr>
      <vt:lpstr>December 5, 2016</vt:lpstr>
      <vt:lpstr>PowerPoint Presentation</vt:lpstr>
      <vt:lpstr>PowerPoint Presentation</vt:lpstr>
      <vt:lpstr>PowerPoint Presentation</vt:lpstr>
      <vt:lpstr>PowerPoint Presentation</vt:lpstr>
      <vt:lpstr>PowerPoint Presentation</vt:lpstr>
      <vt:lpstr>PowerPoint Presentation</vt:lpstr>
      <vt:lpstr>6th Grade LO </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November 28, 2016</dc:title>
  <dc:creator>Katherine Pease</dc:creator>
  <cp:lastModifiedBy>Pease, Katherine J</cp:lastModifiedBy>
  <cp:revision>16</cp:revision>
  <cp:lastPrinted>2016-12-05T14:23:03Z</cp:lastPrinted>
  <dcterms:created xsi:type="dcterms:W3CDTF">2016-11-27T23:54:10Z</dcterms:created>
  <dcterms:modified xsi:type="dcterms:W3CDTF">2016-12-05T14:23:34Z</dcterms:modified>
</cp:coreProperties>
</file>