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F8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9" d="100"/>
          <a:sy n="89" d="100"/>
        </p:scale>
        <p:origin x="40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70334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36096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6354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30897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C8F027-A4B0-405A-9F6D-C7F5D9B6909C}" type="datetimeFigureOut">
              <a:rPr lang="en-US" smtClean="0"/>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6614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8F027-A4B0-405A-9F6D-C7F5D9B6909C}"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85477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8F027-A4B0-405A-9F6D-C7F5D9B6909C}" type="datetimeFigureOut">
              <a:rPr lang="en-US" smtClean="0"/>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15630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8F027-A4B0-405A-9F6D-C7F5D9B6909C}" type="datetimeFigureOut">
              <a:rPr lang="en-US" smtClean="0"/>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34765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8F027-A4B0-405A-9F6D-C7F5D9B6909C}" type="datetimeFigureOut">
              <a:rPr lang="en-US" smtClean="0"/>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1116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009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9106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8F027-A4B0-405A-9F6D-C7F5D9B6909C}" type="datetimeFigureOut">
              <a:rPr lang="en-US" smtClean="0"/>
              <a:t>12/1/2016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86538-6233-4F02-AD7B-CE649CE53BF7}" type="slidenum">
              <a:rPr lang="en-US" smtClean="0"/>
              <a:t>‹#›</a:t>
            </a:fld>
            <a:endParaRPr lang="en-US"/>
          </a:p>
        </p:txBody>
      </p:sp>
    </p:spTree>
    <p:extLst>
      <p:ext uri="{BB962C8B-B14F-4D97-AF65-F5344CB8AC3E}">
        <p14:creationId xmlns:p14="http://schemas.microsoft.com/office/powerpoint/2010/main" val="3833021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2" name="Title 1"/>
          <p:cNvSpPr>
            <a:spLocks noGrp="1"/>
          </p:cNvSpPr>
          <p:nvPr>
            <p:ph type="ctrTitle"/>
          </p:nvPr>
        </p:nvSpPr>
        <p:spPr>
          <a:xfrm>
            <a:off x="-642257" y="-51009"/>
            <a:ext cx="12192000" cy="1059134"/>
          </a:xfrm>
        </p:spPr>
        <p:txBody>
          <a:bodyPr/>
          <a:lstStyle/>
          <a:p>
            <a:r>
              <a:rPr lang="en-US" u="sng" dirty="0" smtClean="0">
                <a:ln w="38100">
                  <a:solidFill>
                    <a:schemeClr val="tx1"/>
                  </a:solidFill>
                </a:ln>
                <a:solidFill>
                  <a:srgbClr val="00B0F0"/>
                </a:solidFill>
                <a:latin typeface="Harlow Solid Italic" panose="04030604020F02020D02" pitchFamily="82" charset="0"/>
              </a:rPr>
              <a:t>December 1, </a:t>
            </a:r>
            <a:r>
              <a:rPr lang="en-US" u="sng" dirty="0" smtClean="0">
                <a:ln w="38100">
                  <a:solidFill>
                    <a:schemeClr val="tx1"/>
                  </a:solidFill>
                </a:ln>
                <a:solidFill>
                  <a:srgbClr val="00B0F0"/>
                </a:solidFill>
                <a:latin typeface="Harlow Solid Italic" panose="04030604020F02020D02" pitchFamily="82" charset="0"/>
              </a:rPr>
              <a:t>2016</a:t>
            </a:r>
            <a:endParaRPr lang="en-US" u="sng" dirty="0">
              <a:ln w="38100">
                <a:solidFill>
                  <a:schemeClr val="tx1"/>
                </a:solidFill>
              </a:ln>
              <a:solidFill>
                <a:srgbClr val="00B0F0"/>
              </a:solidFill>
              <a:latin typeface="Harlow Solid Italic" panose="04030604020F02020D02" pitchFamily="82" charset="0"/>
            </a:endParaRPr>
          </a:p>
        </p:txBody>
      </p:sp>
      <p:sp>
        <p:nvSpPr>
          <p:cNvPr id="5" name="Rounded Rectangle 4"/>
          <p:cNvSpPr/>
          <p:nvPr/>
        </p:nvSpPr>
        <p:spPr>
          <a:xfrm>
            <a:off x="979714" y="914400"/>
            <a:ext cx="8948058" cy="5762445"/>
          </a:xfrm>
          <a:prstGeom prst="roundRect">
            <a:avLst/>
          </a:prstGeom>
          <a:solidFill>
            <a:schemeClr val="accent2">
              <a:lumMod val="40000"/>
              <a:lumOff val="60000"/>
              <a:alpha val="5098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79714" y="1008125"/>
            <a:ext cx="9579018" cy="5375421"/>
          </a:xfrm>
        </p:spPr>
        <p:txBody>
          <a:bodyPr>
            <a:noAutofit/>
          </a:bodyPr>
          <a:lstStyle/>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Sharpen Pencil</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Collect PDN 6</a:t>
            </a:r>
            <a:r>
              <a:rPr lang="en-US" sz="7200" baseline="30000" dirty="0" smtClean="0">
                <a:ln>
                  <a:solidFill>
                    <a:schemeClr val="bg2"/>
                  </a:solidFill>
                </a:ln>
                <a:latin typeface="Aharoni" panose="02010803020104030203" pitchFamily="2" charset="-79"/>
                <a:cs typeface="Aharoni" panose="02010803020104030203" pitchFamily="2" charset="-79"/>
              </a:rPr>
              <a:t>th</a:t>
            </a:r>
            <a:r>
              <a:rPr lang="en-US" sz="7200" dirty="0" smtClean="0">
                <a:ln>
                  <a:solidFill>
                    <a:schemeClr val="bg2"/>
                  </a:solidFill>
                </a:ln>
                <a:latin typeface="Aharoni" panose="02010803020104030203" pitchFamily="2" charset="-79"/>
                <a:cs typeface="Aharoni" panose="02010803020104030203" pitchFamily="2" charset="-79"/>
              </a:rPr>
              <a:t> /7</a:t>
            </a:r>
            <a:r>
              <a:rPr lang="en-US" sz="7200" baseline="30000" dirty="0" smtClean="0">
                <a:ln>
                  <a:solidFill>
                    <a:schemeClr val="bg2"/>
                  </a:solidFill>
                </a:ln>
                <a:latin typeface="Aharoni" panose="02010803020104030203" pitchFamily="2" charset="-79"/>
                <a:cs typeface="Aharoni" panose="02010803020104030203" pitchFamily="2" charset="-79"/>
              </a:rPr>
              <a:t>th</a:t>
            </a:r>
            <a:r>
              <a:rPr lang="en-US" sz="7200" dirty="0" smtClean="0">
                <a:ln>
                  <a:solidFill>
                    <a:schemeClr val="bg2"/>
                  </a:solidFill>
                </a:ln>
                <a:latin typeface="Aharoni" panose="02010803020104030203" pitchFamily="2" charset="-79"/>
                <a:cs typeface="Aharoni" panose="02010803020104030203" pitchFamily="2" charset="-79"/>
              </a:rPr>
              <a:t>   Grade</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Sit in assigned seat</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Please DO PDN</a:t>
            </a:r>
          </a:p>
          <a:p>
            <a:pPr algn="l"/>
            <a:endParaRPr lang="en-US" sz="7200" dirty="0" smtClean="0">
              <a:ln>
                <a:solidFill>
                  <a:schemeClr val="bg2"/>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132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963852"/>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5" y="1225993"/>
            <a:ext cx="11683767" cy="4975180"/>
          </a:xfrm>
        </p:spPr>
        <p:txBody>
          <a:bodyPr>
            <a:noAutofit/>
          </a:bodyPr>
          <a:lstStyle/>
          <a:p>
            <a:r>
              <a:rPr lang="en-US" sz="5400" dirty="0" smtClean="0">
                <a:ln>
                  <a:solidFill>
                    <a:schemeClr val="bg1"/>
                  </a:solidFill>
                </a:ln>
                <a:latin typeface="Aharoni" panose="02010803020104030203" pitchFamily="2" charset="-79"/>
                <a:cs typeface="Aharoni" panose="02010803020104030203" pitchFamily="2" charset="-79"/>
              </a:rPr>
              <a:t>Have you ever put a jig saw puzzle together?  Explain how you did it.  Now look at the shapes of the worlds continents.  Do you notice anything special about them? (think about the puzzle)</a:t>
            </a:r>
            <a:endParaRPr lang="en-US" sz="5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1530907" y="77787"/>
            <a:ext cx="8935459"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Essential Question</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820190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963852"/>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233" y="963852"/>
            <a:ext cx="11489043" cy="5461305"/>
          </a:xfrm>
        </p:spPr>
        <p:txBody>
          <a:bodyPr>
            <a:noAutofit/>
          </a:bodyPr>
          <a:lstStyle/>
          <a:p>
            <a:r>
              <a:rPr lang="en-US" sz="5400" dirty="0" smtClean="0">
                <a:ln>
                  <a:solidFill>
                    <a:schemeClr val="bg1"/>
                  </a:solidFill>
                </a:ln>
                <a:latin typeface="Aharoni" panose="02010803020104030203" pitchFamily="2" charset="-79"/>
                <a:cs typeface="Aharoni" panose="02010803020104030203" pitchFamily="2" charset="-79"/>
              </a:rPr>
              <a:t>1. Pangea Foldable</a:t>
            </a:r>
          </a:p>
          <a:p>
            <a:r>
              <a:rPr lang="en-US" sz="5400" dirty="0" smtClean="0">
                <a:ln>
                  <a:solidFill>
                    <a:schemeClr val="bg1"/>
                  </a:solidFill>
                </a:ln>
                <a:latin typeface="Aharoni" panose="02010803020104030203" pitchFamily="2" charset="-79"/>
                <a:cs typeface="Aharoni" panose="02010803020104030203" pitchFamily="2" charset="-79"/>
              </a:rPr>
              <a:t>2. Plate Tectonics Web Quest</a:t>
            </a:r>
          </a:p>
          <a:p>
            <a:r>
              <a:rPr lang="en-US" sz="5400" dirty="0" smtClean="0">
                <a:ln>
                  <a:solidFill>
                    <a:schemeClr val="bg1"/>
                  </a:solidFill>
                </a:ln>
                <a:latin typeface="Aharoni" panose="02010803020104030203" pitchFamily="2" charset="-79"/>
                <a:cs typeface="Aharoni" panose="02010803020104030203" pitchFamily="2" charset="-79"/>
              </a:rPr>
              <a:t>3. Pangea PDN</a:t>
            </a:r>
          </a:p>
          <a:p>
            <a:r>
              <a:rPr lang="en-US" sz="5400" dirty="0" smtClean="0">
                <a:ln>
                  <a:solidFill>
                    <a:schemeClr val="bg1"/>
                  </a:solidFill>
                </a:ln>
                <a:latin typeface="Aharoni" panose="02010803020104030203" pitchFamily="2" charset="-79"/>
                <a:cs typeface="Aharoni" panose="02010803020104030203" pitchFamily="2" charset="-79"/>
              </a:rPr>
              <a:t>4. Pangea Quiz (DOL)</a:t>
            </a:r>
          </a:p>
          <a:p>
            <a:r>
              <a:rPr lang="en-US" sz="5400" dirty="0" smtClean="0">
                <a:ln>
                  <a:solidFill>
                    <a:schemeClr val="bg1"/>
                  </a:solidFill>
                </a:ln>
                <a:latin typeface="Aharoni" panose="02010803020104030203" pitchFamily="2" charset="-79"/>
                <a:cs typeface="Aharoni" panose="02010803020104030203" pitchFamily="2" charset="-79"/>
              </a:rPr>
              <a:t>5. Plate Tectonic PDN</a:t>
            </a:r>
          </a:p>
          <a:p>
            <a:r>
              <a:rPr lang="en-US" sz="5400" dirty="0" smtClean="0">
                <a:ln>
                  <a:solidFill>
                    <a:schemeClr val="bg1"/>
                  </a:solidFill>
                </a:ln>
                <a:latin typeface="Aharoni" panose="02010803020104030203" pitchFamily="2" charset="-79"/>
                <a:cs typeface="Aharoni" panose="02010803020104030203" pitchFamily="2" charset="-79"/>
              </a:rPr>
              <a:t>6. Plate Tectonic Quiz (DOL)</a:t>
            </a:r>
            <a:endParaRPr lang="en-US" sz="5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2575648" y="36160"/>
            <a:ext cx="7040710" cy="861774"/>
          </a:xfrm>
          <a:prstGeom prst="rect">
            <a:avLst/>
          </a:prstGeom>
        </p:spPr>
        <p:txBody>
          <a:bodyPr wrap="none">
            <a:spAutoFit/>
          </a:bodyPr>
          <a:lstStyle/>
          <a:p>
            <a:pPr algn="ct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5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5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Playlist Stations</a:t>
            </a:r>
            <a:endPar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38470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TEK</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156755" y="963852"/>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267097"/>
            <a:ext cx="12035245" cy="5590902"/>
          </a:xfrm>
        </p:spPr>
        <p:txBody>
          <a:bodyPr>
            <a:noAutofit/>
          </a:bodyPr>
          <a:lstStyle/>
          <a:p>
            <a:r>
              <a:rPr lang="en-US" sz="7200" dirty="0" smtClean="0">
                <a:ln>
                  <a:solidFill>
                    <a:schemeClr val="bg1"/>
                  </a:solidFill>
                </a:ln>
                <a:latin typeface="Aharoni" panose="02010803020104030203" pitchFamily="2" charset="-79"/>
                <a:cs typeface="Aharoni" panose="02010803020104030203" pitchFamily="2" charset="-79"/>
              </a:rPr>
              <a:t>7.10C Observe, record, and describe the role of ecological succession such as in a microhabitat of a garden with weeds.</a:t>
            </a:r>
            <a:endParaRPr lang="en-US" sz="72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78936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884838"/>
            <a:ext cx="11683766" cy="5578477"/>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32495" y="1286351"/>
            <a:ext cx="11664781" cy="5477410"/>
          </a:xfrm>
        </p:spPr>
        <p:txBody>
          <a:bodyPr>
            <a:noAutofit/>
          </a:bodyPr>
          <a:lstStyle/>
          <a:p>
            <a:r>
              <a:rPr lang="en-US" sz="4800" dirty="0" smtClean="0">
                <a:ln>
                  <a:solidFill>
                    <a:schemeClr val="bg1"/>
                  </a:solidFill>
                </a:ln>
                <a:latin typeface="Aharoni" panose="02010803020104030203" pitchFamily="2" charset="-79"/>
                <a:cs typeface="Aharoni" panose="02010803020104030203" pitchFamily="2" charset="-79"/>
              </a:rPr>
              <a:t>We will investigate what ecological succession is through completion of a </a:t>
            </a:r>
            <a:r>
              <a:rPr lang="en-US" sz="4800" dirty="0" smtClean="0">
                <a:ln>
                  <a:solidFill>
                    <a:schemeClr val="bg1"/>
                  </a:solidFill>
                </a:ln>
                <a:latin typeface="Aharoni" panose="02010803020104030203" pitchFamily="2" charset="-79"/>
                <a:cs typeface="Aharoni" panose="02010803020104030203" pitchFamily="2" charset="-79"/>
              </a:rPr>
              <a:t>playlist activity</a:t>
            </a:r>
            <a:r>
              <a:rPr lang="en-US" sz="4800" dirty="0" smtClean="0">
                <a:ln>
                  <a:solidFill>
                    <a:schemeClr val="bg1"/>
                  </a:solidFill>
                </a:ln>
                <a:latin typeface="Aharoni" panose="02010803020104030203" pitchFamily="2" charset="-79"/>
                <a:cs typeface="Aharoni" panose="02010803020104030203" pitchFamily="2" charset="-79"/>
              </a:rPr>
              <a:t>.</a:t>
            </a:r>
          </a:p>
          <a:p>
            <a:r>
              <a:rPr lang="en-US" sz="4800" dirty="0" smtClean="0">
                <a:ln>
                  <a:solidFill>
                    <a:schemeClr val="bg1"/>
                  </a:solidFill>
                </a:ln>
                <a:latin typeface="Aharoni" panose="02010803020104030203" pitchFamily="2" charset="-79"/>
                <a:cs typeface="Aharoni" panose="02010803020104030203" pitchFamily="2" charset="-79"/>
              </a:rPr>
              <a:t>TEK 7.10C observe, record, and describe the role of ecological succession such as in a microhabitat of a garden with weeds.</a:t>
            </a:r>
            <a:endParaRPr lang="en-US" sz="48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130825"/>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LO</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67258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1015661"/>
            <a:ext cx="11683766" cy="4235165"/>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015662"/>
            <a:ext cx="12192000" cy="5872095"/>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 written assessment quiz over ecological </a:t>
            </a:r>
            <a:r>
              <a:rPr lang="en-US" sz="7200" dirty="0" smtClean="0">
                <a:ln>
                  <a:solidFill>
                    <a:schemeClr val="bg1"/>
                  </a:solidFill>
                </a:ln>
                <a:latin typeface="Aharoni" panose="02010803020104030203" pitchFamily="2" charset="-79"/>
                <a:cs typeface="Aharoni" panose="02010803020104030203" pitchFamily="2" charset="-79"/>
              </a:rPr>
              <a:t>succession.</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DOL</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8877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59516"/>
            <a:ext cx="12192000" cy="6887758"/>
          </a:xfrm>
          <a:prstGeom prst="rect">
            <a:avLst/>
          </a:prstGeom>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Essential Question</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254117" y="910914"/>
            <a:ext cx="11683766" cy="54994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65759" y="1015663"/>
            <a:ext cx="11572123" cy="5812579"/>
          </a:xfrm>
        </p:spPr>
        <p:txBody>
          <a:bodyPr>
            <a:normAutofit/>
          </a:bodyPr>
          <a:lstStyle/>
          <a:p>
            <a:r>
              <a:rPr lang="en-US" sz="4800" dirty="0" smtClean="0">
                <a:latin typeface="Aharoni" panose="02010803020104030203" pitchFamily="2" charset="-79"/>
                <a:cs typeface="Aharoni" panose="02010803020104030203" pitchFamily="2" charset="-79"/>
              </a:rPr>
              <a:t>When they get ready to build a new building they completely take out all the land cover in the area, leaving nothing but dirt to look at.  Why is it then if you came back to that exact spot a year later, you would see plant life again? What is this process called?</a:t>
            </a:r>
            <a:endParaRPr lang="en-US" sz="4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31813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0"/>
            <a:ext cx="12192000" cy="6887758"/>
          </a:xfrm>
          <a:prstGeom prst="rect">
            <a:avLst/>
          </a:prstGeom>
        </p:spPr>
      </p:pic>
      <p:sp>
        <p:nvSpPr>
          <p:cNvPr id="6" name="Rounded Rectangle 5"/>
          <p:cNvSpPr/>
          <p:nvPr/>
        </p:nvSpPr>
        <p:spPr>
          <a:xfrm>
            <a:off x="156755" y="888274"/>
            <a:ext cx="11683766" cy="5575041"/>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015663"/>
            <a:ext cx="12035245" cy="5161300"/>
          </a:xfrm>
        </p:spPr>
        <p:txBody>
          <a:bodyPr>
            <a:noAutofit/>
          </a:bodyPr>
          <a:lstStyle/>
          <a:p>
            <a:pPr marL="1143000" indent="-1143000">
              <a:buAutoNum type="arabicPeriod"/>
            </a:pPr>
            <a:r>
              <a:rPr lang="en-US" sz="5400" dirty="0" smtClean="0">
                <a:latin typeface="Aharoni" panose="02010803020104030203" pitchFamily="2" charset="-79"/>
                <a:cs typeface="Aharoni" panose="02010803020104030203" pitchFamily="2" charset="-79"/>
              </a:rPr>
              <a:t>Changes in Ecosystem Foldable</a:t>
            </a:r>
          </a:p>
          <a:p>
            <a:pPr marL="1143000" indent="-1143000">
              <a:buAutoNum type="arabicPeriod"/>
            </a:pPr>
            <a:r>
              <a:rPr lang="en-US" sz="5400" dirty="0" smtClean="0">
                <a:latin typeface="Aharoni" panose="02010803020104030203" pitchFamily="2" charset="-79"/>
                <a:cs typeface="Aharoni" panose="02010803020104030203" pitchFamily="2" charset="-79"/>
              </a:rPr>
              <a:t>Succession Card Sort Chart</a:t>
            </a:r>
          </a:p>
          <a:p>
            <a:pPr marL="1143000" indent="-1143000">
              <a:buAutoNum type="arabicPeriod"/>
            </a:pPr>
            <a:r>
              <a:rPr lang="en-US" sz="5400" dirty="0" smtClean="0">
                <a:latin typeface="Aharoni" panose="02010803020104030203" pitchFamily="2" charset="-79"/>
                <a:cs typeface="Aharoni" panose="02010803020104030203" pitchFamily="2" charset="-79"/>
              </a:rPr>
              <a:t>Succession 7.10C Tutorial</a:t>
            </a:r>
          </a:p>
          <a:p>
            <a:pPr marL="1143000" indent="-1143000">
              <a:buAutoNum type="arabicPeriod"/>
            </a:pPr>
            <a:r>
              <a:rPr lang="en-US" sz="5400" dirty="0" smtClean="0">
                <a:latin typeface="Aharoni" panose="02010803020104030203" pitchFamily="2" charset="-79"/>
                <a:cs typeface="Aharoni" panose="02010803020104030203" pitchFamily="2" charset="-79"/>
              </a:rPr>
              <a:t>Succession DOL Quiz1</a:t>
            </a:r>
          </a:p>
          <a:p>
            <a:pPr marL="1143000" indent="-1143000">
              <a:buAutoNum type="arabicPeriod"/>
            </a:pPr>
            <a:r>
              <a:rPr lang="en-US" sz="5400" dirty="0" err="1" smtClean="0">
                <a:latin typeface="Aharoni" panose="02010803020104030203" pitchFamily="2" charset="-79"/>
                <a:cs typeface="Aharoni" panose="02010803020104030203" pitchFamily="2" charset="-79"/>
              </a:rPr>
              <a:t>Sucession</a:t>
            </a:r>
            <a:r>
              <a:rPr lang="en-US" sz="5400" dirty="0" smtClean="0">
                <a:latin typeface="Aharoni" panose="02010803020104030203" pitchFamily="2" charset="-79"/>
                <a:cs typeface="Aharoni" panose="02010803020104030203" pitchFamily="2" charset="-79"/>
              </a:rPr>
              <a:t> Web Quest</a:t>
            </a:r>
          </a:p>
          <a:p>
            <a:pPr marL="1143000" indent="-1143000">
              <a:buAutoNum type="arabicPeriod"/>
            </a:pPr>
            <a:r>
              <a:rPr lang="en-US" sz="5400" dirty="0" smtClean="0">
                <a:latin typeface="Aharoni" panose="02010803020104030203" pitchFamily="2" charset="-79"/>
                <a:cs typeface="Aharoni" panose="02010803020104030203" pitchFamily="2" charset="-79"/>
              </a:rPr>
              <a:t>Succession Quiz 2</a:t>
            </a:r>
            <a:endParaRPr lang="en-US" sz="5400" dirty="0">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Playlist</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14189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7" name="Rounded Rectangle 6"/>
          <p:cNvSpPr/>
          <p:nvPr/>
        </p:nvSpPr>
        <p:spPr>
          <a:xfrm>
            <a:off x="156755" y="1380788"/>
            <a:ext cx="11683766" cy="5082527"/>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380788"/>
            <a:ext cx="12192000" cy="5477212"/>
          </a:xfrm>
        </p:spPr>
        <p:txBody>
          <a:bodyPr>
            <a:normAutofit/>
          </a:bodyPr>
          <a:lstStyle/>
          <a:p>
            <a:pPr algn="ctr"/>
            <a:r>
              <a:rPr lang="en-US" sz="6000" dirty="0" smtClean="0">
                <a:ln>
                  <a:solidFill>
                    <a:schemeClr val="bg1"/>
                  </a:solidFill>
                </a:ln>
                <a:latin typeface="Aharoni" panose="02010803020104030203" pitchFamily="2" charset="-79"/>
                <a:cs typeface="Aharoni" panose="02010803020104030203" pitchFamily="2" charset="-79"/>
              </a:rPr>
              <a:t>6.10D Describe how plate tectonics causes major geological events such as ocean basins, earthquakes, volcanic eruptions, and mountain building</a:t>
            </a:r>
            <a:endParaRPr lang="en-US" sz="6000" dirty="0">
              <a:ln>
                <a:solidFill>
                  <a:schemeClr val="bg1"/>
                </a:solidFill>
              </a:ln>
              <a:latin typeface="Aharoni" panose="02010803020104030203" pitchFamily="2" charset="-79"/>
              <a:cs typeface="Aharoni" panose="02010803020104030203" pitchFamily="2" charset="-79"/>
            </a:endParaRPr>
          </a:p>
        </p:txBody>
      </p:sp>
      <p:sp>
        <p:nvSpPr>
          <p:cNvPr id="6" name="Rectangle 5"/>
          <p:cNvSpPr/>
          <p:nvPr/>
        </p:nvSpPr>
        <p:spPr>
          <a:xfrm>
            <a:off x="0" y="365125"/>
            <a:ext cx="12192000" cy="1015663"/>
          </a:xfrm>
          <a:prstGeom prst="rect">
            <a:avLst/>
          </a:prstGeom>
        </p:spPr>
        <p:txBody>
          <a:bodyPr wrap="square">
            <a:spAutoFit/>
          </a:bodyPr>
          <a:lstStyle/>
          <a:p>
            <a:pPr algn="ct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TEK</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22552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2" name="Title 1"/>
          <p:cNvSpPr>
            <a:spLocks noGrp="1"/>
          </p:cNvSpPr>
          <p:nvPr>
            <p:ph type="title"/>
          </p:nvPr>
        </p:nvSpPr>
        <p:spPr>
          <a:xfrm>
            <a:off x="838200" y="0"/>
            <a:ext cx="10515600" cy="1436913"/>
          </a:xfrm>
        </p:spPr>
        <p:txBody>
          <a:bodyPr>
            <a:normAutofit/>
          </a:bodyPr>
          <a:lstStyle/>
          <a:p>
            <a:pPr algn="ct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LO</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a:r>
            <a:b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br>
            <a:endParaRPr lang="en-US" dirty="0"/>
          </a:p>
        </p:txBody>
      </p:sp>
      <p:sp>
        <p:nvSpPr>
          <p:cNvPr id="5" name="Rounded Rectangle 4"/>
          <p:cNvSpPr/>
          <p:nvPr/>
        </p:nvSpPr>
        <p:spPr>
          <a:xfrm>
            <a:off x="91440" y="806681"/>
            <a:ext cx="11749081" cy="5614229"/>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48194" y="963851"/>
            <a:ext cx="11943806" cy="5213111"/>
          </a:xfrm>
        </p:spPr>
        <p:txBody>
          <a:bodyPr>
            <a:noAutofit/>
          </a:bodyPr>
          <a:lstStyle/>
          <a:p>
            <a:r>
              <a:rPr lang="en-US" sz="4800" dirty="0" smtClean="0">
                <a:ln>
                  <a:solidFill>
                    <a:schemeClr val="bg1"/>
                  </a:solidFill>
                </a:ln>
                <a:latin typeface="Aharoni" panose="02010803020104030203" pitchFamily="2" charset="-79"/>
                <a:cs typeface="Aharoni" panose="02010803020104030203" pitchFamily="2" charset="-79"/>
              </a:rPr>
              <a:t>We will determine what tectonic plates are and how they formed through completing </a:t>
            </a:r>
            <a:r>
              <a:rPr lang="en-US" sz="4800" dirty="0" smtClean="0">
                <a:ln>
                  <a:solidFill>
                    <a:schemeClr val="bg1"/>
                  </a:solidFill>
                </a:ln>
                <a:latin typeface="Aharoni" panose="02010803020104030203" pitchFamily="2" charset="-79"/>
                <a:cs typeface="Aharoni" panose="02010803020104030203" pitchFamily="2" charset="-79"/>
              </a:rPr>
              <a:t>inter-active playlist stations.</a:t>
            </a:r>
            <a:endParaRPr lang="en-US" sz="4800" dirty="0" smtClean="0">
              <a:ln>
                <a:solidFill>
                  <a:schemeClr val="bg1"/>
                </a:solidFill>
              </a:ln>
              <a:latin typeface="Aharoni" panose="02010803020104030203" pitchFamily="2" charset="-79"/>
              <a:cs typeface="Aharoni" panose="02010803020104030203" pitchFamily="2" charset="-79"/>
            </a:endParaRPr>
          </a:p>
          <a:p>
            <a:r>
              <a:rPr lang="en-US" sz="4800" dirty="0" smtClean="0">
                <a:ln>
                  <a:solidFill>
                    <a:schemeClr val="bg1"/>
                  </a:solidFill>
                </a:ln>
                <a:latin typeface="Aharoni" panose="02010803020104030203" pitchFamily="2" charset="-79"/>
                <a:cs typeface="Aharoni" panose="02010803020104030203" pitchFamily="2" charset="-79"/>
              </a:rPr>
              <a:t>TEK 6.10D </a:t>
            </a:r>
            <a:r>
              <a:rPr lang="en-US" sz="4800" dirty="0">
                <a:ln>
                  <a:solidFill>
                    <a:schemeClr val="bg1"/>
                  </a:solidFill>
                </a:ln>
                <a:latin typeface="Aharoni" panose="02010803020104030203" pitchFamily="2" charset="-79"/>
                <a:cs typeface="Aharoni" panose="02010803020104030203" pitchFamily="2" charset="-79"/>
              </a:rPr>
              <a:t>Describe how plate tectonics causes major geological events such as ocean basins, earthquakes, volcanic eruptions, and mountain building</a:t>
            </a:r>
            <a:endParaRPr lang="en-US" sz="48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7933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130629" y="-29758"/>
            <a:ext cx="12192000" cy="6887758"/>
          </a:xfrm>
          <a:prstGeom prst="rect">
            <a:avLst/>
          </a:prstGeom>
        </p:spPr>
      </p:pic>
      <p:sp>
        <p:nvSpPr>
          <p:cNvPr id="6" name="Rounded Rectangle 5"/>
          <p:cNvSpPr/>
          <p:nvPr/>
        </p:nvSpPr>
        <p:spPr>
          <a:xfrm>
            <a:off x="1436913" y="1216352"/>
            <a:ext cx="9353007" cy="5246963"/>
          </a:xfrm>
          <a:prstGeom prst="roundRect">
            <a:avLst/>
          </a:prstGeom>
          <a:solidFill>
            <a:srgbClr val="FFC0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332411"/>
            <a:ext cx="10515600" cy="4844552"/>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 written assessment over </a:t>
            </a:r>
            <a:r>
              <a:rPr lang="en-US" sz="7200" dirty="0" smtClean="0">
                <a:ln>
                  <a:solidFill>
                    <a:schemeClr val="bg1"/>
                  </a:solidFill>
                </a:ln>
                <a:latin typeface="Aharoni" panose="02010803020104030203" pitchFamily="2" charset="-79"/>
                <a:cs typeface="Aharoni" panose="02010803020104030203" pitchFamily="2" charset="-79"/>
              </a:rPr>
              <a:t>plate tectonics.</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3464202" y="200689"/>
            <a:ext cx="5054590"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DOL</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10589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348</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Aharoni</vt:lpstr>
      <vt:lpstr>Arial</vt:lpstr>
      <vt:lpstr>Calibri</vt:lpstr>
      <vt:lpstr>Calibri Light</vt:lpstr>
      <vt:lpstr>Harlow Solid Italic</vt:lpstr>
      <vt:lpstr>Office Theme</vt:lpstr>
      <vt:lpstr>December 1, 2016</vt:lpstr>
      <vt:lpstr>PowerPoint Presentation</vt:lpstr>
      <vt:lpstr>PowerPoint Presentation</vt:lpstr>
      <vt:lpstr>PowerPoint Presentation</vt:lpstr>
      <vt:lpstr>PowerPoint Presentation</vt:lpstr>
      <vt:lpstr>PowerPoint Presentation</vt:lpstr>
      <vt:lpstr>PowerPoint Presentation</vt:lpstr>
      <vt:lpstr>6th Grade LO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28, 2016</dc:title>
  <dc:creator>Katherine Pease</dc:creator>
  <cp:lastModifiedBy>Pease, Katherine J</cp:lastModifiedBy>
  <cp:revision>13</cp:revision>
  <cp:lastPrinted>2016-12-01T14:32:26Z</cp:lastPrinted>
  <dcterms:created xsi:type="dcterms:W3CDTF">2016-11-27T23:54:10Z</dcterms:created>
  <dcterms:modified xsi:type="dcterms:W3CDTF">2016-12-01T14:41:56Z</dcterms:modified>
</cp:coreProperties>
</file>