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20E6F-9071-4698-943F-AA4C7CEE0040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B8A53-6742-4E5D-8707-5268E19E5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05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t>Mendelian Genetics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B35EC21-8051-4192-B5BA-56296EBC7ED4}" type="datetime1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11/8/2017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090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488C72-C46D-4171-B4BF-F99ABC9C5A3C}" type="slidenum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09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047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t>Mendelian Genetics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12249D2-1DFB-4419-B791-D8CC72BF67F9}" type="datetime1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11/8/2017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01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9E7627-5E16-4B86-878E-BEEF6986C353}" type="slidenum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10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01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039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t>Mendelian Genetics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1362B1-034B-4959-B07A-9D18D70DE29F}" type="datetime1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11/8/2017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114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4BBB3F-6592-475E-8776-970B5E2F8701}" type="slidenum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11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11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55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t>Mendelian Genetics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DE644AC-D77A-4484-BE25-AEA9E6863B3B}" type="datetime1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11/8/2017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21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88A07C-4254-44EE-A558-2A011E94FDCF}" type="slidenum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12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21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5452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t>Mendelian Genetics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5136C53-468A-4076-9181-E661E227F643}" type="datetime1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11/8/2017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318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5165DA-7B06-4F28-A73A-CFD864C49E72}" type="slidenum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13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31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0442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t>Mendelian Genetics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996BFAB-E926-40B2-AB86-094D4634B8AF}" type="datetime1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11/8/2017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42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5029B9-E501-4201-BF1C-E5C334C452EE}" type="slidenum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14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42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999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t>Mendelian Genetics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B779BA-284C-4627-8E15-5DF719F15331}" type="datetime1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11/8/2017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523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6817FF-0866-43B0-BF3B-C482188361B6}" type="slidenum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15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52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591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t>Mendelian Genetics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20E226-04A3-43C2-9F74-314A840EB75E}" type="datetime1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11/8/2017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19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013A09-44DA-4914-BB88-C94059BBDBE5}" type="slidenum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2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19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777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t>Mendelian Genetics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A12360-F075-4F2A-87C1-F95E9CAF4C69}" type="datetime1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11/8/2017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29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F955E6-D1EE-4B3F-B77B-8F0A636BA284}" type="slidenum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3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29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7940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t>Mendelian Genetics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06EBE42-02D6-4BBC-98FB-1E0532930C5F}" type="datetime1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11/8/2017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397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995489-4798-484C-B2DB-1B478844F0D5}" type="slidenum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4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39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5995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t>Mendelian Genetics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00E702-A194-4F91-8285-7B065F4045CD}" type="datetime1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11/8/2017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499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06CA4C-E131-4D33-ABD9-A0FEE20A63AE}" type="slidenum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5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49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849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108"/>
            <a:ext cx="5029200" cy="411464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CA" altLang="en-US"/>
              <a:t>Fig. 5.co</a:t>
            </a:r>
          </a:p>
        </p:txBody>
      </p:sp>
    </p:spTree>
    <p:extLst>
      <p:ext uri="{BB962C8B-B14F-4D97-AF65-F5344CB8AC3E}">
        <p14:creationId xmlns:p14="http://schemas.microsoft.com/office/powerpoint/2010/main" val="2802526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t>Mendelian Genetics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91773E-D50E-48E9-B2ED-A774FC3FFEC2}" type="datetime1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11/8/2017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60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45DB0D-109F-40CE-95FA-69DD9FD1C841}" type="slidenum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6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6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277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t>Mendelian Genetics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C0B4044-4F45-4A8E-9D53-E784F2A80A9A}" type="datetime1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11/8/2017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704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1DC617C-FBA0-4630-B142-84D8D4837DE2}" type="slidenum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7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70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8627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t>Mendelian Genetics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F460A9C-FEFB-4DFE-A2E3-6E13E3D1A1FF}" type="datetime1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11/8/2017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806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05A3DA-BDBD-48C2-8FAE-A0FABC3EF0D4}" type="slidenum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8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80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2244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t>Mendelian Genetics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0A14AF-D411-40A1-AB85-C558453ED775}" type="datetime1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11/8/2017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90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9163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4B073E-AA76-4EF7-87CF-4E15A735D5FC}" type="slidenum">
              <a:rPr lang="en-US" altLang="en-US" sz="120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9</a:t>
            </a:fld>
            <a:endParaRPr lang="en-US" altLang="en-US" sz="1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90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707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B6B0A-54FF-4F1A-8984-6CBB166956DD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2B1DC-4B9B-4156-85DB-8F16E6BAE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34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B6B0A-54FF-4F1A-8984-6CBB166956DD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2B1DC-4B9B-4156-85DB-8F16E6BAE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13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B6B0A-54FF-4F1A-8984-6CBB166956DD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2B1DC-4B9B-4156-85DB-8F16E6BAE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97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533400"/>
            <a:ext cx="43053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10100" y="533400"/>
            <a:ext cx="4305300" cy="5867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E8774-78A6-4BDA-BA67-A3185E7A2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09896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B6B0A-54FF-4F1A-8984-6CBB166956DD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2B1DC-4B9B-4156-85DB-8F16E6BAE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9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B6B0A-54FF-4F1A-8984-6CBB166956DD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2B1DC-4B9B-4156-85DB-8F16E6BAE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67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B6B0A-54FF-4F1A-8984-6CBB166956DD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2B1DC-4B9B-4156-85DB-8F16E6BAE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2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B6B0A-54FF-4F1A-8984-6CBB166956DD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2B1DC-4B9B-4156-85DB-8F16E6BAE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90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B6B0A-54FF-4F1A-8984-6CBB166956DD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2B1DC-4B9B-4156-85DB-8F16E6BAE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78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B6B0A-54FF-4F1A-8984-6CBB166956DD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2B1DC-4B9B-4156-85DB-8F16E6BAE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6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B6B0A-54FF-4F1A-8984-6CBB166956DD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2B1DC-4B9B-4156-85DB-8F16E6BAE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71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B6B0A-54FF-4F1A-8984-6CBB166956DD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2B1DC-4B9B-4156-85DB-8F16E6BAE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4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rgbClr val="92D050"/>
            </a:gs>
            <a:gs pos="80000">
              <a:srgbClr val="00B0F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B6B0A-54FF-4F1A-8984-6CBB166956DD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2B1DC-4B9B-4156-85DB-8F16E6BAE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06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1447800" y="1981200"/>
            <a:ext cx="6705600" cy="1981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7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Introduction to Mendelian Genetics</a:t>
            </a:r>
          </a:p>
        </p:txBody>
      </p:sp>
      <p:sp>
        <p:nvSpPr>
          <p:cNvPr id="307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9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307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87A7F4-67D7-4055-B855-1DA5008DB435}" type="slidenum">
              <a:rPr lang="en-US" altLang="en-US" sz="900">
                <a:solidFill>
                  <a:schemeClr val="bg1"/>
                </a:solidFill>
                <a:latin typeface="Eras Bold ITC" pitchFamily="34" charset="0"/>
              </a:rPr>
              <a:pPr eaLnBrk="1" hangingPunct="1"/>
              <a:t>1</a:t>
            </a:fld>
            <a:endParaRPr lang="en-US" altLang="en-US" sz="900">
              <a:solidFill>
                <a:schemeClr val="bg1"/>
              </a:solidFill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912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9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1229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EC9B51-91B8-4A88-965F-D638D69E49F1}" type="slidenum">
              <a:rPr lang="en-US" altLang="en-US" sz="900">
                <a:solidFill>
                  <a:schemeClr val="bg1"/>
                </a:solidFill>
                <a:latin typeface="Eras Bold ITC" pitchFamily="34" charset="0"/>
              </a:rPr>
              <a:pPr eaLnBrk="1" hangingPunct="1"/>
              <a:t>10</a:t>
            </a:fld>
            <a:endParaRPr lang="en-US" altLang="en-US" sz="900">
              <a:solidFill>
                <a:schemeClr val="bg1"/>
              </a:solidFill>
              <a:latin typeface="Eras Bold ITC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2000"/>
            <a:ext cx="5791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73860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839200" cy="533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4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Designer </a:t>
            </a:r>
            <a:r>
              <a:rPr lang="en-US" sz="4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“Genes”</a:t>
            </a:r>
          </a:p>
        </p:txBody>
      </p:sp>
      <p:sp>
        <p:nvSpPr>
          <p:cNvPr id="1331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9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CD4713-807A-4622-AC9A-50207E518983}" type="slidenum">
              <a:rPr lang="en-US" altLang="en-US" sz="900">
                <a:solidFill>
                  <a:schemeClr val="bg1"/>
                </a:solidFill>
                <a:latin typeface="Eras Bold ITC" pitchFamily="34" charset="0"/>
              </a:rPr>
              <a:pPr eaLnBrk="1" hangingPunct="1"/>
              <a:t>11</a:t>
            </a:fld>
            <a:endParaRPr lang="en-US" altLang="en-US" sz="90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23040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28600" y="1600200"/>
            <a:ext cx="8610600" cy="4724400"/>
          </a:xfrm>
        </p:spPr>
        <p:txBody>
          <a:bodyPr/>
          <a:lstStyle/>
          <a:p>
            <a:pPr eaLnBrk="1" hangingPunct="1"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Alleles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en-US" sz="36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two forms of a </a:t>
            </a:r>
            <a:r>
              <a:rPr lang="en-US" sz="36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 </a:t>
            </a:r>
            <a:r>
              <a:rPr lang="en-US" sz="36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(dominant &amp; recessive)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Dominant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en-US" sz="36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stronger of two genes expressed in the hybrid; represented by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capital letter (R)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Recessive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en-US" sz="36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 that shows up less often in a cross; represented by a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lowercase letter (r)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839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3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239000" cy="533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54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More Terminology</a:t>
            </a:r>
          </a:p>
        </p:txBody>
      </p:sp>
      <p:sp>
        <p:nvSpPr>
          <p:cNvPr id="14342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9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D2A787-A0F6-49CC-93B2-45CFDFC207B6}" type="slidenum">
              <a:rPr lang="en-US" altLang="en-US" sz="900">
                <a:solidFill>
                  <a:schemeClr val="bg1"/>
                </a:solidFill>
                <a:latin typeface="Eras Bold ITC" pitchFamily="34" charset="0"/>
              </a:rPr>
              <a:pPr eaLnBrk="1" hangingPunct="1"/>
              <a:t>12</a:t>
            </a:fld>
            <a:endParaRPr lang="en-US" altLang="en-US" sz="90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23142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752600"/>
            <a:ext cx="8229600" cy="4038600"/>
          </a:xfrm>
        </p:spPr>
        <p:txBody>
          <a:bodyPr/>
          <a:lstStyle/>
          <a:p>
            <a:pPr eaLnBrk="1" hangingPunct="1"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Genotype</a:t>
            </a: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en-US" sz="40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 combination for a trait</a:t>
            </a: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(e.g. RR, Rr, </a:t>
            </a:r>
            <a:r>
              <a:rPr lang="en-US" sz="4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rr</a:t>
            </a:r>
            <a:r>
              <a:rPr 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</a:p>
          <a:p>
            <a:pPr eaLnBrk="1" hangingPunct="1"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Phenotype</a:t>
            </a: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en-US" sz="40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physical feature resulting from a genotype</a:t>
            </a: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(e.g. red, white) </a:t>
            </a:r>
          </a:p>
          <a:p>
            <a:pPr eaLnBrk="1" hangingPunct="1"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362450"/>
            <a:ext cx="34290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3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3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7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533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sz="4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Genotype &amp; Phenotype in Flowers</a:t>
            </a:r>
          </a:p>
        </p:txBody>
      </p:sp>
      <p:sp>
        <p:nvSpPr>
          <p:cNvPr id="15367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9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1536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FC887F-CE08-49D6-910F-91172D42CE37}" type="slidenum">
              <a:rPr lang="en-US" altLang="en-US" sz="900">
                <a:solidFill>
                  <a:schemeClr val="bg1"/>
                </a:solidFill>
                <a:latin typeface="Eras Bold ITC" pitchFamily="34" charset="0"/>
              </a:rPr>
              <a:pPr eaLnBrk="1" hangingPunct="1"/>
              <a:t>13</a:t>
            </a:fld>
            <a:endParaRPr lang="en-US" altLang="en-US" sz="90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310275" name="Text Box 3"/>
          <p:cNvSpPr txBox="1">
            <a:spLocks noChangeArrowheads="1"/>
          </p:cNvSpPr>
          <p:nvPr/>
        </p:nvSpPr>
        <p:spPr bwMode="auto">
          <a:xfrm>
            <a:off x="304800" y="1447800"/>
            <a:ext cx="7315200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Genotype of alleles:</a:t>
            </a:r>
            <a:r>
              <a:rPr lang="en-GB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/>
            </a:r>
            <a:br>
              <a:rPr lang="en-GB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</a:t>
            </a:r>
            <a:r>
              <a:rPr lang="en-GB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= red flower</a:t>
            </a:r>
            <a:r>
              <a:rPr lang="en-GB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/>
            </a:r>
            <a:br>
              <a:rPr lang="en-GB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</a:t>
            </a:r>
            <a:r>
              <a:rPr lang="en-GB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= yellow flower</a:t>
            </a:r>
          </a:p>
          <a:p>
            <a:pPr algn="l">
              <a:spcBef>
                <a:spcPct val="50000"/>
              </a:spcBef>
              <a:defRPr/>
            </a:pPr>
            <a:r>
              <a:rPr lang="en-GB" sz="32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All genes occur in pairs, so </a:t>
            </a:r>
            <a:r>
              <a:rPr lang="en-GB" sz="32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  <a:r>
              <a:rPr lang="en-GB" sz="32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GB" sz="32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alleles</a:t>
            </a:r>
            <a:r>
              <a:rPr lang="en-GB" sz="32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affect a characteristic</a:t>
            </a:r>
          </a:p>
          <a:p>
            <a:pPr algn="l">
              <a:spcBef>
                <a:spcPct val="50000"/>
              </a:spcBef>
              <a:defRPr/>
            </a:pPr>
            <a:r>
              <a:rPr lang="en-GB" sz="32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Possible combinations are:</a:t>
            </a:r>
          </a:p>
          <a:p>
            <a:pPr algn="l">
              <a:spcBef>
                <a:spcPct val="50000"/>
              </a:spcBef>
              <a:defRPr/>
            </a:pPr>
            <a:endParaRPr lang="en-GB" sz="3200" b="1" dirty="0">
              <a:solidFill>
                <a:srgbClr val="724C2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81000" y="4876800"/>
            <a:ext cx="8534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32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Genotypes</a:t>
            </a:r>
            <a:r>
              <a:rPr lang="en-GB" sz="3200">
                <a:latin typeface="Comic Sans MS" pitchFamily="66" charset="0"/>
              </a:rPr>
              <a:t>	</a:t>
            </a:r>
            <a:r>
              <a:rPr lang="en-GB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RR</a:t>
            </a:r>
            <a:r>
              <a:rPr lang="en-GB" sz="32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		</a:t>
            </a:r>
            <a:r>
              <a:rPr lang="en-GB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</a:t>
            </a:r>
            <a:r>
              <a:rPr lang="en-GB" sz="3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</a:t>
            </a:r>
            <a:r>
              <a:rPr lang="en-GB" sz="32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		</a:t>
            </a:r>
            <a:r>
              <a:rPr lang="en-GB" sz="3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rr</a:t>
            </a:r>
          </a:p>
          <a:p>
            <a:pPr algn="l">
              <a:spcBef>
                <a:spcPct val="50000"/>
              </a:spcBef>
              <a:defRPr/>
            </a:pPr>
            <a:r>
              <a:rPr lang="en-GB" sz="32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Phenotypes</a:t>
            </a:r>
            <a:r>
              <a:rPr lang="en-GB" sz="3200">
                <a:latin typeface="Comic Sans MS" pitchFamily="66" charset="0"/>
              </a:rPr>
              <a:t>	</a:t>
            </a:r>
            <a:r>
              <a:rPr lang="en-GB" sz="32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RED      RED   	YELLOW</a:t>
            </a:r>
            <a:endParaRPr lang="en-GB" sz="2400" b="1">
              <a:solidFill>
                <a:srgbClr val="724C2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27" y="1676400"/>
            <a:ext cx="2398573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1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102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75" grpId="0" autoUpdateAnimBg="0"/>
      <p:bldP spid="31027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839200" cy="533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54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Genotypes</a:t>
            </a:r>
          </a:p>
        </p:txBody>
      </p:sp>
      <p:sp>
        <p:nvSpPr>
          <p:cNvPr id="1638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9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D0EE5C-8074-45D2-B607-4D2D8E11B6BF}" type="slidenum">
              <a:rPr lang="en-US" altLang="en-US" sz="900">
                <a:solidFill>
                  <a:schemeClr val="bg1"/>
                </a:solidFill>
                <a:latin typeface="Eras Bold ITC" pitchFamily="34" charset="0"/>
              </a:rPr>
              <a:pPr eaLnBrk="1" hangingPunct="1"/>
              <a:t>14</a:t>
            </a:fld>
            <a:endParaRPr lang="en-US" altLang="en-US" sz="90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2365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524000"/>
            <a:ext cx="8229600" cy="4648200"/>
          </a:xfrm>
        </p:spPr>
        <p:txBody>
          <a:bodyPr/>
          <a:lstStyle/>
          <a:p>
            <a:pPr eaLnBrk="1" hangingPunct="1"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Homozygous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genotype - gene combination involving 2 dominant or 2 recessive genes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(e.g. RR or rr);</a:t>
            </a:r>
            <a:r>
              <a:rPr lang="en-US" sz="36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also called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pure 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Heterozygous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genotype - gene combination of one dominant &amp; one recessive allele    (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e.g. Rr);</a:t>
            </a:r>
            <a:r>
              <a:rPr lang="en-US" sz="36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also called</a:t>
            </a: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hybrid</a:t>
            </a:r>
          </a:p>
        </p:txBody>
      </p:sp>
    </p:spTree>
    <p:extLst>
      <p:ext uri="{BB962C8B-B14F-4D97-AF65-F5344CB8AC3E}">
        <p14:creationId xmlns:p14="http://schemas.microsoft.com/office/powerpoint/2010/main" val="32292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36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7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9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1AB936-DD96-4196-8FB6-C5BF4FAD500B}" type="slidenum">
              <a:rPr lang="en-US" altLang="en-US" sz="900">
                <a:solidFill>
                  <a:schemeClr val="bg1"/>
                </a:solidFill>
                <a:latin typeface="Eras Bold ITC" pitchFamily="34" charset="0"/>
              </a:rPr>
              <a:pPr eaLnBrk="1" hangingPunct="1"/>
              <a:t>15</a:t>
            </a:fld>
            <a:endParaRPr lang="en-US" altLang="en-US" sz="90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17818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838200"/>
            <a:ext cx="8839200" cy="533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400" b="1">
                <a:effectLst>
                  <a:outerShdw blurRad="38100" dist="38100" dir="2700000" algn="tl">
                    <a:srgbClr val="C0C0C0"/>
                  </a:outerShdw>
                </a:effectLst>
              </a:rPr>
              <a:t>Genes and Environment Determine Characteristics</a:t>
            </a:r>
            <a:br>
              <a:rPr lang="en-US" sz="44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endParaRPr lang="en-US" sz="4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7416" name="Picture 8" descr="http://biology-forums.com/gallery/18099_29_04_12_5_19_4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49148"/>
            <a:ext cx="7010400" cy="513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771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9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409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C889833-0A9F-4055-A2C4-C5687245F75F}" type="slidenum">
              <a:rPr lang="en-US" altLang="en-US" sz="900">
                <a:solidFill>
                  <a:schemeClr val="bg1"/>
                </a:solidFill>
                <a:latin typeface="Eras Bold ITC" pitchFamily="34" charset="0"/>
              </a:rPr>
              <a:pPr eaLnBrk="1" hangingPunct="1"/>
              <a:t>2</a:t>
            </a:fld>
            <a:endParaRPr lang="en-US" altLang="en-US" sz="900">
              <a:solidFill>
                <a:schemeClr val="bg1"/>
              </a:solidFill>
              <a:latin typeface="Eras Bold ITC" pitchFamily="34" charset="0"/>
            </a:endParaRPr>
          </a:p>
        </p:txBody>
      </p:sp>
      <p:pic>
        <p:nvPicPr>
          <p:cNvPr id="333826" name="Picture 2" descr="06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t="3751" r="3323" b="3749"/>
          <a:stretch>
            <a:fillRect/>
          </a:stretch>
        </p:blipFill>
        <p:spPr bwMode="auto">
          <a:xfrm>
            <a:off x="4267200" y="457200"/>
            <a:ext cx="45989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827" name="Text Box 3"/>
          <p:cNvSpPr txBox="1">
            <a:spLocks noChangeArrowheads="1"/>
          </p:cNvSpPr>
          <p:nvPr/>
        </p:nvSpPr>
        <p:spPr bwMode="auto">
          <a:xfrm>
            <a:off x="228600" y="762000"/>
            <a:ext cx="38100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Gregor Mendel</a:t>
            </a:r>
            <a:br>
              <a:rPr lang="en-US" sz="4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36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(1822-1884)</a:t>
            </a:r>
          </a:p>
        </p:txBody>
      </p:sp>
      <p:sp>
        <p:nvSpPr>
          <p:cNvPr id="333828" name="Text Box 4"/>
          <p:cNvSpPr txBox="1">
            <a:spLocks noChangeArrowheads="1"/>
          </p:cNvSpPr>
          <p:nvPr/>
        </p:nvSpPr>
        <p:spPr bwMode="auto">
          <a:xfrm>
            <a:off x="533400" y="2819400"/>
            <a:ext cx="3429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Responsible for the Laws governing Inheritance of Traits</a:t>
            </a:r>
          </a:p>
        </p:txBody>
      </p:sp>
    </p:spTree>
    <p:extLst>
      <p:ext uri="{BB962C8B-B14F-4D97-AF65-F5344CB8AC3E}">
        <p14:creationId xmlns:p14="http://schemas.microsoft.com/office/powerpoint/2010/main" val="283410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8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001000" cy="533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4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Gregor Johann Mendel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447800"/>
            <a:ext cx="4152900" cy="5181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Austrian monk</a:t>
            </a:r>
          </a:p>
          <a:p>
            <a:pPr marL="0" indent="0" eaLnBrk="1" hangingPunct="1">
              <a:lnSpc>
                <a:spcPct val="90000"/>
              </a:lnSpc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Studied the </a:t>
            </a:r>
            <a:r>
              <a:rPr lang="en-US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inheritance</a:t>
            </a:r>
            <a:r>
              <a:rPr lang="en-US" sz="32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of traits in </a:t>
            </a:r>
            <a:r>
              <a:rPr lang="en-US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pea plants</a:t>
            </a:r>
          </a:p>
          <a:p>
            <a:pPr marL="0" indent="0" eaLnBrk="1" hangingPunct="1">
              <a:lnSpc>
                <a:spcPct val="90000"/>
              </a:lnSpc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Developed the </a:t>
            </a:r>
            <a:r>
              <a:rPr lang="en-US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laws of inheritance</a:t>
            </a:r>
          </a:p>
          <a:p>
            <a:pPr marL="0" indent="0" eaLnBrk="1" hangingPunct="1">
              <a:lnSpc>
                <a:spcPct val="90000"/>
              </a:lnSpc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Mendel's work was not recognized until the turn of the</a:t>
            </a:r>
            <a:r>
              <a:rPr lang="en-US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20th century</a:t>
            </a:r>
          </a:p>
          <a:p>
            <a:pPr marL="0" indent="0" eaLnBrk="1" hangingPunct="1">
              <a:lnSpc>
                <a:spcPct val="90000"/>
              </a:lnSpc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endParaRPr lang="en-US" sz="32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endParaRPr lang="en-US" sz="3200" b="1" dirty="0">
              <a:solidFill>
                <a:srgbClr val="724C2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Clr>
                <a:srgbClr val="724C26"/>
              </a:buClr>
              <a:buFontTx/>
              <a:buChar char="o"/>
              <a:defRPr/>
            </a:pPr>
            <a:endParaRPr lang="en-US" sz="1600" dirty="0"/>
          </a:p>
        </p:txBody>
      </p:sp>
      <p:sp>
        <p:nvSpPr>
          <p:cNvPr id="5126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9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512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1DBD0A3-6EB4-435A-8399-0AF27748B7F1}" type="slidenum">
              <a:rPr lang="en-US" altLang="en-US" sz="900">
                <a:solidFill>
                  <a:schemeClr val="bg1"/>
                </a:solidFill>
                <a:latin typeface="Eras Bold ITC" pitchFamily="34" charset="0"/>
              </a:rPr>
              <a:pPr eaLnBrk="1" hangingPunct="1"/>
              <a:t>3</a:t>
            </a:fld>
            <a:endParaRPr lang="en-US" altLang="en-US" sz="900">
              <a:solidFill>
                <a:schemeClr val="bg1"/>
              </a:solidFill>
              <a:latin typeface="Eras Bold ITC" pitchFamily="34" charset="0"/>
            </a:endParaRPr>
          </a:p>
        </p:txBody>
      </p:sp>
      <p:pic>
        <p:nvPicPr>
          <p:cNvPr id="5128" name="Picture 8" descr="http://www.larrygonick.com/images/sch/mend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57400"/>
            <a:ext cx="399542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58565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25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25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25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3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3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839200" cy="533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4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Gregor Johann Mendel</a:t>
            </a:r>
          </a:p>
        </p:txBody>
      </p:sp>
      <p:sp>
        <p:nvSpPr>
          <p:cNvPr id="227334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447800"/>
            <a:ext cx="4229100" cy="5257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Between </a:t>
            </a:r>
            <a:r>
              <a:rPr lang="en-US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1856 and 1863,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Mendel cultivated and tested some </a:t>
            </a:r>
            <a:r>
              <a:rPr lang="en-US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28,000 pea plants</a:t>
            </a:r>
          </a:p>
          <a:p>
            <a:pPr marL="0" indent="0" eaLnBrk="1" hangingPunct="1">
              <a:lnSpc>
                <a:spcPct val="90000"/>
              </a:lnSpc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 found that the plants' offspring retained </a:t>
            </a:r>
            <a:r>
              <a:rPr lang="en-US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traits of the parents</a:t>
            </a:r>
          </a:p>
          <a:p>
            <a:pPr marL="0" indent="0" eaLnBrk="1" hangingPunct="1">
              <a:lnSpc>
                <a:spcPct val="90000"/>
              </a:lnSpc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32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Called the</a:t>
            </a:r>
            <a:r>
              <a:rPr lang="en-US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“Father of Genetics"</a:t>
            </a:r>
          </a:p>
          <a:p>
            <a:pPr marL="0" indent="0" eaLnBrk="1" hangingPunct="1">
              <a:lnSpc>
                <a:spcPct val="90000"/>
              </a:lnSpc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endParaRPr lang="en-US" sz="32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50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9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614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8D8226-44DF-4E62-9341-B70838F12CE6}" type="slidenum">
              <a:rPr lang="en-US" altLang="en-US" sz="900">
                <a:solidFill>
                  <a:schemeClr val="bg1"/>
                </a:solidFill>
                <a:latin typeface="Eras Bold ITC" pitchFamily="34" charset="0"/>
              </a:rPr>
              <a:pPr eaLnBrk="1" hangingPunct="1"/>
              <a:t>4</a:t>
            </a:fld>
            <a:endParaRPr lang="en-US" altLang="en-US" sz="900">
              <a:solidFill>
                <a:schemeClr val="bg1"/>
              </a:solidFill>
              <a:latin typeface="Eras Bold ITC" pitchFamily="34" charset="0"/>
            </a:endParaRPr>
          </a:p>
        </p:txBody>
      </p:sp>
      <p:pic>
        <p:nvPicPr>
          <p:cNvPr id="6152" name="Picture 8" descr="https://41.media.tumblr.com/38dec645d7a4bd1eb2db78784018f266/tumblr_mul0p7C6Jx1qakwmto1_1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05000"/>
            <a:ext cx="15748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343400"/>
            <a:ext cx="35337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730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7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27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27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4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4" name="Rectangle 6"/>
          <p:cNvSpPr>
            <a:spLocks noGrp="1" noChangeArrowheads="1"/>
          </p:cNvSpPr>
          <p:nvPr>
            <p:ph type="title"/>
          </p:nvPr>
        </p:nvSpPr>
        <p:spPr>
          <a:xfrm>
            <a:off x="5791200" y="762000"/>
            <a:ext cx="32004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Site of Gregor Mendel’s experimental garden in the Czech Republic</a:t>
            </a:r>
          </a:p>
        </p:txBody>
      </p:sp>
      <p:sp>
        <p:nvSpPr>
          <p:cNvPr id="7173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9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717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4897AE8-754A-4602-89D4-BDD402580F72}" type="slidenum">
              <a:rPr lang="en-US" altLang="en-US" sz="900">
                <a:solidFill>
                  <a:schemeClr val="bg1"/>
                </a:solidFill>
                <a:latin typeface="Eras Bold ITC" pitchFamily="34" charset="0"/>
              </a:rPr>
              <a:pPr eaLnBrk="1" hangingPunct="1"/>
              <a:t>5</a:t>
            </a:fld>
            <a:endParaRPr lang="en-US" altLang="en-US" sz="900">
              <a:solidFill>
                <a:schemeClr val="bg1"/>
              </a:solidFill>
              <a:latin typeface="Eras Bold ITC" pitchFamily="34" charset="0"/>
            </a:endParaRPr>
          </a:p>
        </p:txBody>
      </p:sp>
      <p:pic>
        <p:nvPicPr>
          <p:cNvPr id="7175" name="Picture 7" descr="http://faculty.uca.edu/johnc/Mendel's%20gard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4666497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86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9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81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0E1C12-90E7-4234-BE97-4DCD0950AC77}" type="slidenum">
              <a:rPr lang="en-US" altLang="en-US" sz="900">
                <a:solidFill>
                  <a:schemeClr val="bg1"/>
                </a:solidFill>
                <a:latin typeface="Eras Bold ITC" pitchFamily="34" charset="0"/>
              </a:rPr>
              <a:pPr eaLnBrk="1" hangingPunct="1"/>
              <a:t>6</a:t>
            </a:fld>
            <a:endParaRPr lang="en-US" altLang="en-US" sz="90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25497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524000"/>
            <a:ext cx="5334000" cy="4302125"/>
          </a:xfrm>
        </p:spPr>
        <p:txBody>
          <a:bodyPr>
            <a:spAutoFit/>
          </a:bodyPr>
          <a:lstStyle/>
          <a:p>
            <a:pPr marL="0" indent="0" eaLnBrk="1" hangingPunct="1"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36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Mendel stated that physical traits are inherited as </a:t>
            </a:r>
            <a:r>
              <a:rPr lang="en-US" sz="36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“particles”</a:t>
            </a:r>
          </a:p>
          <a:p>
            <a:pPr marL="0" indent="0" eaLnBrk="1" hangingPunct="1"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36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Mendel did not know that the “particles” were actually </a:t>
            </a:r>
            <a:r>
              <a:rPr lang="en-US" sz="36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Chromosomes &amp; DNA</a:t>
            </a:r>
            <a:endParaRPr lang="en-US" sz="2000" b="1">
              <a:solidFill>
                <a:schemeClr val="hlink"/>
              </a:solidFill>
            </a:endParaRPr>
          </a:p>
          <a:p>
            <a:pPr lvl="2" eaLnBrk="1" hangingPunct="1">
              <a:buFontTx/>
              <a:buChar char="•"/>
              <a:defRPr/>
            </a:pPr>
            <a:endParaRPr lang="en-US" b="1"/>
          </a:p>
        </p:txBody>
      </p:sp>
      <p:sp>
        <p:nvSpPr>
          <p:cNvPr id="2549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8153400" cy="533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8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Particulate Inheritance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600200" y="152400"/>
            <a:ext cx="609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9513">
            <a:off x="4238964" y="2577638"/>
            <a:ext cx="6914471" cy="161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86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54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549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8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839200" cy="533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8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Genetic Terminology</a:t>
            </a:r>
          </a:p>
        </p:txBody>
      </p:sp>
      <p:sp>
        <p:nvSpPr>
          <p:cNvPr id="9221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9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D5C2D5-DCC8-4588-9E39-315D1748B7A0}" type="slidenum">
              <a:rPr lang="en-US" altLang="en-US" sz="900">
                <a:solidFill>
                  <a:schemeClr val="bg1"/>
                </a:solidFill>
                <a:latin typeface="Eras Bold ITC" pitchFamily="34" charset="0"/>
              </a:rPr>
              <a:pPr eaLnBrk="1" hangingPunct="1"/>
              <a:t>7</a:t>
            </a:fld>
            <a:endParaRPr lang="en-US" altLang="en-US" sz="90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22937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371600"/>
            <a:ext cx="8458200" cy="5029200"/>
          </a:xfrm>
        </p:spPr>
        <p:txBody>
          <a:bodyPr/>
          <a:lstStyle/>
          <a:p>
            <a:pPr eaLnBrk="1" hangingPunct="1"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Trait</a:t>
            </a:r>
            <a:r>
              <a:rPr lang="en-US" sz="40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any characteristic that can be passed from parent to offspring </a:t>
            </a:r>
          </a:p>
          <a:p>
            <a:pPr eaLnBrk="1" hangingPunct="1"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Heredity</a:t>
            </a:r>
            <a:r>
              <a:rPr lang="en-US" sz="40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passing of traits from parent to offspring </a:t>
            </a:r>
          </a:p>
          <a:p>
            <a:pPr eaLnBrk="1" hangingPunct="1"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Genetics</a:t>
            </a:r>
            <a:r>
              <a:rPr lang="en-US" sz="4000" b="1" dirty="0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study of heredity </a:t>
            </a:r>
          </a:p>
          <a:p>
            <a:pPr eaLnBrk="1" hangingPunct="1"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endParaRPr lang="en-US" sz="4000" b="1" dirty="0">
              <a:solidFill>
                <a:srgbClr val="724C2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724400"/>
            <a:ext cx="2133600" cy="19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29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29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9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8229600" cy="533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8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Types of Genetic Crosses</a:t>
            </a:r>
          </a:p>
        </p:txBody>
      </p:sp>
      <p:sp>
        <p:nvSpPr>
          <p:cNvPr id="1024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9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FBDF31-F321-448B-81A6-9490EF2A6CEF}" type="slidenum">
              <a:rPr lang="en-US" altLang="en-US" sz="900">
                <a:solidFill>
                  <a:schemeClr val="bg1"/>
                </a:solidFill>
                <a:latin typeface="Eras Bold ITC" pitchFamily="34" charset="0"/>
              </a:rPr>
              <a:pPr eaLnBrk="1" hangingPunct="1"/>
              <a:t>8</a:t>
            </a:fld>
            <a:endParaRPr lang="en-US" altLang="en-US" sz="90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2355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828800"/>
            <a:ext cx="8458200" cy="3886200"/>
          </a:xfrm>
        </p:spPr>
        <p:txBody>
          <a:bodyPr/>
          <a:lstStyle/>
          <a:p>
            <a:pPr eaLnBrk="1" hangingPunct="1"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Monohybrid cross </a:t>
            </a:r>
            <a:r>
              <a:rPr 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en-US" sz="40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cross involving a single trait</a:t>
            </a:r>
            <a:br>
              <a:rPr lang="en-US" sz="40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e.g. flower color   </a:t>
            </a:r>
          </a:p>
          <a:p>
            <a:pPr eaLnBrk="1" hangingPunct="1">
              <a:buClr>
                <a:srgbClr val="724C26"/>
              </a:buClr>
              <a:buSzTx/>
              <a:buFont typeface="Wingdings" pitchFamily="2" charset="2"/>
              <a:buChar char="§"/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Dihybrid cross</a:t>
            </a:r>
            <a:r>
              <a:rPr 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en-US" sz="40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cross involving two traits </a:t>
            </a:r>
            <a:br>
              <a:rPr lang="en-US" sz="40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e.g. flower color &amp; plant height</a:t>
            </a:r>
          </a:p>
        </p:txBody>
      </p:sp>
    </p:spTree>
    <p:extLst>
      <p:ext uri="{BB962C8B-B14F-4D97-AF65-F5344CB8AC3E}">
        <p14:creationId xmlns:p14="http://schemas.microsoft.com/office/powerpoint/2010/main" val="311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3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3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14400"/>
            <a:ext cx="8839200" cy="533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Punnett Square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286000"/>
            <a:ext cx="3848100" cy="2438400"/>
          </a:xfrm>
        </p:spPr>
        <p:txBody>
          <a:bodyPr/>
          <a:lstStyle/>
          <a:p>
            <a:pPr marL="0" indent="0" eaLnBrk="1" hangingPunct="1">
              <a:buClr>
                <a:srgbClr val="724C26"/>
              </a:buClr>
              <a:buSzTx/>
              <a:buFont typeface="Wingdings" pitchFamily="2" charset="2"/>
              <a:buNone/>
              <a:defRPr/>
            </a:pPr>
            <a:r>
              <a:rPr lang="en-US" sz="3600" b="1">
                <a:solidFill>
                  <a:srgbClr val="724C2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Used to help solve genetics problems</a:t>
            </a:r>
          </a:p>
          <a:p>
            <a:pPr marL="0" indent="0" eaLnBrk="1" hangingPunct="1">
              <a:defRPr/>
            </a:pPr>
            <a:endParaRPr lang="en-US" sz="1600"/>
          </a:p>
        </p:txBody>
      </p:sp>
      <p:sp>
        <p:nvSpPr>
          <p:cNvPr id="11271" name="Footer Placeholder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9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1126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65F27E-79D1-488F-8859-8446DAC4DF6D}" type="slidenum">
              <a:rPr lang="en-US" altLang="en-US" sz="900">
                <a:solidFill>
                  <a:schemeClr val="bg1"/>
                </a:solidFill>
                <a:latin typeface="Eras Bold ITC" pitchFamily="34" charset="0"/>
              </a:rPr>
              <a:pPr eaLnBrk="1" hangingPunct="1"/>
              <a:t>9</a:t>
            </a:fld>
            <a:endParaRPr lang="en-US" altLang="en-US" sz="900">
              <a:solidFill>
                <a:schemeClr val="bg1"/>
              </a:solidFill>
              <a:latin typeface="Eras Bold IT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828800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36280"/>
      </p:ext>
    </p:extLst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name="Office Theme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Custom 1">
      <a:majorFont>
        <a:latin typeface="Comic Sans MS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369</Words>
  <Application>Microsoft Office PowerPoint</Application>
  <PresentationFormat>On-screen Show (4:3)</PresentationFormat>
  <Paragraphs>104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Book Antiqua</vt:lpstr>
      <vt:lpstr>Calibri</vt:lpstr>
      <vt:lpstr>Comic Sans MS</vt:lpstr>
      <vt:lpstr>Eras Bold ITC</vt:lpstr>
      <vt:lpstr>Times New Roman</vt:lpstr>
      <vt:lpstr>Verdana</vt:lpstr>
      <vt:lpstr>Wingdings</vt:lpstr>
      <vt:lpstr>Office Theme</vt:lpstr>
      <vt:lpstr>Introduction to Mendelian Genetics</vt:lpstr>
      <vt:lpstr>PowerPoint Presentation</vt:lpstr>
      <vt:lpstr>Gregor Johann Mendel</vt:lpstr>
      <vt:lpstr>Gregor Johann Mendel</vt:lpstr>
      <vt:lpstr>Site of Gregor Mendel’s experimental garden in the Czech Republic</vt:lpstr>
      <vt:lpstr>Particulate Inheritance</vt:lpstr>
      <vt:lpstr>Genetic Terminology</vt:lpstr>
      <vt:lpstr>Types of Genetic Crosses</vt:lpstr>
      <vt:lpstr>Punnett Square</vt:lpstr>
      <vt:lpstr>PowerPoint Presentation</vt:lpstr>
      <vt:lpstr>Designer “Genes”</vt:lpstr>
      <vt:lpstr>More Terminology</vt:lpstr>
      <vt:lpstr>Genotype &amp; Phenotype in Flowers</vt:lpstr>
      <vt:lpstr>Genotypes</vt:lpstr>
      <vt:lpstr>Genes and Environment Determine Characteristics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Mendelian Genetics</dc:title>
  <dc:creator>Denishia Buchanan</dc:creator>
  <cp:lastModifiedBy>Pease, Katherine J</cp:lastModifiedBy>
  <cp:revision>4</cp:revision>
  <dcterms:created xsi:type="dcterms:W3CDTF">2016-01-27T20:13:40Z</dcterms:created>
  <dcterms:modified xsi:type="dcterms:W3CDTF">2017-11-08T15:45:16Z</dcterms:modified>
</cp:coreProperties>
</file>