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3" r:id="rId5"/>
    <p:sldId id="264" r:id="rId6"/>
    <p:sldId id="265" r:id="rId7"/>
    <p:sldId id="260" r:id="rId8"/>
    <p:sldId id="266" r:id="rId9"/>
    <p:sldId id="267" r:id="rId10"/>
    <p:sldId id="262" r:id="rId11"/>
    <p:sldId id="268" r:id="rId12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9C83-27F3-4D8D-AD6A-3F398F1DADDD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6825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86825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02A44-B107-4ADA-82CB-56959F181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06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A971-9FE8-400E-865C-684AA068D2AF}" type="datetimeFigureOut">
              <a:rPr lang="en-US" smtClean="0"/>
              <a:pPr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F5BB-DC0F-40DB-8FE4-7930EA6AE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4771" y="295870"/>
            <a:ext cx="5017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Cycles of Matter </a:t>
            </a:r>
          </a:p>
        </p:txBody>
      </p:sp>
      <p:pic>
        <p:nvPicPr>
          <p:cNvPr id="17410" name="Picture 2" descr="http://organictobe.org/wp-content/uploads/2009/03/pole-bea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4044950" cy="533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7412" name="Picture 4" descr="http://msnbcmedia.msn.com/j/msnbc/Components/Photos/050309/050309_coal_plant_vmed.wid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524000"/>
            <a:ext cx="3479350" cy="52657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Eco-Biome_NitroCycle1_sx5676a3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048" y="1142601"/>
            <a:ext cx="8632352" cy="5486799"/>
          </a:xfrm>
          <a:prstGeom prst="rect">
            <a:avLst/>
          </a:prstGeom>
          <a:noFill/>
        </p:spPr>
      </p:pic>
      <p:pic>
        <p:nvPicPr>
          <p:cNvPr id="7" name="Picture 8" descr="Eco-Biome_NitroCycle2-c_sx5676a3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5813" y="1413465"/>
            <a:ext cx="4381875" cy="3476035"/>
          </a:xfrm>
          <a:prstGeom prst="rect">
            <a:avLst/>
          </a:prstGeom>
          <a:noFill/>
        </p:spPr>
      </p:pic>
      <p:pic>
        <p:nvPicPr>
          <p:cNvPr id="8" name="Picture 9" descr="Eco-Biome_NitroCycle3-c_sx5676a3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01511" y="4130532"/>
            <a:ext cx="3967777" cy="2116281"/>
          </a:xfrm>
          <a:prstGeom prst="rect">
            <a:avLst/>
          </a:prstGeom>
          <a:noFill/>
        </p:spPr>
      </p:pic>
      <p:pic>
        <p:nvPicPr>
          <p:cNvPr id="9" name="Picture 11" descr="Eco-Biome_NitroCycle4-c_sx5676a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80945" y="4619538"/>
            <a:ext cx="2524405" cy="1246276"/>
          </a:xfrm>
          <a:prstGeom prst="rect">
            <a:avLst/>
          </a:prstGeom>
          <a:noFill/>
        </p:spPr>
      </p:pic>
      <p:pic>
        <p:nvPicPr>
          <p:cNvPr id="10" name="Picture 12" descr="Eco-Biome_NitroCycle5-c_sx5676a3_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1273876"/>
            <a:ext cx="3048000" cy="392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Release of Nitrogen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016710"/>
            <a:ext cx="883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300" dirty="0"/>
              <a:t>Producers use Nitrogen to build proteins and other compounds.</a:t>
            </a:r>
          </a:p>
          <a:p>
            <a:pPr algn="ctr"/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Decomposers can break down waste (including animal waste) and return it to the atmosphere.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Nitrogen fixing bacteria can live on the roots of legumes, such as peanuts and beans.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Water Cycle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817906"/>
            <a:ext cx="838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400" dirty="0"/>
              <a:t>The continuous process by which water moves from the Earth’s surface to the atmosphere and back.</a:t>
            </a:r>
          </a:p>
          <a:p>
            <a:pPr algn="ctr">
              <a:buFont typeface="Arial" pitchFamily="34" charset="0"/>
              <a:buChar char="•"/>
            </a:pPr>
            <a:endParaRPr lang="en-US" sz="3400" dirty="0"/>
          </a:p>
          <a:p>
            <a:pPr algn="ctr"/>
            <a:r>
              <a:rPr lang="en-US" sz="3400" b="1" u="sng" dirty="0"/>
              <a:t>It uses the process of:</a:t>
            </a:r>
          </a:p>
          <a:p>
            <a:pPr algn="ctr">
              <a:buFont typeface="Arial" pitchFamily="34" charset="0"/>
              <a:buChar char="•"/>
            </a:pPr>
            <a:r>
              <a:rPr lang="en-US" sz="3400" dirty="0"/>
              <a:t>Evaporation (liquid to gas)</a:t>
            </a:r>
          </a:p>
          <a:p>
            <a:pPr algn="ctr">
              <a:buFont typeface="Arial" pitchFamily="34" charset="0"/>
              <a:buChar char="•"/>
            </a:pPr>
            <a:r>
              <a:rPr lang="en-US" sz="3400" dirty="0"/>
              <a:t>Condensation (gas to liquid) </a:t>
            </a:r>
          </a:p>
          <a:p>
            <a:pPr algn="ctr">
              <a:buFont typeface="Arial" pitchFamily="34" charset="0"/>
              <a:buChar char="•"/>
            </a:pPr>
            <a:r>
              <a:rPr lang="en-US" sz="3400" dirty="0"/>
              <a:t>Precipitation (water vapor falls to Earth)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Eco_Biome_E49_H2OCycle_land_sx5672a3"/>
          <p:cNvPicPr>
            <a:picLocks noChangeAspect="1" noChangeArrowheads="1"/>
          </p:cNvPicPr>
          <p:nvPr/>
        </p:nvPicPr>
        <p:blipFill>
          <a:blip r:embed="rId2" cstate="print"/>
          <a:srcRect b="778"/>
          <a:stretch>
            <a:fillRect/>
          </a:stretch>
        </p:blipFill>
        <p:spPr bwMode="auto">
          <a:xfrm>
            <a:off x="304800" y="544512"/>
            <a:ext cx="8731477" cy="593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0" descr="Eco_Biome_E49_H2OCycle-c_arrw2_sx5672a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2186" y="840632"/>
            <a:ext cx="6353648" cy="4237779"/>
          </a:xfrm>
          <a:prstGeom prst="rect">
            <a:avLst/>
          </a:prstGeom>
          <a:noFill/>
        </p:spPr>
      </p:pic>
      <p:pic>
        <p:nvPicPr>
          <p:cNvPr id="4" name="Picture 15" descr="Eco_Biome_E49_H2OCycle-c_arrw3_sx5672a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8255" y="4534010"/>
            <a:ext cx="1716874" cy="1293701"/>
          </a:xfrm>
          <a:prstGeom prst="rect">
            <a:avLst/>
          </a:prstGeom>
          <a:noFill/>
        </p:spPr>
      </p:pic>
      <p:pic>
        <p:nvPicPr>
          <p:cNvPr id="5" name="Picture 16" descr="Eco_Biome_E49_H2OCycle-c_arrw1_sx5672a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50346" y="2310916"/>
            <a:ext cx="3127453" cy="2919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Carbon &amp; Oxygen Cycles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690807"/>
            <a:ext cx="838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400" dirty="0"/>
              <a:t>Carbon and oxygen are recycled.</a:t>
            </a:r>
          </a:p>
          <a:p>
            <a:pPr algn="ctr">
              <a:buFont typeface="Arial" pitchFamily="34" charset="0"/>
              <a:buChar char="•"/>
            </a:pPr>
            <a:r>
              <a:rPr lang="en-US" sz="3400" dirty="0"/>
              <a:t>Producers, consumers and decomposers all play a role in this cycle.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092714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6CO</a:t>
            </a:r>
            <a:r>
              <a:rPr lang="en-US" sz="4000" baseline="-25000" dirty="0"/>
              <a:t>2</a:t>
            </a:r>
            <a:r>
              <a:rPr lang="en-US" sz="4000" dirty="0"/>
              <a:t> + 6 H</a:t>
            </a:r>
            <a:r>
              <a:rPr lang="en-US" sz="4000" baseline="-25000" dirty="0"/>
              <a:t>2</a:t>
            </a:r>
            <a:r>
              <a:rPr lang="en-US" sz="4000" dirty="0"/>
              <a:t>O         C</a:t>
            </a:r>
            <a:r>
              <a:rPr lang="en-US" sz="4000" baseline="-25000" dirty="0"/>
              <a:t>6</a:t>
            </a:r>
            <a:r>
              <a:rPr lang="en-US" sz="4000" dirty="0"/>
              <a:t>H</a:t>
            </a:r>
            <a:r>
              <a:rPr lang="en-US" sz="4000" baseline="-25000" dirty="0"/>
              <a:t>12</a:t>
            </a:r>
            <a:r>
              <a:rPr lang="en-US" sz="4000" dirty="0"/>
              <a:t>O</a:t>
            </a:r>
            <a:r>
              <a:rPr lang="en-US" sz="4000" baseline="-25000" dirty="0"/>
              <a:t>6</a:t>
            </a:r>
            <a:r>
              <a:rPr lang="en-US" sz="4000" dirty="0"/>
              <a:t> + 6 O</a:t>
            </a:r>
            <a:r>
              <a:rPr lang="en-US" sz="4000" baseline="-25000" dirty="0"/>
              <a:t>2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62400" y="4341811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3962403" y="4495799"/>
            <a:ext cx="761997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632847"/>
            <a:ext cx="838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400" dirty="0"/>
              <a:t>Plants and Consumers are dependent on each other!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Carbon Cycle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839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300" dirty="0"/>
              <a:t>Producers take in carbon dioxide and give off oxygen.  (consumers are opposite).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Consumers eat producers (taking in carbon-food molecules) and release them as carbon dioxide and carbon waste products.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Decomposers break down the remains of producers and consumers and return it to the soil.  They also release  carbon dioxide.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Oxygen Cycle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4000" dirty="0"/>
              <a:t>Producers take in carbon dioxide and give off oxygen.  (consumers are opposite)</a:t>
            </a:r>
          </a:p>
          <a:p>
            <a:pPr algn="ctr">
              <a:buFont typeface="Arial" pitchFamily="34" charset="0"/>
              <a:buChar char="•"/>
            </a:pPr>
            <a:endParaRPr lang="en-US" sz="4000" dirty="0"/>
          </a:p>
          <a:p>
            <a:pPr algn="ctr">
              <a:buFont typeface="Arial" pitchFamily="34" charset="0"/>
              <a:buChar char="•"/>
            </a:pPr>
            <a:r>
              <a:rPr lang="en-US" sz="4000" dirty="0"/>
              <a:t>Most organisms take in oxygen and give off carbon dioxide.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co-Biome_COcycles1_sx5679b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78070"/>
            <a:ext cx="7118142" cy="6703730"/>
          </a:xfrm>
          <a:prstGeom prst="rect">
            <a:avLst/>
          </a:prstGeom>
          <a:noFill/>
        </p:spPr>
      </p:pic>
      <p:pic>
        <p:nvPicPr>
          <p:cNvPr id="6" name="Picture 15" descr="Eco-Biome_COcycles-Purplearrows-c_sx5679b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6220" y="199347"/>
            <a:ext cx="5667698" cy="6214153"/>
          </a:xfrm>
          <a:prstGeom prst="rect">
            <a:avLst/>
          </a:prstGeom>
          <a:noFill/>
        </p:spPr>
      </p:pic>
      <p:pic>
        <p:nvPicPr>
          <p:cNvPr id="7" name="Picture 13" descr="Eco-Biome_COcycles-orangearrows-c_sx5679b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1317" y="4329690"/>
            <a:ext cx="2909013" cy="1842510"/>
          </a:xfrm>
          <a:prstGeom prst="rect">
            <a:avLst/>
          </a:prstGeom>
          <a:noFill/>
        </p:spPr>
      </p:pic>
      <p:pic>
        <p:nvPicPr>
          <p:cNvPr id="8" name="Picture 14" descr="Eco-Biome_COcycles-Purple2-c_sx5679b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5857" y="955099"/>
            <a:ext cx="2009086" cy="384550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52400" y="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latin typeface="Bernard MT Condensed" pitchFamily="18" charset="0"/>
              </a:rPr>
              <a:t>Carbon (</a:t>
            </a:r>
            <a:r>
              <a:rPr lang="en-US" sz="2700" dirty="0">
                <a:solidFill>
                  <a:srgbClr val="CC00CC"/>
                </a:solidFill>
                <a:latin typeface="Bernard MT Condensed" pitchFamily="18" charset="0"/>
              </a:rPr>
              <a:t>purple</a:t>
            </a:r>
            <a:r>
              <a:rPr lang="en-US" sz="2700" dirty="0">
                <a:latin typeface="Bernard MT Condensed" pitchFamily="18" charset="0"/>
              </a:rPr>
              <a:t>) and Oxygen (</a:t>
            </a:r>
            <a:r>
              <a:rPr lang="en-US" sz="2700" dirty="0">
                <a:solidFill>
                  <a:srgbClr val="FF9900"/>
                </a:solidFill>
                <a:latin typeface="Bernard MT Condensed" pitchFamily="18" charset="0"/>
              </a:rPr>
              <a:t>orange</a:t>
            </a:r>
            <a:r>
              <a:rPr lang="en-US" sz="2700" dirty="0">
                <a:latin typeface="Bernard MT Condensed" pitchFamily="18" charset="0"/>
              </a:rPr>
              <a:t>)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Human Impact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/>
              <a:t>Humans affect the amount of carbon dioxide in the atmosphere: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Burning oil and other fossil fuels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Clearing forests for lumber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Burning down trees to clear a forest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Factories give off carbon dioxide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610600" cy="990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Nitrogen Cycle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839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300" dirty="0"/>
              <a:t>Nitrogen moves from the air to the soil, into living things, and back into the air.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Nitrogen gas is plentiful in the atmosphere (78%) but cannot be used until it is “fixed”.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Most nitrogen is fixed by bacteria.</a:t>
            </a:r>
          </a:p>
          <a:p>
            <a:pPr algn="ctr">
              <a:buFont typeface="Arial" pitchFamily="34" charset="0"/>
              <a:buChar char="•"/>
            </a:pPr>
            <a:endParaRPr lang="en-US" sz="3300" dirty="0"/>
          </a:p>
          <a:p>
            <a:pPr algn="ctr">
              <a:buFont typeface="Arial" pitchFamily="34" charset="0"/>
              <a:buChar char="•"/>
            </a:pPr>
            <a:r>
              <a:rPr lang="en-US" sz="3300" dirty="0"/>
              <a:t>They change free N to useable 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330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Bernard MT Condensed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 of the Holy Child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gioia.degenaars</dc:creator>
  <cp:lastModifiedBy>Katherine Pease</cp:lastModifiedBy>
  <cp:revision>10</cp:revision>
  <dcterms:created xsi:type="dcterms:W3CDTF">2010-04-16T15:33:34Z</dcterms:created>
  <dcterms:modified xsi:type="dcterms:W3CDTF">2018-01-21T16:14:31Z</dcterms:modified>
</cp:coreProperties>
</file>