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5"/>
  </p:notesMasterIdLst>
  <p:sldIdLst>
    <p:sldId id="256" r:id="rId2"/>
    <p:sldId id="266" r:id="rId3"/>
    <p:sldId id="268" r:id="rId4"/>
    <p:sldId id="258" r:id="rId5"/>
    <p:sldId id="259" r:id="rId6"/>
    <p:sldId id="260" r:id="rId7"/>
    <p:sldId id="261" r:id="rId8"/>
    <p:sldId id="270" r:id="rId9"/>
    <p:sldId id="262" r:id="rId10"/>
    <p:sldId id="263" r:id="rId11"/>
    <p:sldId id="269" r:id="rId12"/>
    <p:sldId id="264" r:id="rId13"/>
    <p:sldId id="26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34" y="9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0AAED7-B07B-4C5E-A6F4-36BF906A7B68}" type="datetimeFigureOut">
              <a:rPr lang="en-US" smtClean="0"/>
              <a:t>1/26/2017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4D4928-4BD7-4588-BE1D-91C81881B4F8}" type="slidenum">
              <a:rPr lang="en-US" smtClean="0"/>
              <a:t>‹#›</a:t>
            </a:fld>
            <a:endParaRPr lang="en-US"/>
          </a:p>
        </p:txBody>
      </p:sp>
    </p:spTree>
    <p:extLst>
      <p:ext uri="{BB962C8B-B14F-4D97-AF65-F5344CB8AC3E}">
        <p14:creationId xmlns:p14="http://schemas.microsoft.com/office/powerpoint/2010/main" val="107292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D4928-4BD7-4588-BE1D-91C81881B4F8}" type="slidenum">
              <a:rPr lang="en-US" smtClean="0"/>
              <a:t>4</a:t>
            </a:fld>
            <a:endParaRPr lang="en-US"/>
          </a:p>
        </p:txBody>
      </p:sp>
    </p:spTree>
    <p:extLst>
      <p:ext uri="{BB962C8B-B14F-4D97-AF65-F5344CB8AC3E}">
        <p14:creationId xmlns:p14="http://schemas.microsoft.com/office/powerpoint/2010/main" val="77354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07ADAF4-ED65-4E4E-97E9-FC54872009CE}" type="datetimeFigureOut">
              <a:rPr lang="en-US" smtClean="0"/>
              <a:t>1/26/2017</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92F3B0D-5449-403E-BBD5-31979ABBB574}"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7ADAF4-ED65-4E4E-97E9-FC54872009C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7ADAF4-ED65-4E4E-97E9-FC54872009C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7ADAF4-ED65-4E4E-97E9-FC54872009C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7ADAF4-ED65-4E4E-97E9-FC54872009C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07ADAF4-ED65-4E4E-97E9-FC54872009C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F3B0D-5449-403E-BBD5-31979ABBB574}"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ADAF4-ED65-4E4E-97E9-FC54872009CE}"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7ADAF4-ED65-4E4E-97E9-FC54872009CE}"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7ADAF4-ED65-4E4E-97E9-FC54872009CE}"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07ADAF4-ED65-4E4E-97E9-FC54872009CE}" type="datetimeFigureOut">
              <a:rPr lang="en-US" smtClean="0"/>
              <a:t>1/26/2017</a:t>
            </a:fld>
            <a:endParaRPr lang="en-US"/>
          </a:p>
        </p:txBody>
      </p:sp>
      <p:sp>
        <p:nvSpPr>
          <p:cNvPr id="7" name="Slide Number Placeholder 6"/>
          <p:cNvSpPr>
            <a:spLocks noGrp="1"/>
          </p:cNvSpPr>
          <p:nvPr>
            <p:ph type="sldNum" sz="quarter" idx="12"/>
          </p:nvPr>
        </p:nvSpPr>
        <p:spPr/>
        <p:txBody>
          <a:bodyPr/>
          <a:lstStyle/>
          <a:p>
            <a:fld id="{192F3B0D-5449-403E-BBD5-31979ABBB574}"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7ADAF4-ED65-4E4E-97E9-FC54872009CE}" type="datetimeFigureOut">
              <a:rPr lang="en-US" smtClean="0"/>
              <a:t>1/26/2017</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192F3B0D-5449-403E-BBD5-31979ABBB57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07ADAF4-ED65-4E4E-97E9-FC54872009CE}" type="datetimeFigureOut">
              <a:rPr lang="en-US" smtClean="0"/>
              <a:t>1/26/2017</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92F3B0D-5449-403E-BBD5-31979ABBB57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g"/><Relationship Id="rId1" Type="http://schemas.openxmlformats.org/officeDocument/2006/relationships/video" Target="NULL"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g"/><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g"/><Relationship Id="rId1" Type="http://schemas.openxmlformats.org/officeDocument/2006/relationships/video" Target="NULL"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g"/><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kepticism.org/timeline/august-history/7899-charles-darwin-invited-voyage-hms-beagle-south-america.html" TargetMode="External"/><Relationship Id="rId3" Type="http://schemas.openxmlformats.org/officeDocument/2006/relationships/audio" Target="../media/audio2.wav"/><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biologialabrea.blogspot.com/2011/02/charles-darwin-uma-biografia-por-ihu.html" TargetMode="External"/><Relationship Id="rId5" Type="http://schemas.openxmlformats.org/officeDocument/2006/relationships/image" Target="../media/image7.jpeg"/><Relationship Id="rId4" Type="http://schemas.openxmlformats.org/officeDocument/2006/relationships/hyperlink" Target="http://www.biography.com/people/charles-darwin-9266433" TargetMode="Externa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g"/><Relationship Id="rId1" Type="http://schemas.openxmlformats.org/officeDocument/2006/relationships/video" Target="NULL"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Darwin biography_mpeg1video.mpg">
            <a:hlinkClick r:id="" action="ppaction://media"/>
          </p:cNvPr>
          <p:cNvPicPr>
            <a:picLocks noChangeAspect="1"/>
          </p:cNvPicPr>
          <p:nvPr>
            <a:videoFile r:link="rId1"/>
            <p:extLst>
              <p:ext uri="{DAA4B4D4-6D71-4841-9C94-3DE7FCFB9230}">
                <p14:media xmlns:p14="http://schemas.microsoft.com/office/powerpoint/2010/main" r:embed="rId2">
                  <p14:trim st="6739.156" end="198545.8938"/>
                </p14:media>
              </p:ext>
            </p:extLst>
          </p:nvPr>
        </p:nvPicPr>
        <p:blipFill>
          <a:blip r:embed="rId4"/>
          <a:stretch>
            <a:fillRect/>
          </a:stretch>
        </p:blipFill>
        <p:spPr>
          <a:xfrm>
            <a:off x="-18875" y="0"/>
            <a:ext cx="9176094" cy="6858000"/>
          </a:xfrm>
          <a:prstGeom prst="rect">
            <a:avLst/>
          </a:prstGeom>
        </p:spPr>
      </p:pic>
      <p:sp>
        <p:nvSpPr>
          <p:cNvPr id="6" name="Rectangle 5"/>
          <p:cNvSpPr/>
          <p:nvPr/>
        </p:nvSpPr>
        <p:spPr>
          <a:xfrm>
            <a:off x="-18875" y="152400"/>
            <a:ext cx="9176094" cy="1200329"/>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7200" b="0" cap="none" spc="0" dirty="0" smtClean="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CHARLES DARWIN</a:t>
            </a:r>
            <a:endParaRPr lang="en-US" sz="7200" b="0" cap="none" spc="0"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endParaRPr>
          </a:p>
        </p:txBody>
      </p:sp>
      <p:sp>
        <p:nvSpPr>
          <p:cNvPr id="12" name="Rectangle 11"/>
          <p:cNvSpPr/>
          <p:nvPr/>
        </p:nvSpPr>
        <p:spPr>
          <a:xfrm>
            <a:off x="27200" y="4876800"/>
            <a:ext cx="9173487" cy="1754326"/>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72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EVOLUTION</a:t>
            </a:r>
            <a:r>
              <a:rPr lang="en-US" sz="36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a:p>
            <a:pPr algn="ctr"/>
            <a:r>
              <a:rPr lang="en-US" sz="36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by </a:t>
            </a:r>
            <a:r>
              <a:rPr lang="en-US" sz="36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NATURAL SELECTION</a:t>
            </a:r>
            <a:endParaRPr lang="en-US" sz="3600" b="0" cap="none" spc="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pic>
        <p:nvPicPr>
          <p:cNvPr id="4098" name="Picture 2" descr="http://doubtfulnews.com/wp-content/uploads/2012/11/darw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77530"/>
            <a:ext cx="2209800" cy="33370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592289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 presetClass="mediacall" presetSubtype="0" fill="hold" nodeType="withEffect">
                                  <p:stCondLst>
                                    <p:cond delay="0"/>
                                  </p:stCondLst>
                                  <p:childTnLst>
                                    <p:cmd type="call" cmd="playFrom(0.0)">
                                      <p:cBhvr>
                                        <p:cTn id="8" dur="11923" fill="hold"/>
                                        <p:tgtEl>
                                          <p:spTgt spid="2"/>
                                        </p:tgtEl>
                                      </p:cBhvr>
                                    </p:cmd>
                                  </p:childTnLst>
                                </p:cTn>
                              </p:par>
                              <p:par>
                                <p:cTn id="9" presetID="26" presetClass="emph" presetSubtype="0" repeatCount="indefinite" fill="hold" nodeType="withEffect">
                                  <p:stCondLst>
                                    <p:cond delay="500"/>
                                  </p:stCondLst>
                                  <p:childTnLst>
                                    <p:animEffect transition="out" filter="fade">
                                      <p:cBhvr>
                                        <p:cTn id="10" dur="1000" tmFilter="0, 0; .2, .5; .8, .5; 1, 0"/>
                                        <p:tgtEl>
                                          <p:spTgt spid="12">
                                            <p:txEl>
                                              <p:pRg st="0" end="0"/>
                                            </p:txEl>
                                          </p:spTgt>
                                        </p:tgtEl>
                                      </p:cBhvr>
                                    </p:animEffect>
                                    <p:animScale>
                                      <p:cBhvr>
                                        <p:cTn id="11" dur="500" autoRev="1" fill="hold"/>
                                        <p:tgtEl>
                                          <p:spTgt spid="12">
                                            <p:txEl>
                                              <p:pRg st="0" end="0"/>
                                            </p:txEl>
                                          </p:spTgt>
                                        </p:tgtEl>
                                      </p:cBhvr>
                                      <p:by x="105000" y="105000"/>
                                    </p:animScale>
                                  </p:childTnLst>
                                </p:cTn>
                              </p:par>
                              <p:par>
                                <p:cTn id="12" presetID="26" presetClass="emph" presetSubtype="0" repeatCount="indefinite" fill="hold" nodeType="withEffect">
                                  <p:stCondLst>
                                    <p:cond delay="500"/>
                                  </p:stCondLst>
                                  <p:childTnLst>
                                    <p:animEffect transition="out" filter="fade">
                                      <p:cBhvr>
                                        <p:cTn id="13" dur="1000" tmFilter="0, 0; .2, .5; .8, .5; 1, 0"/>
                                        <p:tgtEl>
                                          <p:spTgt spid="12">
                                            <p:txEl>
                                              <p:pRg st="1" end="1"/>
                                            </p:txEl>
                                          </p:spTgt>
                                        </p:tgtEl>
                                      </p:cBhvr>
                                    </p:animEffect>
                                    <p:animScale>
                                      <p:cBhvr>
                                        <p:cTn id="14" dur="500" autoRev="1" fill="hold"/>
                                        <p:tgtEl>
                                          <p:spTgt spid="1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819400" y="1041499"/>
            <a:ext cx="6248400" cy="5632311"/>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457200" indent="-457200" algn="just">
              <a:buAutoNum type="arabicPeriod" startAt="12"/>
            </a:pPr>
            <a:r>
              <a:rPr lang="en-US" sz="2000" b="1" dirty="0" smtClean="0"/>
              <a:t>Darwin </a:t>
            </a:r>
            <a:r>
              <a:rPr lang="en-US" sz="2000" b="1" dirty="0"/>
              <a:t>reasoned that some competitors in the </a:t>
            </a:r>
            <a:r>
              <a:rPr lang="en-US" sz="2000" b="1" dirty="0" smtClean="0"/>
              <a:t>_________ </a:t>
            </a:r>
            <a:r>
              <a:rPr lang="en-US" sz="2000" b="1" dirty="0"/>
              <a:t>for existence would be better equipped for </a:t>
            </a:r>
            <a:r>
              <a:rPr lang="en-US" sz="2000" b="1" dirty="0" smtClean="0"/>
              <a:t>________ than </a:t>
            </a:r>
            <a:r>
              <a:rPr lang="en-US" sz="2000" b="1" dirty="0"/>
              <a:t>others.  Those less equipped would </a:t>
            </a:r>
            <a:r>
              <a:rPr lang="en-US" sz="2000" b="1" dirty="0" smtClean="0"/>
              <a:t>____.  </a:t>
            </a:r>
            <a:r>
              <a:rPr lang="en-US" sz="2000" b="1" dirty="0"/>
              <a:t>Darwin recognized the </a:t>
            </a:r>
            <a:r>
              <a:rPr lang="en-US" sz="2000" b="1" i="1" dirty="0">
                <a:solidFill>
                  <a:schemeClr val="accent1">
                    <a:lumMod val="60000"/>
                    <a:lumOff val="40000"/>
                  </a:schemeClr>
                </a:solidFill>
              </a:rPr>
              <a:t>brutality of nature</a:t>
            </a:r>
            <a:r>
              <a:rPr lang="en-US" sz="2000" b="1" dirty="0"/>
              <a:t> and its power</a:t>
            </a:r>
            <a:r>
              <a:rPr lang="en-US" sz="2000" b="1" dirty="0" smtClean="0"/>
              <a:t>.</a:t>
            </a:r>
          </a:p>
          <a:p>
            <a:pPr algn="just"/>
            <a:endParaRPr lang="en-US" sz="1000" b="1" dirty="0"/>
          </a:p>
          <a:p>
            <a:pPr marL="457200" indent="-457200" algn="just">
              <a:buAutoNum type="arabicPeriod" startAt="13"/>
            </a:pPr>
            <a:r>
              <a:rPr lang="en-US" sz="2000" b="1" dirty="0" smtClean="0"/>
              <a:t>Therefore</a:t>
            </a:r>
            <a:r>
              <a:rPr lang="en-US" sz="2000" b="1" dirty="0"/>
              <a:t>, the connection was made and natural selection could be summed up called “ </a:t>
            </a:r>
            <a:r>
              <a:rPr lang="en-US" sz="2000" b="1" dirty="0" smtClean="0"/>
              <a:t>________________________”.  </a:t>
            </a:r>
            <a:r>
              <a:rPr lang="en-US" sz="2000" b="1" dirty="0"/>
              <a:t>Fittest does not mean the strongest, but the most </a:t>
            </a:r>
            <a:r>
              <a:rPr lang="en-US" sz="2000" b="1" dirty="0" smtClean="0"/>
              <a:t>____________ </a:t>
            </a:r>
            <a:r>
              <a:rPr lang="en-US" sz="2000" b="1" dirty="0"/>
              <a:t>to change.  For example, animals that live in an environment with little food will </a:t>
            </a:r>
            <a:r>
              <a:rPr lang="en-US" sz="2000" b="1" dirty="0" smtClean="0"/>
              <a:t>__________ </a:t>
            </a:r>
            <a:r>
              <a:rPr lang="en-US" sz="2000" b="1" dirty="0"/>
              <a:t>for that food. </a:t>
            </a:r>
            <a:r>
              <a:rPr lang="en-US" sz="2000" b="1" dirty="0" smtClean="0"/>
              <a:t> The </a:t>
            </a:r>
            <a:r>
              <a:rPr lang="en-US" sz="2000" b="1" dirty="0"/>
              <a:t>animal that is most suitable for capturing that food will survive and leave the rest to die.  The winner can reproduce and have viable offspring that will carry on that specialized equipment in generations to come</a:t>
            </a:r>
            <a:r>
              <a:rPr lang="en-US" sz="2000" b="1" dirty="0" smtClean="0"/>
              <a:t>.</a:t>
            </a:r>
          </a:p>
        </p:txBody>
      </p:sp>
      <p:sp>
        <p:nvSpPr>
          <p:cNvPr id="6" name="Rectangle 5"/>
          <p:cNvSpPr/>
          <p:nvPr/>
        </p:nvSpPr>
        <p:spPr>
          <a:xfrm>
            <a:off x="3048000" y="1327300"/>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struggle</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7" name="Rectangle 6"/>
          <p:cNvSpPr/>
          <p:nvPr/>
        </p:nvSpPr>
        <p:spPr>
          <a:xfrm>
            <a:off x="4184508" y="1600200"/>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survival</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8" name="Rectangle 7"/>
          <p:cNvSpPr/>
          <p:nvPr/>
        </p:nvSpPr>
        <p:spPr>
          <a:xfrm>
            <a:off x="4343400" y="1930245"/>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die</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9" name="Rectangle 8"/>
          <p:cNvSpPr/>
          <p:nvPr/>
        </p:nvSpPr>
        <p:spPr>
          <a:xfrm>
            <a:off x="2514600" y="3276600"/>
            <a:ext cx="51054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SURVIVAL OF THE FITTEST</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0" name="Rectangle 9"/>
          <p:cNvSpPr/>
          <p:nvPr/>
        </p:nvSpPr>
        <p:spPr>
          <a:xfrm>
            <a:off x="2786743" y="3871874"/>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adaptable</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1" name="Rectangle 10"/>
          <p:cNvSpPr/>
          <p:nvPr/>
        </p:nvSpPr>
        <p:spPr>
          <a:xfrm>
            <a:off x="3777343" y="4481474"/>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compete</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2" name="Rectangle 11"/>
          <p:cNvSpPr/>
          <p:nvPr/>
        </p:nvSpPr>
        <p:spPr>
          <a:xfrm>
            <a:off x="0" y="228600"/>
            <a:ext cx="9144000" cy="685800"/>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56001"/>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B0F0"/>
                </a:solidFill>
                <a:effectLst>
                  <a:outerShdw blurRad="50800" dist="39000" dir="5460000" algn="tl">
                    <a:srgbClr val="000000">
                      <a:alpha val="38000"/>
                    </a:srgbClr>
                  </a:outerShdw>
                </a:effectLst>
              </a:rPr>
              <a:t>*** NATURAL SELECTION ***</a:t>
            </a:r>
            <a:endParaRPr lang="en-US" sz="4800" b="1" cap="none" spc="0" dirty="0">
              <a:ln w="11430"/>
              <a:solidFill>
                <a:srgbClr val="00B0F0"/>
              </a:solidFill>
              <a:effectLst>
                <a:outerShdw blurRad="50800" dist="39000" dir="5460000" algn="tl">
                  <a:srgbClr val="000000">
                    <a:alpha val="38000"/>
                  </a:srgbClr>
                </a:outerShdw>
              </a:effectLst>
            </a:endParaRPr>
          </a:p>
        </p:txBody>
      </p:sp>
      <p:pic>
        <p:nvPicPr>
          <p:cNvPr id="5122" name="Picture 2" descr="http://1.bp.blogspot.com/_8t59jorH2DM/RiGRdo__RTI/AAAAAAAAAQE/KrwCCEeNO-k/s400/Shark+Eating+Seal.jpg"/>
          <p:cNvPicPr>
            <a:picLocks noChangeAspect="1" noChangeArrowheads="1"/>
          </p:cNvPicPr>
          <p:nvPr/>
        </p:nvPicPr>
        <p:blipFill rotWithShape="1">
          <a:blip r:embed="rId3">
            <a:extLst>
              <a:ext uri="{28A0092B-C50C-407E-A947-70E740481C1C}">
                <a14:useLocalDpi xmlns:a14="http://schemas.microsoft.com/office/drawing/2010/main" val="0"/>
              </a:ext>
            </a:extLst>
          </a:blip>
          <a:srcRect r="14767" b="2892"/>
          <a:stretch/>
        </p:blipFill>
        <p:spPr bwMode="auto">
          <a:xfrm>
            <a:off x="8287" y="4087811"/>
            <a:ext cx="2778456"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http://ts4.mm.bing.net/th?id=H.4862711282074883&amp;pid=15.1"/>
          <p:cNvPicPr>
            <a:picLocks noChangeAspect="1" noChangeArrowheads="1"/>
          </p:cNvPicPr>
          <p:nvPr/>
        </p:nvPicPr>
        <p:blipFill rotWithShape="1">
          <a:blip r:embed="rId4">
            <a:extLst>
              <a:ext uri="{28A0092B-C50C-407E-A947-70E740481C1C}">
                <a14:useLocalDpi xmlns:a14="http://schemas.microsoft.com/office/drawing/2010/main" val="0"/>
              </a:ext>
            </a:extLst>
          </a:blip>
          <a:srcRect l="30373"/>
          <a:stretch/>
        </p:blipFill>
        <p:spPr bwMode="auto">
          <a:xfrm>
            <a:off x="76201" y="1041499"/>
            <a:ext cx="2654290" cy="301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2362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type.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iterate type="lt">
                                    <p:tmPct val="10000"/>
                                  </p:iterate>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9144000" cy="1143000"/>
          </a:xfrm>
        </p:spPr>
        <p:txBody>
          <a:bodyPr>
            <a:noAutofit/>
          </a:bodyPr>
          <a:lstStyle/>
          <a:p>
            <a:r>
              <a:rPr lang="en-US" sz="6600" dirty="0" smtClean="0">
                <a:ln w="18415" cmpd="sng">
                  <a:solidFill>
                    <a:srgbClr val="FFFFFF"/>
                  </a:solidFill>
                  <a:prstDash val="solid"/>
                </a:ln>
                <a:solidFill>
                  <a:srgbClr val="FFFFFF"/>
                </a:solidFill>
                <a:effectLst>
                  <a:glow rad="139700">
                    <a:schemeClr val="accent1">
                      <a:satMod val="175000"/>
                      <a:alpha val="40000"/>
                    </a:schemeClr>
                  </a:glow>
                  <a:outerShdw blurRad="50800" dist="38100" dir="2700000" algn="tl" rotWithShape="0">
                    <a:prstClr val="black">
                      <a:alpha val="40000"/>
                    </a:prstClr>
                  </a:outerShdw>
                </a:effectLst>
                <a:latin typeface="Berlin Sans FB Demi" pitchFamily="34" charset="0"/>
              </a:rPr>
              <a:t>NATURAL SELECTION </a:t>
            </a:r>
            <a:endParaRPr lang="en-US" sz="6600" dirty="0">
              <a:ln w="18415" cmpd="sng">
                <a:solidFill>
                  <a:srgbClr val="FFFFFF"/>
                </a:solidFill>
                <a:prstDash val="solid"/>
              </a:ln>
              <a:solidFill>
                <a:srgbClr val="FFFFFF"/>
              </a:solidFill>
              <a:effectLst>
                <a:glow rad="139700">
                  <a:schemeClr val="accent1">
                    <a:satMod val="175000"/>
                    <a:alpha val="40000"/>
                  </a:schemeClr>
                </a:glow>
                <a:outerShdw blurRad="50800" dist="38100" dir="2700000" algn="tl" rotWithShape="0">
                  <a:prstClr val="black">
                    <a:alpha val="40000"/>
                  </a:prstClr>
                </a:outerShdw>
              </a:effectLst>
              <a:latin typeface="Berlin Sans FB Demi" pitchFamily="34" charset="0"/>
            </a:endParaRPr>
          </a:p>
        </p:txBody>
      </p:sp>
      <p:pic>
        <p:nvPicPr>
          <p:cNvPr id="6" name="Why does _Natural Selection_ take so long__small_mpeg1video.mpg">
            <a:hlinkClick r:id="" action="ppaction://media"/>
          </p:cNvPr>
          <p:cNvPicPr>
            <a:picLocks noChangeAspect="1"/>
          </p:cNvPicPr>
          <p:nvPr>
            <a:videoFile r:link="rId1"/>
            <p:extLst>
              <p:ext uri="{DAA4B4D4-6D71-4841-9C94-3DE7FCFB9230}">
                <p14:media xmlns:p14="http://schemas.microsoft.com/office/powerpoint/2010/main" r:embed="rId2">
                  <p14:trim st="2610.25" end="290.0228"/>
                </p14:media>
              </p:ext>
            </p:extLst>
          </p:nvPr>
        </p:nvPicPr>
        <p:blipFill>
          <a:blip r:embed="rId4"/>
          <a:stretch>
            <a:fillRect/>
          </a:stretch>
        </p:blipFill>
        <p:spPr>
          <a:xfrm>
            <a:off x="381000" y="1752600"/>
            <a:ext cx="5476240"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8" descr="Image Detail"/>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05" b="99495" l="165" r="100000">
                        <a14:foregroundMark x1="85561" y1="49811" x2="18977" y2="46907"/>
                        <a14:foregroundMark x1="85891" y1="61806" x2="84158" y2="71086"/>
                        <a14:backgroundMark x1="12068" y1="93157" x2="14515" y2="95158"/>
                        <a14:backgroundMark x1="22025" y1="95804" x2="23544" y2="93996"/>
                        <a14:backgroundMark x1="48017" y1="93544" x2="39662" y2="92640"/>
                      </a14:backgroundRemoval>
                    </a14:imgEffect>
                  </a14:imgLayer>
                </a14:imgProps>
              </a:ext>
              <a:ext uri="{28A0092B-C50C-407E-A947-70E740481C1C}">
                <a14:useLocalDpi xmlns:a14="http://schemas.microsoft.com/office/drawing/2010/main" val="0"/>
              </a:ext>
            </a:extLst>
          </a:blip>
          <a:srcRect b="3173"/>
          <a:stretch/>
        </p:blipFill>
        <p:spPr bwMode="auto">
          <a:xfrm>
            <a:off x="4876800" y="1123945"/>
            <a:ext cx="4538228" cy="57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Oval Callout 7"/>
          <p:cNvSpPr/>
          <p:nvPr/>
        </p:nvSpPr>
        <p:spPr>
          <a:xfrm rot="19885562" flipH="1">
            <a:off x="4931841" y="1803447"/>
            <a:ext cx="2153737" cy="1415882"/>
          </a:xfrm>
          <a:prstGeom prst="wedgeEllipse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never knew that before!”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rot="21244307">
            <a:off x="533399" y="5811043"/>
            <a:ext cx="1931939" cy="461665"/>
          </a:xfrm>
          <a:prstGeom prst="rect">
            <a:avLst/>
          </a:prstGeom>
          <a:noFill/>
        </p:spPr>
        <p:txBody>
          <a:bodyPr wrap="none" lIns="91440" tIns="45720" rIns="91440" bIns="45720">
            <a:spAutoFit/>
          </a:bodyPr>
          <a:lstStyle/>
          <a:p>
            <a:pPr algn="ctr"/>
            <a:r>
              <a:rPr lang="en-US" sz="2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PLAY VIDEO</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610826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www.laocomics.com/blog/wp-content/uploads/2009/03/lion-the_cha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610" t="2304" r="2374" b="16061"/>
          <a:stretch/>
        </p:blipFill>
        <p:spPr bwMode="auto">
          <a:xfrm>
            <a:off x="3094838" y="3200399"/>
            <a:ext cx="5972961" cy="35956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23039" y="842680"/>
            <a:ext cx="8839200" cy="2246769"/>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457200" indent="-457200">
              <a:buAutoNum type="arabicPeriod" startAt="14"/>
            </a:pPr>
            <a:r>
              <a:rPr lang="en-US" sz="2000" b="1" dirty="0" smtClean="0"/>
              <a:t>Charles </a:t>
            </a:r>
            <a:r>
              <a:rPr lang="en-US" sz="2000" b="1" dirty="0"/>
              <a:t>Darwin developed this theory of natural selection which explains how a population of species could be modified to suit the current environment and produce new species.  The result of this process is called </a:t>
            </a:r>
            <a:r>
              <a:rPr lang="en-US" sz="2000" b="1" dirty="0" smtClean="0"/>
              <a:t>_____________ </a:t>
            </a:r>
            <a:r>
              <a:rPr lang="en-US" sz="2000" b="1" dirty="0"/>
              <a:t>by natural selection</a:t>
            </a:r>
            <a:r>
              <a:rPr lang="en-US" sz="2000" b="1" dirty="0" smtClean="0"/>
              <a:t>.</a:t>
            </a:r>
          </a:p>
          <a:p>
            <a:endParaRPr lang="en-US" sz="2000" b="1" dirty="0"/>
          </a:p>
          <a:p>
            <a:pPr marL="457200" indent="-457200">
              <a:buAutoNum type="arabicPeriod" startAt="15"/>
            </a:pPr>
            <a:r>
              <a:rPr lang="en-US" sz="2000" b="1" dirty="0" smtClean="0"/>
              <a:t>Darwin’s </a:t>
            </a:r>
            <a:r>
              <a:rPr lang="en-US" sz="2000" b="1" dirty="0"/>
              <a:t>theory of evolution lead to his world changing book called </a:t>
            </a:r>
            <a:r>
              <a:rPr lang="en-US" sz="2000" b="1" dirty="0" smtClean="0"/>
              <a:t>“_______________________”!</a:t>
            </a:r>
          </a:p>
        </p:txBody>
      </p:sp>
      <p:sp>
        <p:nvSpPr>
          <p:cNvPr id="5" name="Rectangle 4"/>
          <p:cNvSpPr/>
          <p:nvPr/>
        </p:nvSpPr>
        <p:spPr>
          <a:xfrm>
            <a:off x="2256639" y="1758315"/>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EVOLUTION</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6" name="Rectangle 5"/>
          <p:cNvSpPr/>
          <p:nvPr/>
        </p:nvSpPr>
        <p:spPr>
          <a:xfrm>
            <a:off x="885039" y="2671480"/>
            <a:ext cx="44196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THE ORGIN OF SPECIES</a:t>
            </a:r>
            <a:endParaRPr lang="en-US" sz="2000" b="1" cap="none" spc="0" dirty="0">
              <a:ln w="11430"/>
              <a:solidFill>
                <a:srgbClr val="FFFF00"/>
              </a:solidFill>
              <a:effectLst>
                <a:outerShdw blurRad="50800" dist="39000" dir="5460000" algn="tl">
                  <a:srgbClr val="000000">
                    <a:alpha val="38000"/>
                  </a:srgbClr>
                </a:outerShdw>
              </a:effectLst>
            </a:endParaRPr>
          </a:p>
        </p:txBody>
      </p:sp>
      <p:pic>
        <p:nvPicPr>
          <p:cNvPr id="7170" name="Picture 2" descr="http://2.bp.blogspot.com/_A_3TFsGNbwo/TUxVllN6oyI/AAAAAAAAAAM/XflkZ2mnjAA/s1600/Origin+Of+Spec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93" y="3276600"/>
            <a:ext cx="2738307" cy="340106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0" y="32695"/>
            <a:ext cx="9144000" cy="685800"/>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361" y="11024"/>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B0F0"/>
                </a:solidFill>
                <a:effectLst>
                  <a:outerShdw blurRad="50800" dist="39000" dir="5460000" algn="tl">
                    <a:srgbClr val="000000">
                      <a:alpha val="38000"/>
                    </a:srgbClr>
                  </a:outerShdw>
                </a:effectLst>
              </a:rPr>
              <a:t>*** NATURAL SELECTION ***</a:t>
            </a:r>
            <a:endParaRPr lang="en-US" sz="4800" b="1" cap="none" spc="0"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559444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Free Motion Video Background Loops_small_mpeg1video.mpg">
            <a:hlinkClick r:id="" action="ppaction://media"/>
          </p:cNvPr>
          <p:cNvPicPr>
            <a:picLocks noChangeAspect="1"/>
          </p:cNvPicPr>
          <p:nvPr>
            <a:videoFile r:link="rId1"/>
            <p:extLst>
              <p:ext uri="{DAA4B4D4-6D71-4841-9C94-3DE7FCFB9230}">
                <p14:media xmlns:p14="http://schemas.microsoft.com/office/powerpoint/2010/main" r:embed="rId2">
                  <p14:trim st="55085.7024" end="9431.0121"/>
                </p14:media>
              </p:ext>
            </p:extLst>
          </p:nvPr>
        </p:nvPicPr>
        <p:blipFill rotWithShape="1">
          <a:blip r:embed="rId4"/>
          <a:srcRect l="7105" t="9514" r="8164" b="9321"/>
          <a:stretch>
            <a:fillRect/>
          </a:stretch>
        </p:blipFill>
        <p:spPr>
          <a:xfrm>
            <a:off x="0" y="0"/>
            <a:ext cx="9182933" cy="6934200"/>
          </a:xfrm>
          <a:prstGeom prst="rect">
            <a:avLst/>
          </a:prstGeom>
        </p:spPr>
      </p:pic>
      <p:sp>
        <p:nvSpPr>
          <p:cNvPr id="4" name="Rectangle 3"/>
          <p:cNvSpPr/>
          <p:nvPr/>
        </p:nvSpPr>
        <p:spPr>
          <a:xfrm>
            <a:off x="0" y="228600"/>
            <a:ext cx="9144000" cy="6170920"/>
          </a:xfrm>
          <a:prstGeom prst="rect">
            <a:avLst/>
          </a:prstGeom>
          <a:noFill/>
          <a:effectLst>
            <a:glow rad="101600">
              <a:schemeClr val="accent3">
                <a:satMod val="175000"/>
                <a:alpha val="40000"/>
              </a:schemeClr>
            </a:glow>
            <a:outerShdw blurRad="50800" dist="38100" dir="2700000" algn="tl" rotWithShape="0">
              <a:prstClr val="black">
                <a:alpha val="40000"/>
              </a:prstClr>
            </a:outerShdw>
          </a:effectLst>
        </p:spPr>
        <p:txBody>
          <a:bodyPr wrap="square" lIns="91440" tIns="45720" rIns="91440" bIns="45720">
            <a:spAutoFit/>
          </a:bodyPr>
          <a:lstStyle/>
          <a:p>
            <a:pPr algn="ctr"/>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COMPETITION FOR </a:t>
            </a:r>
            <a:r>
              <a:rPr lang="en-US" sz="239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FOOD</a:t>
            </a:r>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n-US" sz="9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ACTIVITY</a:t>
            </a:r>
            <a:endParaRPr lang="en-US"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374657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par>
                                <p:cTn id="7" presetID="26" presetClass="emph" presetSubtype="0" repeatCount="indefinite" fill="hold" grpId="0" nodeType="withEffect">
                                  <p:stCondLst>
                                    <p:cond delay="0"/>
                                  </p:stCondLst>
                                  <p:endCondLst>
                                    <p:cond evt="onNext" delay="0">
                                      <p:tgtEl>
                                        <p:sldTgt/>
                                      </p:tgtEl>
                                    </p:cond>
                                  </p:endCondLst>
                                  <p:childTnLst>
                                    <p:animEffect transition="out" filter="fade">
                                      <p:cBhvr>
                                        <p:cTn id="8" dur="2000" tmFilter="0, 0; .2, .5; .8, .5; 1, 0"/>
                                        <p:tgtEl>
                                          <p:spTgt spid="4"/>
                                        </p:tgtEl>
                                      </p:cBhvr>
                                    </p:animEffect>
                                    <p:animScale>
                                      <p:cBhvr>
                                        <p:cTn id="9"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4299" y="304800"/>
            <a:ext cx="8915400" cy="1752600"/>
          </a:xfrm>
        </p:spPr>
        <p:txBody>
          <a:bodyPr>
            <a:noAutofit/>
          </a:bodyPr>
          <a:lstStyle/>
          <a:p>
            <a:pPr algn="ctr"/>
            <a:r>
              <a:rPr lang="en-US" sz="4800" dirty="0" smtClean="0">
                <a:ln w="18415" cmpd="sng">
                  <a:solidFill>
                    <a:srgbClr val="FFFFFF"/>
                  </a:solidFill>
                  <a:prstDash val="solid"/>
                </a:ln>
                <a:solidFill>
                  <a:srgbClr val="FFFFFF"/>
                </a:solidFill>
                <a:effectLst>
                  <a:glow rad="139700">
                    <a:schemeClr val="accent2">
                      <a:satMod val="175000"/>
                      <a:alpha val="40000"/>
                    </a:schemeClr>
                  </a:glow>
                  <a:outerShdw blurRad="50800" dist="38100" dir="2700000" algn="tl" rotWithShape="0">
                    <a:prstClr val="black">
                      <a:alpha val="40000"/>
                    </a:prstClr>
                  </a:outerShdw>
                </a:effectLst>
                <a:latin typeface="Arial Black" pitchFamily="34" charset="0"/>
              </a:rPr>
              <a:t>“ A NEW WAY OF THINKING ABOUT LIFE”</a:t>
            </a:r>
            <a:endParaRPr lang="en-US" sz="4400" dirty="0">
              <a:ln w="18415" cmpd="sng">
                <a:solidFill>
                  <a:srgbClr val="FFFFFF"/>
                </a:solidFill>
                <a:prstDash val="solid"/>
              </a:ln>
              <a:solidFill>
                <a:srgbClr val="FFFFFF"/>
              </a:solidFill>
              <a:effectLst>
                <a:glow rad="139700">
                  <a:schemeClr val="accent2">
                    <a:satMod val="175000"/>
                    <a:alpha val="40000"/>
                  </a:schemeClr>
                </a:glow>
                <a:outerShdw blurRad="50800" dist="38100" dir="2700000" algn="tl" rotWithShape="0">
                  <a:prstClr val="black">
                    <a:alpha val="40000"/>
                  </a:prstClr>
                </a:outerShdw>
              </a:effectLst>
              <a:latin typeface="Arial Black" pitchFamily="34" charset="0"/>
            </a:endParaRPr>
          </a:p>
        </p:txBody>
      </p:sp>
      <p:sp>
        <p:nvSpPr>
          <p:cNvPr id="4" name="Title 1"/>
          <p:cNvSpPr txBox="1">
            <a:spLocks/>
          </p:cNvSpPr>
          <p:nvPr/>
        </p:nvSpPr>
        <p:spPr>
          <a:xfrm rot="21136594">
            <a:off x="35473" y="1754592"/>
            <a:ext cx="8116822" cy="22098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latin typeface="Berlin Sans FB" pitchFamily="34" charset="0"/>
              </a:rPr>
              <a:t>All about Charles Darwin</a:t>
            </a:r>
            <a:endParaRPr lang="en-US" dirty="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latin typeface="Berlin Sans FB" pitchFamily="34" charset="0"/>
            </a:endParaRPr>
          </a:p>
        </p:txBody>
      </p:sp>
      <p:sp>
        <p:nvSpPr>
          <p:cNvPr id="7" name="Title 1"/>
          <p:cNvSpPr txBox="1">
            <a:spLocks/>
          </p:cNvSpPr>
          <p:nvPr/>
        </p:nvSpPr>
        <p:spPr>
          <a:xfrm>
            <a:off x="2097" y="5905501"/>
            <a:ext cx="2514600" cy="9524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ln w="18415" cmpd="sng">
                  <a:solidFill>
                    <a:srgbClr val="FFFFFF"/>
                  </a:solidFill>
                  <a:prstDash val="solid"/>
                </a:ln>
                <a:solidFill>
                  <a:srgbClr val="FFFFFF"/>
                </a:solidFill>
                <a:effectLst>
                  <a:glow rad="101600">
                    <a:schemeClr val="accent2">
                      <a:satMod val="175000"/>
                      <a:alpha val="40000"/>
                    </a:schemeClr>
                  </a:glow>
                  <a:outerShdw blurRad="50800" dist="38100" dir="2700000" algn="tl" rotWithShape="0">
                    <a:prstClr val="black">
                      <a:alpha val="40000"/>
                    </a:prstClr>
                  </a:outerShdw>
                </a:effectLst>
                <a:latin typeface="Berlin Sans FB" pitchFamily="34" charset="0"/>
              </a:rPr>
              <a:t>Mr. Taylor</a:t>
            </a:r>
            <a:endParaRPr lang="en-US" sz="3600" dirty="0">
              <a:ln w="18415" cmpd="sng">
                <a:solidFill>
                  <a:srgbClr val="FFFFFF"/>
                </a:solidFill>
                <a:prstDash val="solid"/>
              </a:ln>
              <a:solidFill>
                <a:srgbClr val="FFFFFF"/>
              </a:solidFill>
              <a:effectLst>
                <a:glow rad="101600">
                  <a:schemeClr val="accent2">
                    <a:satMod val="175000"/>
                    <a:alpha val="40000"/>
                  </a:schemeClr>
                </a:glow>
                <a:outerShdw blurRad="50800" dist="38100" dir="2700000" algn="tl" rotWithShape="0">
                  <a:prstClr val="black">
                    <a:alpha val="40000"/>
                  </a:prstClr>
                </a:outerShdw>
              </a:effectLst>
              <a:latin typeface="Berlin Sans FB" pitchFamily="34" charset="0"/>
            </a:endParaRPr>
          </a:p>
        </p:txBody>
      </p:sp>
      <p:pic>
        <p:nvPicPr>
          <p:cNvPr id="3" name="Darwin biography_mpeg1video.mpg">
            <a:hlinkClick r:id="" action="ppaction://media"/>
          </p:cNvPr>
          <p:cNvPicPr>
            <a:picLocks noChangeAspect="1"/>
          </p:cNvPicPr>
          <p:nvPr>
            <a:videoFile r:link="rId1"/>
            <p:extLst>
              <p:ext uri="{DAA4B4D4-6D71-4841-9C94-3DE7FCFB9230}">
                <p14:media xmlns:p14="http://schemas.microsoft.com/office/powerpoint/2010/main" r:embed="rId2">
                  <p14:trim st="7775.9488" end="4147.1674"/>
                </p14:media>
              </p:ext>
            </p:extLst>
          </p:nvPr>
        </p:nvPicPr>
        <p:blipFill>
          <a:blip r:embed="rId5"/>
          <a:stretch>
            <a:fillRect/>
          </a:stretch>
        </p:blipFill>
        <p:spPr>
          <a:xfrm>
            <a:off x="4419600" y="3389870"/>
            <a:ext cx="4334774" cy="29555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4419600" y="5883732"/>
            <a:ext cx="1931939" cy="461665"/>
          </a:xfrm>
          <a:prstGeom prst="rect">
            <a:avLst/>
          </a:prstGeom>
          <a:noFill/>
        </p:spPr>
        <p:txBody>
          <a:bodyPr wrap="none" lIns="91440" tIns="45720" rIns="91440" bIns="45720">
            <a:spAutoFit/>
          </a:bodyPr>
          <a:lstStyle/>
          <a:p>
            <a:pPr algn="ctr"/>
            <a:r>
              <a:rPr lang="en-US" sz="2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PLAY VIDEO</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1456571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105" y="152400"/>
            <a:ext cx="8229600" cy="1143000"/>
          </a:xfrm>
        </p:spPr>
        <p:txBody>
          <a:bodyPr>
            <a:normAutofit/>
          </a:bodyPr>
          <a:lstStyle/>
          <a:p>
            <a:r>
              <a:rPr lang="en-US" sz="6600" dirty="0" smtClean="0">
                <a:ln w="18415" cmpd="sng">
                  <a:solidFill>
                    <a:srgbClr val="FFFFFF"/>
                  </a:solidFill>
                  <a:prstDash val="solid"/>
                </a:ln>
                <a:solidFill>
                  <a:srgbClr val="FFFFFF"/>
                </a:solidFill>
                <a:effectLst>
                  <a:glow rad="139700">
                    <a:schemeClr val="accent3">
                      <a:satMod val="175000"/>
                      <a:alpha val="40000"/>
                    </a:schemeClr>
                  </a:glow>
                  <a:outerShdw blurRad="50800" dist="38100" dir="2700000" algn="tl" rotWithShape="0">
                    <a:prstClr val="black">
                      <a:alpha val="40000"/>
                    </a:prstClr>
                  </a:outerShdw>
                </a:effectLst>
              </a:rPr>
              <a:t>FOCUS QUESTIONS</a:t>
            </a:r>
            <a:endParaRPr lang="en-US" sz="6600" dirty="0">
              <a:ln w="18415" cmpd="sng">
                <a:solidFill>
                  <a:srgbClr val="FFFFFF"/>
                </a:solidFill>
                <a:prstDash val="solid"/>
              </a:ln>
              <a:solidFill>
                <a:srgbClr val="FFFFFF"/>
              </a:solidFill>
              <a:effectLst>
                <a:glow rad="139700">
                  <a:schemeClr val="accent3">
                    <a:satMod val="175000"/>
                    <a:alpha val="40000"/>
                  </a:schemeClr>
                </a:glow>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rot="21348248">
            <a:off x="2898225" y="1501297"/>
            <a:ext cx="5791200" cy="4449763"/>
          </a:xfrm>
        </p:spPr>
        <p:txBody>
          <a:bodyPr>
            <a:normAutofit fontScale="92500" lnSpcReduction="10000"/>
          </a:bodyPr>
          <a:lstStyle/>
          <a:p>
            <a:r>
              <a:rPr lang="en-US" dirty="0" smtClean="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What caused Darwin to reject his medical education at the University of Edinburgh?</a:t>
            </a:r>
          </a:p>
          <a:p>
            <a:pPr marL="0" indent="0">
              <a:buNone/>
            </a:pPr>
            <a:endParaRPr lang="en-US" sz="1200" dirty="0" smtClean="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Describe what a naturalist studies?</a:t>
            </a:r>
          </a:p>
          <a:p>
            <a:pPr marL="0" indent="0">
              <a:buNone/>
            </a:pPr>
            <a:endParaRPr lang="en-US" sz="1200" dirty="0" smtClean="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What was the primary mission of the HMS Beagle?</a:t>
            </a:r>
          </a:p>
          <a:p>
            <a:pPr marL="0" indent="0">
              <a:buNone/>
            </a:pPr>
            <a:endParaRPr lang="en-US" sz="12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What is the difference between artificial and natural selection?</a:t>
            </a:r>
          </a:p>
          <a:p>
            <a:pPr marL="68580" indent="0">
              <a:buNone/>
            </a:pPr>
            <a:endParaRPr lang="en-US"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What 2 potent forces cause an evolutionary response?</a:t>
            </a:r>
          </a:p>
          <a:p>
            <a:endParaRPr lang="en-US"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pic>
        <p:nvPicPr>
          <p:cNvPr id="7169" name="Picture 1" descr="http://mail.esdnl.ca/~tammykelloway/FOV1-00095E95/S03CEA9F0.0/female_scientist_climb_microscope_hg_cl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8862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9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5E9EFF"/>
            </a:gs>
            <a:gs pos="39999">
              <a:srgbClr val="85C2FF"/>
            </a:gs>
            <a:gs pos="70000">
              <a:srgbClr val="C4D6EB"/>
            </a:gs>
            <a:gs pos="100000">
              <a:srgbClr val="0070C0"/>
            </a:gs>
          </a:gsLst>
          <a:lin ang="5400000" scaled="0"/>
          <a:tileRect/>
        </a:gradFill>
        <a:effectLst/>
      </p:bgPr>
    </p:bg>
    <p:spTree>
      <p:nvGrpSpPr>
        <p:cNvPr id="1" name=""/>
        <p:cNvGrpSpPr/>
        <p:nvPr/>
      </p:nvGrpSpPr>
      <p:grpSpPr>
        <a:xfrm>
          <a:off x="0" y="0"/>
          <a:ext cx="0" cy="0"/>
          <a:chOff x="0" y="0"/>
          <a:chExt cx="0" cy="0"/>
        </a:xfrm>
      </p:grpSpPr>
      <p:sp>
        <p:nvSpPr>
          <p:cNvPr id="9" name="Pentagon 8"/>
          <p:cNvSpPr/>
          <p:nvPr/>
        </p:nvSpPr>
        <p:spPr>
          <a:xfrm>
            <a:off x="0" y="228600"/>
            <a:ext cx="8839200" cy="685800"/>
          </a:xfrm>
          <a:prstGeom prst="homePlate">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9003" y="4648200"/>
            <a:ext cx="8327797" cy="106680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59003" y="1023878"/>
            <a:ext cx="8403997" cy="2862322"/>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n-US" sz="2000" u="sng" dirty="0">
                <a:ln w="18415" cmpd="sng">
                  <a:solidFill>
                    <a:srgbClr val="FFFFFF"/>
                  </a:solidFill>
                  <a:prstDash val="solid"/>
                </a:ln>
                <a:solidFill>
                  <a:schemeClr val="accent1">
                    <a:lumMod val="60000"/>
                    <a:lumOff val="40000"/>
                  </a:schemeClr>
                </a:solidFill>
                <a:effectLst>
                  <a:outerShdw blurRad="63500" dir="3600000" algn="tl" rotWithShape="0">
                    <a:srgbClr val="000000">
                      <a:alpha val="70000"/>
                    </a:srgbClr>
                  </a:outerShdw>
                </a:effectLst>
              </a:rPr>
              <a:t>All about Charles Darwin:</a:t>
            </a:r>
          </a:p>
          <a:p>
            <a:pPr marL="457200" lvl="0" indent="-457200" algn="just">
              <a:buFont typeface="+mj-lt"/>
              <a:buAutoNum type="arabicPeriod"/>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Charles Darwin was born into a wealthy family.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His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father was a doctor who strongly encouraged him to be a medical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doctor.</a:t>
            </a:r>
          </a:p>
          <a:p>
            <a:pPr marL="457200" lvl="0" indent="-457200" algn="just">
              <a:buFont typeface="+mj-lt"/>
              <a:buAutoNum type="arabicPeriod"/>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However</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Charles Darwin was not interested in this line of work.  His interest in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_________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led him to reject his medical education at the University of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Edinburgh.</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457200" lvl="0" indent="-457200" algn="just">
              <a:buFont typeface="+mj-lt"/>
              <a:buAutoNum type="arabicPeriod"/>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He pursued a career as a naturalist.   A naturalist is a scientist who studies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__________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and  </a:t>
            </a: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________.</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236765" y="228600"/>
            <a:ext cx="8686800" cy="646331"/>
          </a:xfrm>
          <a:prstGeom prst="rect">
            <a:avLst/>
          </a:prstGeom>
          <a:noFill/>
          <a:effectLst>
            <a:glow rad="228600">
              <a:schemeClr val="accent1">
                <a:satMod val="175000"/>
                <a:alpha val="40000"/>
              </a:schemeClr>
            </a:glow>
            <a:outerShdw blurRad="50800" dist="38100" dir="2700000" algn="tl" rotWithShape="0">
              <a:prstClr val="black">
                <a:alpha val="40000"/>
              </a:prstClr>
            </a:out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00B0F0"/>
                </a:solidFill>
                <a:effectLst>
                  <a:outerShdw blurRad="50800" dist="39000" dir="5460000" algn="tl">
                    <a:srgbClr val="000000">
                      <a:alpha val="38000"/>
                    </a:srgbClr>
                  </a:outerShdw>
                </a:effectLst>
              </a:rPr>
              <a:t>“A New Way of Thinking about LIFE”</a:t>
            </a:r>
            <a:endParaRPr lang="en-US" sz="3600" b="1" dirty="0">
              <a:ln w="11430"/>
              <a:solidFill>
                <a:srgbClr val="00B0F0"/>
              </a:solidFill>
              <a:effectLst>
                <a:outerShdw blurRad="50800" dist="39000" dir="5460000" algn="tl">
                  <a:srgbClr val="000000">
                    <a:alpha val="38000"/>
                  </a:srgbClr>
                </a:outerShdw>
              </a:effectLst>
            </a:endParaRPr>
          </a:p>
        </p:txBody>
      </p:sp>
      <p:sp>
        <p:nvSpPr>
          <p:cNvPr id="5" name="Rectangle 4"/>
          <p:cNvSpPr/>
          <p:nvPr/>
        </p:nvSpPr>
        <p:spPr>
          <a:xfrm>
            <a:off x="2463190" y="2465476"/>
            <a:ext cx="114486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solidFill>
                  <a:srgbClr val="FFFF00"/>
                </a:solidFill>
                <a:effectLst>
                  <a:outerShdw blurRad="50800" dist="39000" dir="5460000" algn="tl">
                    <a:srgbClr val="000000">
                      <a:alpha val="38000"/>
                    </a:srgbClr>
                  </a:outerShdw>
                </a:effectLst>
              </a:rPr>
              <a:t>nature</a:t>
            </a:r>
            <a:endParaRPr lang="en-US" sz="2400" b="1" cap="none" spc="0" dirty="0">
              <a:ln w="11430"/>
              <a:solidFill>
                <a:srgbClr val="FFFF00"/>
              </a:solidFill>
              <a:effectLst>
                <a:outerShdw blurRad="50800" dist="39000" dir="5460000" algn="tl">
                  <a:srgbClr val="000000">
                    <a:alpha val="38000"/>
                  </a:srgbClr>
                </a:outerShdw>
              </a:effectLst>
            </a:endParaRPr>
          </a:p>
        </p:txBody>
      </p:sp>
      <p:sp>
        <p:nvSpPr>
          <p:cNvPr id="7" name="Rectangle 6"/>
          <p:cNvSpPr/>
          <p:nvPr/>
        </p:nvSpPr>
        <p:spPr>
          <a:xfrm>
            <a:off x="4343400" y="3376430"/>
            <a:ext cx="107753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solidFill>
                  <a:srgbClr val="FFFF00"/>
                </a:solidFill>
                <a:effectLst>
                  <a:outerShdw blurRad="50800" dist="39000" dir="5460000" algn="tl">
                    <a:srgbClr val="000000">
                      <a:alpha val="38000"/>
                    </a:srgbClr>
                  </a:outerShdw>
                </a:effectLst>
              </a:rPr>
              <a:t>plants</a:t>
            </a:r>
            <a:endParaRPr lang="en-US" sz="2400" b="1" cap="none" spc="0" dirty="0">
              <a:ln w="11430"/>
              <a:solidFill>
                <a:srgbClr val="FFFF00"/>
              </a:solidFill>
              <a:effectLst>
                <a:outerShdw blurRad="50800" dist="39000" dir="5460000" algn="tl">
                  <a:srgbClr val="000000">
                    <a:alpha val="38000"/>
                  </a:srgbClr>
                </a:outerShdw>
              </a:effectLst>
            </a:endParaRPr>
          </a:p>
        </p:txBody>
      </p:sp>
      <p:sp>
        <p:nvSpPr>
          <p:cNvPr id="8" name="Rectangle 7"/>
          <p:cNvSpPr/>
          <p:nvPr/>
        </p:nvSpPr>
        <p:spPr>
          <a:xfrm>
            <a:off x="2362200" y="3376430"/>
            <a:ext cx="134684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solidFill>
                  <a:srgbClr val="FFFF00"/>
                </a:solidFill>
                <a:effectLst>
                  <a:outerShdw blurRad="50800" dist="39000" dir="5460000" algn="tl">
                    <a:srgbClr val="000000">
                      <a:alpha val="38000"/>
                    </a:srgbClr>
                  </a:outerShdw>
                </a:effectLst>
              </a:rPr>
              <a:t>animals</a:t>
            </a:r>
            <a:endParaRPr lang="en-US" sz="2400" b="1" cap="none" spc="0" dirty="0">
              <a:ln w="11430"/>
              <a:solidFill>
                <a:srgbClr val="FFFF00"/>
              </a:solidFill>
              <a:effectLst>
                <a:outerShdw blurRad="50800" dist="39000" dir="5460000" algn="tl">
                  <a:srgbClr val="000000">
                    <a:alpha val="38000"/>
                  </a:srgbClr>
                </a:outerShdw>
              </a:effectLst>
            </a:endParaRPr>
          </a:p>
        </p:txBody>
      </p:sp>
      <p:pic>
        <p:nvPicPr>
          <p:cNvPr id="1028" name="Picture 4" descr="http://ts2.mm.bing.net/th?id=H.4944989944481397&amp;pid=15.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97" y="4000421"/>
            <a:ext cx="2663825" cy="2663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1.bp.blogspot.com/-RbIZifI6_-I/TWsEiJUjNdI/AAAAAAAAABk/zrMDYmHrNoo/s1600/Charles-Darwi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464" y="4001819"/>
            <a:ext cx="1641074" cy="2662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kepticism-images.s3-website-us-east-1.amazonaws.com/images/jreviews/Charles-Darwin-1851.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7016" y="4000421"/>
            <a:ext cx="2695984" cy="2663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860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par>
                                <p:cTn id="10" presetID="31"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fltVal val="0"/>
                                          </p:val>
                                        </p:tav>
                                        <p:tav tm="100000">
                                          <p:val>
                                            <p:strVal val="#ppt_w"/>
                                          </p:val>
                                        </p:tav>
                                      </p:tavLst>
                                    </p:anim>
                                    <p:anim calcmode="lin" valueType="num">
                                      <p:cBhvr>
                                        <p:cTn id="13" dur="1000" fill="hold"/>
                                        <p:tgtEl>
                                          <p:spTgt spid="1028"/>
                                        </p:tgtEl>
                                        <p:attrNameLst>
                                          <p:attrName>ppt_h</p:attrName>
                                        </p:attrNameLst>
                                      </p:cBhvr>
                                      <p:tavLst>
                                        <p:tav tm="0">
                                          <p:val>
                                            <p:fltVal val="0"/>
                                          </p:val>
                                        </p:tav>
                                        <p:tav tm="100000">
                                          <p:val>
                                            <p:strVal val="#ppt_h"/>
                                          </p:val>
                                        </p:tav>
                                      </p:tavLst>
                                    </p:anim>
                                    <p:anim calcmode="lin" valueType="num">
                                      <p:cBhvr>
                                        <p:cTn id="14" dur="1000" fill="hold"/>
                                        <p:tgtEl>
                                          <p:spTgt spid="1028"/>
                                        </p:tgtEl>
                                        <p:attrNameLst>
                                          <p:attrName>style.rotation</p:attrName>
                                        </p:attrNameLst>
                                      </p:cBhvr>
                                      <p:tavLst>
                                        <p:tav tm="0">
                                          <p:val>
                                            <p:fltVal val="90"/>
                                          </p:val>
                                        </p:tav>
                                        <p:tav tm="100000">
                                          <p:val>
                                            <p:fltVal val="0"/>
                                          </p:val>
                                        </p:tav>
                                      </p:tavLst>
                                    </p:anim>
                                    <p:animEffect transition="in" filter="fade">
                                      <p:cBhvr>
                                        <p:cTn id="15" dur="10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ype.wav"/>
                                        </p:tgtEl>
                                      </p:cMediaNode>
                                    </p:audio>
                                  </p:subTnLst>
                                </p:cTn>
                              </p:par>
                              <p:par>
                                <p:cTn id="23" presetID="53" presetClass="entr" presetSubtype="16"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fltVal val="0"/>
                                          </p:val>
                                        </p:tav>
                                        <p:tav tm="100000">
                                          <p:val>
                                            <p:strVal val="#ppt_w"/>
                                          </p:val>
                                        </p:tav>
                                      </p:tavLst>
                                    </p:anim>
                                    <p:anim calcmode="lin" valueType="num">
                                      <p:cBhvr>
                                        <p:cTn id="26" dur="500" fill="hold"/>
                                        <p:tgtEl>
                                          <p:spTgt spid="1030"/>
                                        </p:tgtEl>
                                        <p:attrNameLst>
                                          <p:attrName>ppt_h</p:attrName>
                                        </p:attrNameLst>
                                      </p:cBhvr>
                                      <p:tavLst>
                                        <p:tav tm="0">
                                          <p:val>
                                            <p:fltVal val="0"/>
                                          </p:val>
                                        </p:tav>
                                        <p:tav tm="100000">
                                          <p:val>
                                            <p:strVal val="#ppt_h"/>
                                          </p:val>
                                        </p:tav>
                                      </p:tavLst>
                                    </p:anim>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ype.wav"/>
                                        </p:tgtEl>
                                      </p:cMediaNode>
                                    </p:audio>
                                  </p:subTnLst>
                                </p:cTn>
                              </p:par>
                              <p:par>
                                <p:cTn id="35" presetID="2" presetClass="entr" presetSubtype="4"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500" fill="hold"/>
                                        <p:tgtEl>
                                          <p:spTgt spid="1032"/>
                                        </p:tgtEl>
                                        <p:attrNameLst>
                                          <p:attrName>ppt_x</p:attrName>
                                        </p:attrNameLst>
                                      </p:cBhvr>
                                      <p:tavLst>
                                        <p:tav tm="0">
                                          <p:val>
                                            <p:strVal val="#ppt_x"/>
                                          </p:val>
                                        </p:tav>
                                        <p:tav tm="100000">
                                          <p:val>
                                            <p:strVal val="#ppt_x"/>
                                          </p:val>
                                        </p:tav>
                                      </p:tavLst>
                                    </p:anim>
                                    <p:anim calcmode="lin" valueType="num">
                                      <p:cBhvr additive="base">
                                        <p:cTn id="3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Pentagon 9"/>
          <p:cNvSpPr/>
          <p:nvPr/>
        </p:nvSpPr>
        <p:spPr>
          <a:xfrm>
            <a:off x="0" y="228600"/>
            <a:ext cx="8839200" cy="685800"/>
          </a:xfrm>
          <a:prstGeom prst="homePlate">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0" y="1143000"/>
            <a:ext cx="8763000" cy="3277820"/>
          </a:xfrm>
          <a:prstGeom prst="rect">
            <a:avLst/>
          </a:prstGeom>
          <a:solidFill>
            <a:schemeClr val="tx2">
              <a:lumMod val="50000"/>
            </a:schemeClr>
          </a:solidFill>
          <a:ln>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15000"/>
              </a:lnSpc>
            </a:pPr>
            <a:r>
              <a:rPr lang="en-US" sz="2000" b="1" u="sng" dirty="0">
                <a:solidFill>
                  <a:srgbClr val="FFFF00"/>
                </a:solidFill>
                <a:ea typeface="Calibri"/>
                <a:cs typeface="Times New Roman"/>
              </a:rPr>
              <a:t>Darwin on the HMS </a:t>
            </a:r>
            <a:r>
              <a:rPr lang="en-US" sz="2000" b="1" u="sng" dirty="0" smtClean="0">
                <a:solidFill>
                  <a:srgbClr val="FFFF00"/>
                </a:solidFill>
                <a:ea typeface="Calibri"/>
                <a:cs typeface="Times New Roman"/>
              </a:rPr>
              <a:t>Beagle:</a:t>
            </a:r>
          </a:p>
          <a:p>
            <a:pPr algn="just">
              <a:lnSpc>
                <a:spcPct val="115000"/>
              </a:lnSpc>
            </a:pPr>
            <a:r>
              <a:rPr lang="en-US" sz="2000" b="1" dirty="0" smtClean="0">
                <a:ea typeface="Calibri"/>
                <a:cs typeface="Times New Roman"/>
              </a:rPr>
              <a:t>4. Through </a:t>
            </a:r>
            <a:r>
              <a:rPr lang="en-US" sz="2000" b="1" dirty="0">
                <a:ea typeface="Calibri"/>
                <a:cs typeface="Times New Roman"/>
              </a:rPr>
              <a:t>family connections in 1831, Charles Darwin had an opportunity of a lifetime to open his eyes to see the world.  He did this by serving on the </a:t>
            </a:r>
            <a:r>
              <a:rPr lang="en-US" sz="2000" b="1" dirty="0" smtClean="0">
                <a:ea typeface="Calibri"/>
                <a:cs typeface="Times New Roman"/>
              </a:rPr>
              <a:t>______________.  </a:t>
            </a:r>
            <a:r>
              <a:rPr lang="en-US" sz="2000" b="1" dirty="0">
                <a:ea typeface="Calibri"/>
                <a:cs typeface="Times New Roman"/>
              </a:rPr>
              <a:t>The primary mission of the Beagle was to survey the coast of </a:t>
            </a:r>
            <a:r>
              <a:rPr lang="en-US" sz="2000" b="1" dirty="0" smtClean="0">
                <a:ea typeface="Calibri"/>
                <a:cs typeface="Times New Roman"/>
              </a:rPr>
              <a:t>_______________.</a:t>
            </a:r>
          </a:p>
          <a:p>
            <a:pPr algn="just">
              <a:lnSpc>
                <a:spcPct val="115000"/>
              </a:lnSpc>
            </a:pPr>
            <a:r>
              <a:rPr lang="en-US" sz="2000" b="1" dirty="0" smtClean="0">
                <a:ea typeface="Calibri"/>
                <a:cs typeface="Times New Roman"/>
              </a:rPr>
              <a:t>5. While </a:t>
            </a:r>
            <a:r>
              <a:rPr lang="en-US" sz="2000" b="1" dirty="0">
                <a:ea typeface="Calibri"/>
                <a:cs typeface="Times New Roman"/>
              </a:rPr>
              <a:t>Charles Darwin boarded the Beagle, the average person believed that the world was about </a:t>
            </a:r>
            <a:r>
              <a:rPr lang="en-US" sz="2000" b="1" dirty="0" smtClean="0">
                <a:ea typeface="Calibri"/>
                <a:cs typeface="Times New Roman"/>
              </a:rPr>
              <a:t>______ </a:t>
            </a:r>
            <a:r>
              <a:rPr lang="en-US" sz="2000" b="1" dirty="0">
                <a:ea typeface="Calibri"/>
                <a:cs typeface="Times New Roman"/>
              </a:rPr>
              <a:t>years old and almost everyone, including Darwin, believed that animals and plants were </a:t>
            </a:r>
            <a:r>
              <a:rPr lang="en-US" sz="2000" b="1" dirty="0" smtClean="0">
                <a:ea typeface="Calibri"/>
                <a:cs typeface="Times New Roman"/>
              </a:rPr>
              <a:t>____________.  </a:t>
            </a:r>
            <a:r>
              <a:rPr lang="en-US" sz="2000" b="1" dirty="0">
                <a:ea typeface="Calibri"/>
                <a:cs typeface="Times New Roman"/>
              </a:rPr>
              <a:t>This would be a five year journey.</a:t>
            </a:r>
            <a:endParaRPr lang="en-US" sz="2000" b="1" dirty="0">
              <a:effectLst/>
              <a:ea typeface="Calibri"/>
              <a:cs typeface="Times New Roman"/>
            </a:endParaRPr>
          </a:p>
        </p:txBody>
      </p:sp>
      <p:sp>
        <p:nvSpPr>
          <p:cNvPr id="3" name="Rectangle 2"/>
          <p:cNvSpPr/>
          <p:nvPr/>
        </p:nvSpPr>
        <p:spPr>
          <a:xfrm>
            <a:off x="76200" y="248334"/>
            <a:ext cx="8686800" cy="646331"/>
          </a:xfrm>
          <a:prstGeom prst="rect">
            <a:avLst/>
          </a:prstGeom>
          <a:noFill/>
          <a:effectLst>
            <a:glow rad="228600">
              <a:schemeClr val="accent1">
                <a:satMod val="175000"/>
                <a:alpha val="40000"/>
              </a:schemeClr>
            </a:glow>
            <a:outerShdw blurRad="50800" dist="38100" dir="2700000" algn="tl" rotWithShape="0">
              <a:prstClr val="black">
                <a:alpha val="40000"/>
              </a:prstClr>
            </a:out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00B0F0"/>
                </a:solidFill>
                <a:effectLst>
                  <a:outerShdw blurRad="50800" dist="39000" dir="5460000" algn="tl">
                    <a:srgbClr val="000000">
                      <a:alpha val="38000"/>
                    </a:srgbClr>
                  </a:outerShdw>
                </a:effectLst>
              </a:rPr>
              <a:t>“A New Way of Thinking about LIFE”</a:t>
            </a:r>
            <a:endParaRPr lang="en-US" sz="3600" b="1" dirty="0">
              <a:ln w="11430"/>
              <a:solidFill>
                <a:srgbClr val="00B0F0"/>
              </a:solidFill>
              <a:effectLst>
                <a:outerShdw blurRad="50800" dist="39000" dir="5460000" algn="tl">
                  <a:srgbClr val="000000">
                    <a:alpha val="38000"/>
                  </a:srgbClr>
                </a:outerShdw>
              </a:effectLst>
            </a:endParaRPr>
          </a:p>
        </p:txBody>
      </p:sp>
      <p:sp>
        <p:nvSpPr>
          <p:cNvPr id="5" name="Rectangle 4"/>
          <p:cNvSpPr/>
          <p:nvPr/>
        </p:nvSpPr>
        <p:spPr>
          <a:xfrm>
            <a:off x="2027128" y="2177534"/>
            <a:ext cx="28520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HMS Beagle</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7" name="Rectangle 6"/>
          <p:cNvSpPr/>
          <p:nvPr/>
        </p:nvSpPr>
        <p:spPr>
          <a:xfrm>
            <a:off x="2743200" y="2543479"/>
            <a:ext cx="35814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South America</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8" name="Rectangle 7"/>
          <p:cNvSpPr/>
          <p:nvPr/>
        </p:nvSpPr>
        <p:spPr>
          <a:xfrm>
            <a:off x="5029200" y="3243274"/>
            <a:ext cx="83388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6,000</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9" name="Rectangle 8"/>
          <p:cNvSpPr/>
          <p:nvPr/>
        </p:nvSpPr>
        <p:spPr>
          <a:xfrm>
            <a:off x="227855" y="3962400"/>
            <a:ext cx="1688284"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unchanging</a:t>
            </a:r>
            <a:endParaRPr lang="en-US" b="1" cap="none" spc="0" dirty="0">
              <a:ln w="11430"/>
              <a:solidFill>
                <a:srgbClr val="FFFF00"/>
              </a:solidFill>
              <a:effectLst>
                <a:outerShdw blurRad="50800" dist="39000" dir="5460000" algn="tl">
                  <a:srgbClr val="000000">
                    <a:alpha val="38000"/>
                  </a:srgbClr>
                </a:outerShdw>
              </a:effectLst>
            </a:endParaRPr>
          </a:p>
        </p:txBody>
      </p:sp>
      <p:pic>
        <p:nvPicPr>
          <p:cNvPr id="2050" name="Picture 2" descr="http://yareah.com/wp-content/uploads/2012/05/HMSBeagle.jpg"/>
          <p:cNvPicPr>
            <a:picLocks noChangeAspect="1" noChangeArrowheads="1"/>
          </p:cNvPicPr>
          <p:nvPr/>
        </p:nvPicPr>
        <p:blipFill rotWithShape="1">
          <a:blip r:embed="rId3">
            <a:extLst>
              <a:ext uri="{28A0092B-C50C-407E-A947-70E740481C1C}">
                <a14:useLocalDpi xmlns:a14="http://schemas.microsoft.com/office/drawing/2010/main" val="0"/>
              </a:ext>
            </a:extLst>
          </a:blip>
          <a:srcRect t="46860" b="13471"/>
          <a:stretch/>
        </p:blipFill>
        <p:spPr bwMode="auto">
          <a:xfrm>
            <a:off x="228601" y="4517472"/>
            <a:ext cx="8839200" cy="2188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2956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Pentagon 12"/>
          <p:cNvSpPr/>
          <p:nvPr/>
        </p:nvSpPr>
        <p:spPr>
          <a:xfrm>
            <a:off x="0" y="112931"/>
            <a:ext cx="8839200" cy="685800"/>
          </a:xfrm>
          <a:prstGeom prst="homePlate">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6363" y="873831"/>
            <a:ext cx="8654143" cy="4247317"/>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n-US" sz="2000" b="1" u="sng" dirty="0">
                <a:solidFill>
                  <a:srgbClr val="FFFF00"/>
                </a:solidFill>
              </a:rPr>
              <a:t>Galapagos Islands:</a:t>
            </a:r>
          </a:p>
          <a:p>
            <a:pPr lvl="0" algn="just"/>
            <a:r>
              <a:rPr lang="en-US" sz="2000" b="1" dirty="0" smtClean="0"/>
              <a:t>6. In </a:t>
            </a:r>
            <a:r>
              <a:rPr lang="en-US" sz="2000" b="1" dirty="0"/>
              <a:t>1835 (4 years later), the HMS Beagle arrived in the </a:t>
            </a:r>
            <a:r>
              <a:rPr lang="en-US" sz="2000" b="1" dirty="0" smtClean="0"/>
              <a:t>____________ </a:t>
            </a:r>
            <a:r>
              <a:rPr lang="en-US" sz="2000" b="1" dirty="0"/>
              <a:t>Islands off the coast of South America.  Darwin was initially disappointed by the barrenness of these volcanic islands</a:t>
            </a:r>
            <a:r>
              <a:rPr lang="en-US" sz="2000" b="1" dirty="0" smtClean="0"/>
              <a:t>.</a:t>
            </a:r>
          </a:p>
          <a:p>
            <a:pPr lvl="0" algn="just"/>
            <a:endParaRPr lang="en-US" sz="1000" b="1" dirty="0"/>
          </a:p>
          <a:p>
            <a:pPr lvl="0" algn="just"/>
            <a:r>
              <a:rPr lang="en-US" sz="2000" b="1" dirty="0" smtClean="0"/>
              <a:t>7. He </a:t>
            </a:r>
            <a:r>
              <a:rPr lang="en-US" sz="2000" b="1" dirty="0"/>
              <a:t>began to draw and collect __________________, </a:t>
            </a:r>
            <a:r>
              <a:rPr lang="en-US" sz="2000" b="1" dirty="0" smtClean="0"/>
              <a:t>__________, </a:t>
            </a:r>
            <a:r>
              <a:rPr lang="en-US" sz="2000" b="1" dirty="0"/>
              <a:t>and other animals on these islands.  Darwin “bagged and tagged” most of these animals and they were sent to </a:t>
            </a:r>
            <a:r>
              <a:rPr lang="en-US" sz="2000" b="1" dirty="0" smtClean="0"/>
              <a:t>__________ </a:t>
            </a:r>
            <a:r>
              <a:rPr lang="en-US" sz="2000" b="1" dirty="0"/>
              <a:t>where a man named </a:t>
            </a:r>
            <a:r>
              <a:rPr lang="en-US" sz="2000" b="1" dirty="0" smtClean="0"/>
              <a:t>______________ </a:t>
            </a:r>
            <a:r>
              <a:rPr lang="en-US" sz="2000" b="1" dirty="0"/>
              <a:t>could not classify his specimens as </a:t>
            </a:r>
            <a:r>
              <a:rPr lang="en-US" sz="2000" b="1" dirty="0" smtClean="0"/>
              <a:t>__________ </a:t>
            </a:r>
            <a:r>
              <a:rPr lang="en-US" sz="2000" b="1" dirty="0"/>
              <a:t>species</a:t>
            </a:r>
            <a:r>
              <a:rPr lang="en-US" sz="2000" b="1" dirty="0" smtClean="0"/>
              <a:t>.</a:t>
            </a:r>
          </a:p>
          <a:p>
            <a:pPr lvl="0" algn="just"/>
            <a:endParaRPr lang="en-US" sz="1000" b="1" dirty="0"/>
          </a:p>
          <a:p>
            <a:pPr lvl="0" algn="just"/>
            <a:r>
              <a:rPr lang="en-US" sz="2000" b="1" dirty="0" smtClean="0"/>
              <a:t>8. Darwin </a:t>
            </a:r>
            <a:r>
              <a:rPr lang="en-US" sz="2000" b="1" dirty="0"/>
              <a:t>reconsidered his observations and began to suspect, that populations from the South America (the mainland) </a:t>
            </a:r>
            <a:r>
              <a:rPr lang="en-US" sz="2000" b="1" dirty="0" smtClean="0"/>
              <a:t>___________ after </a:t>
            </a:r>
            <a:r>
              <a:rPr lang="en-US" sz="2000" b="1" dirty="0"/>
              <a:t>reaching the Galapagos.</a:t>
            </a:r>
          </a:p>
        </p:txBody>
      </p:sp>
      <p:sp>
        <p:nvSpPr>
          <p:cNvPr id="3" name="Rectangle 2"/>
          <p:cNvSpPr/>
          <p:nvPr/>
        </p:nvSpPr>
        <p:spPr>
          <a:xfrm>
            <a:off x="0" y="132665"/>
            <a:ext cx="8686800" cy="646331"/>
          </a:xfrm>
          <a:prstGeom prst="rect">
            <a:avLst/>
          </a:prstGeom>
          <a:noFill/>
          <a:effectLst>
            <a:glow rad="228600">
              <a:schemeClr val="accent1">
                <a:satMod val="175000"/>
                <a:alpha val="40000"/>
              </a:schemeClr>
            </a:glow>
            <a:outerShdw blurRad="50800" dist="38100" dir="2700000" algn="tl" rotWithShape="0">
              <a:prstClr val="black">
                <a:alpha val="40000"/>
              </a:prstClr>
            </a:out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00B0F0"/>
                </a:solidFill>
                <a:effectLst>
                  <a:outerShdw blurRad="50800" dist="39000" dir="5460000" algn="tl">
                    <a:srgbClr val="000000">
                      <a:alpha val="38000"/>
                    </a:srgbClr>
                  </a:outerShdw>
                </a:effectLst>
              </a:rPr>
              <a:t>“A New Way of Thinking about LIFE”</a:t>
            </a:r>
            <a:endParaRPr lang="en-US" sz="3600" b="1" dirty="0">
              <a:ln w="11430"/>
              <a:solidFill>
                <a:srgbClr val="00B0F0"/>
              </a:solidFill>
              <a:effectLst>
                <a:outerShdw blurRad="50800" dist="39000" dir="5460000" algn="tl">
                  <a:srgbClr val="000000">
                    <a:alpha val="38000"/>
                  </a:srgbClr>
                </a:outerShdw>
              </a:effectLst>
            </a:endParaRPr>
          </a:p>
        </p:txBody>
      </p:sp>
      <p:sp>
        <p:nvSpPr>
          <p:cNvPr id="5" name="Rectangle 4"/>
          <p:cNvSpPr/>
          <p:nvPr/>
        </p:nvSpPr>
        <p:spPr>
          <a:xfrm>
            <a:off x="6994275" y="1143000"/>
            <a:ext cx="215322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Galapagos</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7" name="Rectangle 6"/>
          <p:cNvSpPr/>
          <p:nvPr/>
        </p:nvSpPr>
        <p:spPr>
          <a:xfrm>
            <a:off x="4267200" y="2133600"/>
            <a:ext cx="2667000"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FFFF00"/>
                </a:solidFill>
                <a:effectLst>
                  <a:outerShdw blurRad="50800" dist="39000" dir="5460000" algn="tl">
                    <a:srgbClr val="000000">
                      <a:alpha val="38000"/>
                    </a:srgbClr>
                  </a:outerShdw>
                </a:effectLst>
              </a:rPr>
              <a:t>m</a:t>
            </a:r>
            <a:r>
              <a:rPr lang="en-US" sz="2400" b="1" cap="none" spc="0" dirty="0" smtClean="0">
                <a:ln w="11430"/>
                <a:solidFill>
                  <a:srgbClr val="FFFF00"/>
                </a:solidFill>
                <a:effectLst>
                  <a:outerShdw blurRad="50800" dist="39000" dir="5460000" algn="tl">
                    <a:srgbClr val="000000">
                      <a:alpha val="38000"/>
                    </a:srgbClr>
                  </a:outerShdw>
                </a:effectLst>
              </a:rPr>
              <a:t>ocking birds</a:t>
            </a:r>
            <a:endParaRPr lang="en-US" sz="2400" b="1" cap="none" spc="0" dirty="0">
              <a:ln w="11430"/>
              <a:solidFill>
                <a:srgbClr val="FFFF00"/>
              </a:solidFill>
              <a:effectLst>
                <a:outerShdw blurRad="50800" dist="39000" dir="5460000" algn="tl">
                  <a:srgbClr val="000000">
                    <a:alpha val="38000"/>
                  </a:srgbClr>
                </a:outerShdw>
              </a:effectLst>
            </a:endParaRPr>
          </a:p>
        </p:txBody>
      </p:sp>
      <p:sp>
        <p:nvSpPr>
          <p:cNvPr id="8" name="Rectangle 7"/>
          <p:cNvSpPr/>
          <p:nvPr/>
        </p:nvSpPr>
        <p:spPr>
          <a:xfrm>
            <a:off x="6914224" y="2133600"/>
            <a:ext cx="124264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solidFill>
                  <a:srgbClr val="FFFF00"/>
                </a:solidFill>
                <a:effectLst>
                  <a:outerShdw blurRad="50800" dist="39000" dir="5460000" algn="tl">
                    <a:srgbClr val="000000">
                      <a:alpha val="38000"/>
                    </a:srgbClr>
                  </a:outerShdw>
                </a:effectLst>
              </a:rPr>
              <a:t>finches</a:t>
            </a:r>
            <a:endParaRPr lang="en-US" sz="2400" b="1" cap="none" spc="0" dirty="0">
              <a:ln w="11430"/>
              <a:solidFill>
                <a:srgbClr val="FFFF00"/>
              </a:solidFill>
              <a:effectLst>
                <a:outerShdw blurRad="50800" dist="39000" dir="5460000" algn="tl">
                  <a:srgbClr val="000000">
                    <a:alpha val="38000"/>
                  </a:srgbClr>
                </a:outerShdw>
              </a:effectLst>
            </a:endParaRPr>
          </a:p>
        </p:txBody>
      </p:sp>
      <p:sp>
        <p:nvSpPr>
          <p:cNvPr id="9" name="Rectangle 8"/>
          <p:cNvSpPr/>
          <p:nvPr/>
        </p:nvSpPr>
        <p:spPr>
          <a:xfrm>
            <a:off x="5681013" y="2819400"/>
            <a:ext cx="119616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England</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0" name="Rectangle 9"/>
          <p:cNvSpPr/>
          <p:nvPr/>
        </p:nvSpPr>
        <p:spPr>
          <a:xfrm>
            <a:off x="1043094" y="3124200"/>
            <a:ext cx="26670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John Gould</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1" name="Rectangle 10"/>
          <p:cNvSpPr/>
          <p:nvPr/>
        </p:nvSpPr>
        <p:spPr>
          <a:xfrm>
            <a:off x="7280572" y="3124200"/>
            <a:ext cx="17526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separate</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2" name="Rectangle 11"/>
          <p:cNvSpPr/>
          <p:nvPr/>
        </p:nvSpPr>
        <p:spPr>
          <a:xfrm>
            <a:off x="6400800" y="4191000"/>
            <a:ext cx="21336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changed</a:t>
            </a:r>
            <a:endParaRPr lang="en-US" sz="2000" b="1" cap="none" spc="0" dirty="0">
              <a:ln w="11430"/>
              <a:solidFill>
                <a:srgbClr val="FFFF00"/>
              </a:soli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03" t="40175" r="32998" b="28233"/>
          <a:stretch/>
        </p:blipFill>
        <p:spPr bwMode="auto">
          <a:xfrm>
            <a:off x="256363" y="5181600"/>
            <a:ext cx="5230037" cy="1538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photos-of.net/wp-content/uploads/2012/06/finches-zebr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5169"/>
          <a:stretch/>
        </p:blipFill>
        <p:spPr bwMode="auto">
          <a:xfrm>
            <a:off x="5534457" y="5178280"/>
            <a:ext cx="3380944" cy="1542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524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type.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iterate type="lt">
                                    <p:tmPct val="10000"/>
                                  </p:iterate>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Free Motion Video Background Loops_small_mpeg1video.mpg">
            <a:hlinkClick r:id="" action="ppaction://media"/>
          </p:cNvPr>
          <p:cNvPicPr>
            <a:picLocks noChangeAspect="1"/>
          </p:cNvPicPr>
          <p:nvPr>
            <a:videoFile r:link="rId1"/>
            <p:extLst>
              <p:ext uri="{DAA4B4D4-6D71-4841-9C94-3DE7FCFB9230}">
                <p14:media xmlns:p14="http://schemas.microsoft.com/office/powerpoint/2010/main" r:embed="rId2">
                  <p14:trim st="33222.8928" end="33865.9177"/>
                </p14:media>
              </p:ext>
            </p:extLst>
          </p:nvPr>
        </p:nvPicPr>
        <p:blipFill rotWithShape="1">
          <a:blip r:embed="rId4"/>
          <a:srcRect l="7105" t="9514" r="8164" b="9321"/>
          <a:stretch>
            <a:fillRect/>
          </a:stretch>
        </p:blipFill>
        <p:spPr>
          <a:xfrm>
            <a:off x="0" y="0"/>
            <a:ext cx="9182933" cy="6934200"/>
          </a:xfrm>
          <a:prstGeom prst="rect">
            <a:avLst/>
          </a:prstGeom>
        </p:spPr>
      </p:pic>
      <p:sp>
        <p:nvSpPr>
          <p:cNvPr id="4" name="Rectangle 3"/>
          <p:cNvSpPr/>
          <p:nvPr/>
        </p:nvSpPr>
        <p:spPr>
          <a:xfrm>
            <a:off x="0" y="228600"/>
            <a:ext cx="9144000" cy="6463308"/>
          </a:xfrm>
          <a:prstGeom prst="rect">
            <a:avLst/>
          </a:prstGeom>
          <a:noFill/>
          <a:effectLst>
            <a:glow rad="101600">
              <a:schemeClr val="accent3">
                <a:satMod val="175000"/>
                <a:alpha val="40000"/>
              </a:schemeClr>
            </a:glow>
            <a:outerShdw blurRad="50800" dist="38100" dir="2700000" algn="tl" rotWithShape="0">
              <a:prstClr val="black">
                <a:alpha val="40000"/>
              </a:prstClr>
            </a:outerShdw>
          </a:effectLst>
        </p:spPr>
        <p:txBody>
          <a:bodyPr wrap="square" lIns="91440" tIns="45720" rIns="91440" bIns="45720">
            <a:spAutoFit/>
          </a:bodyPr>
          <a:lstStyle/>
          <a:p>
            <a:pPr algn="ctr"/>
            <a:r>
              <a:rPr lang="en-US" sz="1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SPECIES </a:t>
            </a:r>
          </a:p>
          <a:p>
            <a:pPr algn="ctr"/>
            <a:r>
              <a:rPr lang="en-US" sz="13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a:t>
            </a:r>
            <a:r>
              <a:rPr lang="en-US" sz="13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a:t>
            </a:r>
            <a:r>
              <a:rPr lang="en-US" sz="13800" b="1" i="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a:t>
            </a:r>
            <a:r>
              <a:rPr lang="en-US" sz="13800" b="1" i="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E</a:t>
            </a:r>
            <a:r>
              <a:rPr lang="en-US" sz="13800" b="1" i="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R</a:t>
            </a:r>
            <a:r>
              <a:rPr lang="en-US" sz="13800" b="1" i="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a:t>
            </a:r>
            <a:r>
              <a:rPr lang="en-US" sz="13800" b="1" i="1" dirty="0" smtClean="0">
                <a:ln w="12700">
                  <a:solidFill>
                    <a:schemeClr val="tx2">
                      <a:satMod val="155000"/>
                    </a:schemeClr>
                  </a:solidFill>
                  <a:prstDash val="solid"/>
                </a:ln>
                <a:solidFill>
                  <a:schemeClr val="bg2">
                    <a:lumMod val="50000"/>
                  </a:schemeClr>
                </a:solidFill>
                <a:effectLst>
                  <a:outerShdw blurRad="41275" dist="20320" dir="1800000" algn="tl" rotWithShape="0">
                    <a:srgbClr val="000000">
                      <a:alpha val="40000"/>
                    </a:srgbClr>
                  </a:outerShdw>
                </a:effectLst>
              </a:rPr>
              <a:t>I</a:t>
            </a:r>
            <a:r>
              <a:rPr lang="en-US" sz="13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t>
            </a:r>
            <a:r>
              <a:rPr lang="en-US" sz="13800" b="1" i="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Y</a:t>
            </a:r>
            <a:r>
              <a:rPr lang="en-US" sz="1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n-US" sz="1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ACTIVITY</a:t>
            </a:r>
            <a:endParaRPr lang="en-US" sz="13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9345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par>
                                <p:cTn id="7" presetID="26" presetClass="emph" presetSubtype="0" repeatCount="indefinite" fill="hold" grpId="0" nodeType="withEffect">
                                  <p:stCondLst>
                                    <p:cond delay="0"/>
                                  </p:stCondLst>
                                  <p:endCondLst>
                                    <p:cond evt="onNext" delay="0">
                                      <p:tgtEl>
                                        <p:sldTgt/>
                                      </p:tgtEl>
                                    </p:cond>
                                  </p:endCondLst>
                                  <p:childTnLst>
                                    <p:animEffect transition="out" filter="fade">
                                      <p:cBhvr>
                                        <p:cTn id="8" dur="2000" tmFilter="0, 0; .2, .5; .8, .5; 1, 0"/>
                                        <p:tgtEl>
                                          <p:spTgt spid="4"/>
                                        </p:tgtEl>
                                      </p:cBhvr>
                                    </p:animEffect>
                                    <p:animScale>
                                      <p:cBhvr>
                                        <p:cTn id="9"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Detail"/>
          <p:cNvPicPr>
            <a:picLocks noChangeAspect="1" noChangeArrowheads="1"/>
          </p:cNvPicPr>
          <p:nvPr/>
        </p:nvPicPr>
        <p:blipFill rotWithShape="1">
          <a:blip r:embed="rId2">
            <a:extLst>
              <a:ext uri="{28A0092B-C50C-407E-A947-70E740481C1C}">
                <a14:useLocalDpi xmlns:a14="http://schemas.microsoft.com/office/drawing/2010/main" val="0"/>
              </a:ext>
            </a:extLst>
          </a:blip>
          <a:srcRect b="25531"/>
          <a:stretch/>
        </p:blipFill>
        <p:spPr bwMode="auto">
          <a:xfrm>
            <a:off x="0" y="0"/>
            <a:ext cx="915658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2399" y="457200"/>
            <a:ext cx="8878133" cy="1143000"/>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600" dirty="0" smtClean="0">
                <a:ln w="18415" cmpd="sng">
                  <a:solidFill>
                    <a:srgbClr val="FFFFFF"/>
                  </a:solidFill>
                  <a:prstDash val="solid"/>
                </a:ln>
                <a:solidFill>
                  <a:srgbClr val="FFFFFF"/>
                </a:solidFill>
                <a:effectLst>
                  <a:glow rad="139700">
                    <a:schemeClr val="accent1">
                      <a:satMod val="175000"/>
                      <a:alpha val="40000"/>
                    </a:schemeClr>
                  </a:glow>
                  <a:outerShdw blurRad="50800" dist="38100" dir="2700000" algn="tl" rotWithShape="0">
                    <a:prstClr val="black">
                      <a:alpha val="40000"/>
                    </a:prstClr>
                  </a:outerShdw>
                </a:effectLst>
                <a:latin typeface="Arial Black" pitchFamily="34" charset="0"/>
              </a:rPr>
              <a:t>NATURAL SELECTION</a:t>
            </a:r>
            <a:endParaRPr lang="en-US" sz="5600" dirty="0">
              <a:ln w="18415" cmpd="sng">
                <a:solidFill>
                  <a:srgbClr val="FFFFFF"/>
                </a:solidFill>
                <a:prstDash val="solid"/>
              </a:ln>
              <a:solidFill>
                <a:srgbClr val="FFFFFF"/>
              </a:solidFill>
              <a:effectLst>
                <a:glow rad="139700">
                  <a:schemeClr val="accent1">
                    <a:satMod val="175000"/>
                    <a:alpha val="40000"/>
                  </a:schemeClr>
                </a:glow>
                <a:outerShdw blurRad="50800" dist="38100" dir="2700000" algn="tl" rotWithShape="0">
                  <a:prstClr val="black">
                    <a:alpha val="40000"/>
                  </a:prstClr>
                </a:outerShdw>
              </a:effectLst>
              <a:latin typeface="Arial Black" pitchFamily="34" charset="0"/>
            </a:endParaRPr>
          </a:p>
        </p:txBody>
      </p:sp>
      <p:sp>
        <p:nvSpPr>
          <p:cNvPr id="6" name="Title 1"/>
          <p:cNvSpPr txBox="1">
            <a:spLocks/>
          </p:cNvSpPr>
          <p:nvPr/>
        </p:nvSpPr>
        <p:spPr>
          <a:xfrm rot="440474">
            <a:off x="4381388" y="2939600"/>
            <a:ext cx="4476992" cy="32771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latin typeface="Berlin Sans FB" pitchFamily="34" charset="0"/>
              </a:rPr>
              <a:t>“SURVIVAL OF THE FITTEST”</a:t>
            </a:r>
            <a:endParaRPr lang="en-US" sz="5400" dirty="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latin typeface="Berlin Sans FB" pitchFamily="34" charset="0"/>
            </a:endParaRPr>
          </a:p>
        </p:txBody>
      </p:sp>
      <p:pic>
        <p:nvPicPr>
          <p:cNvPr id="7" name="Picture 2" descr="http://www.stanford.edu/group/fam/cgi-bin/family/medialink/Charles_Darwin_se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6357">
            <a:off x="709789" y="1849213"/>
            <a:ext cx="3276600" cy="462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45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228600"/>
            <a:ext cx="9144000" cy="685800"/>
          </a:xfrm>
          <a:prstGeom prst="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050428"/>
            <a:ext cx="6019800" cy="5632311"/>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n-US" sz="2000" b="1" u="sng" dirty="0">
                <a:solidFill>
                  <a:srgbClr val="FFFF00"/>
                </a:solidFill>
                <a:effectLst>
                  <a:outerShdw blurRad="50800" dist="38100" dir="2700000" algn="tl">
                    <a:srgbClr val="000000">
                      <a:alpha val="40000"/>
                    </a:srgbClr>
                  </a:outerShdw>
                </a:effectLst>
              </a:rPr>
              <a:t>NATURAL SELECTION:</a:t>
            </a:r>
            <a:endParaRPr lang="en-US" sz="2000" b="1" u="sng" dirty="0">
              <a:solidFill>
                <a:srgbClr val="FFFF00"/>
              </a:solidFill>
            </a:endParaRPr>
          </a:p>
          <a:p>
            <a:pPr marL="457200" indent="-457200" algn="just">
              <a:buAutoNum type="arabicPeriod" startAt="9"/>
            </a:pPr>
            <a:r>
              <a:rPr lang="en-US" sz="2000" b="1" dirty="0" smtClean="0"/>
              <a:t>Darwin understood at </a:t>
            </a:r>
            <a:r>
              <a:rPr lang="en-US" sz="2000" b="1" dirty="0"/>
              <a:t>this time that new species could appear </a:t>
            </a:r>
            <a:r>
              <a:rPr lang="en-US" sz="2000" b="1" dirty="0" smtClean="0"/>
              <a:t>__________ through _______ changes </a:t>
            </a:r>
            <a:r>
              <a:rPr lang="en-US" sz="2000" b="1" dirty="0"/>
              <a:t>in past (ancestral) species, but he did not know how this process actually worked.  Therefore, he turned to a </a:t>
            </a:r>
            <a:r>
              <a:rPr lang="en-US" sz="2000" b="1" dirty="0" smtClean="0"/>
              <a:t>________ </a:t>
            </a:r>
            <a:r>
              <a:rPr lang="en-US" sz="2000" b="1" dirty="0"/>
              <a:t>breeder where it all came together.  He saw how breeders could </a:t>
            </a:r>
            <a:r>
              <a:rPr lang="en-US" sz="2000" b="1" dirty="0" smtClean="0"/>
              <a:t>___________ </a:t>
            </a:r>
            <a:r>
              <a:rPr lang="en-US" sz="2000" b="1" dirty="0"/>
              <a:t>select specific traits by having the most exaggerated expressions of those traits (similar to dog breeders</a:t>
            </a:r>
            <a:r>
              <a:rPr lang="en-US" sz="2000" b="1" dirty="0" smtClean="0"/>
              <a:t>).</a:t>
            </a:r>
          </a:p>
          <a:p>
            <a:pPr algn="just"/>
            <a:endParaRPr lang="en-US" sz="1000" b="1" dirty="0"/>
          </a:p>
          <a:p>
            <a:pPr marL="457200" indent="-457200" algn="just">
              <a:buAutoNum type="arabicPeriod" startAt="10"/>
            </a:pPr>
            <a:r>
              <a:rPr lang="en-US" sz="2000" b="1" dirty="0" smtClean="0"/>
              <a:t>This </a:t>
            </a:r>
            <a:r>
              <a:rPr lang="en-US" sz="2000" b="1" dirty="0"/>
              <a:t>process of selective breeding is called </a:t>
            </a:r>
            <a:endParaRPr lang="en-US" sz="2000" b="1" dirty="0" smtClean="0"/>
          </a:p>
          <a:p>
            <a:pPr algn="just"/>
            <a:r>
              <a:rPr lang="en-US" sz="2000" b="1" dirty="0" smtClean="0"/>
              <a:t>       ____________________.</a:t>
            </a:r>
            <a:endParaRPr lang="en-US" sz="2000" b="1" dirty="0"/>
          </a:p>
          <a:p>
            <a:pPr algn="just"/>
            <a:endParaRPr lang="en-US" sz="1000" b="1" dirty="0" smtClean="0"/>
          </a:p>
          <a:p>
            <a:pPr marL="457200" indent="-457200" algn="just">
              <a:buAutoNum type="arabicPeriod" startAt="11"/>
            </a:pPr>
            <a:r>
              <a:rPr lang="en-US" sz="2000" b="1" dirty="0" smtClean="0"/>
              <a:t>He </a:t>
            </a:r>
            <a:r>
              <a:rPr lang="en-US" sz="2000" b="1" dirty="0"/>
              <a:t>now thought if humans could change species by artificial selection, then perhaps the same process could work in  </a:t>
            </a:r>
            <a:r>
              <a:rPr lang="en-US" sz="2000" b="1" dirty="0" smtClean="0"/>
              <a:t>______.</a:t>
            </a:r>
          </a:p>
          <a:p>
            <a:pPr algn="just"/>
            <a:endParaRPr lang="en-US" sz="2000" b="1" dirty="0"/>
          </a:p>
        </p:txBody>
      </p:sp>
      <p:sp>
        <p:nvSpPr>
          <p:cNvPr id="5" name="Rectangle 4"/>
          <p:cNvSpPr/>
          <p:nvPr/>
        </p:nvSpPr>
        <p:spPr>
          <a:xfrm>
            <a:off x="457200" y="152400"/>
            <a:ext cx="83058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B0F0"/>
                </a:solidFill>
                <a:effectLst>
                  <a:outerShdw blurRad="50800" dist="39000" dir="5460000" algn="tl">
                    <a:srgbClr val="000000">
                      <a:alpha val="38000"/>
                    </a:srgbClr>
                  </a:outerShdw>
                </a:effectLst>
              </a:rPr>
              <a:t>*** NATURAL SELECTION ***</a:t>
            </a:r>
            <a:endParaRPr lang="en-US" sz="4800" b="1" cap="none" spc="0" dirty="0">
              <a:ln w="11430"/>
              <a:solidFill>
                <a:srgbClr val="00B0F0"/>
              </a:solidFill>
              <a:effectLst>
                <a:outerShdw blurRad="50800" dist="39000" dir="5460000" algn="tl">
                  <a:srgbClr val="000000">
                    <a:alpha val="38000"/>
                  </a:srgbClr>
                </a:outerShdw>
              </a:effectLst>
            </a:endParaRPr>
          </a:p>
        </p:txBody>
      </p:sp>
      <p:sp>
        <p:nvSpPr>
          <p:cNvPr id="6" name="Rectangle 5"/>
          <p:cNvSpPr/>
          <p:nvPr/>
        </p:nvSpPr>
        <p:spPr>
          <a:xfrm>
            <a:off x="3505200" y="1640919"/>
            <a:ext cx="18288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gradually</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7" name="Rectangle 6"/>
          <p:cNvSpPr/>
          <p:nvPr/>
        </p:nvSpPr>
        <p:spPr>
          <a:xfrm>
            <a:off x="-54528" y="1962090"/>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small</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8" name="Rectangle 7"/>
          <p:cNvSpPr/>
          <p:nvPr/>
        </p:nvSpPr>
        <p:spPr>
          <a:xfrm>
            <a:off x="2133600" y="2895600"/>
            <a:ext cx="16328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pigeon</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9" name="Rectangle 8"/>
          <p:cNvSpPr/>
          <p:nvPr/>
        </p:nvSpPr>
        <p:spPr>
          <a:xfrm>
            <a:off x="1050022" y="3472383"/>
            <a:ext cx="2699657"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artificially</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0" name="Rectangle 9"/>
          <p:cNvSpPr/>
          <p:nvPr/>
        </p:nvSpPr>
        <p:spPr>
          <a:xfrm>
            <a:off x="114300" y="4833749"/>
            <a:ext cx="4038600"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artificial selection</a:t>
            </a:r>
            <a:endParaRPr lang="en-US" sz="2000" b="1" cap="none" spc="0" dirty="0">
              <a:ln w="11430"/>
              <a:solidFill>
                <a:srgbClr val="FFFF00"/>
              </a:solidFill>
              <a:effectLst>
                <a:outerShdw blurRad="50800" dist="39000" dir="5460000" algn="tl">
                  <a:srgbClr val="000000">
                    <a:alpha val="38000"/>
                  </a:srgbClr>
                </a:outerShdw>
              </a:effectLst>
            </a:endParaRPr>
          </a:p>
        </p:txBody>
      </p:sp>
      <p:sp>
        <p:nvSpPr>
          <p:cNvPr id="11" name="Rectangle 10"/>
          <p:cNvSpPr/>
          <p:nvPr/>
        </p:nvSpPr>
        <p:spPr>
          <a:xfrm>
            <a:off x="4630373" y="5887673"/>
            <a:ext cx="1219201"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solidFill>
                  <a:srgbClr val="FFFF00"/>
                </a:solidFill>
                <a:effectLst>
                  <a:outerShdw blurRad="50800" dist="39000" dir="5460000" algn="tl">
                    <a:srgbClr val="000000">
                      <a:alpha val="38000"/>
                    </a:srgbClr>
                  </a:outerShdw>
                </a:effectLst>
              </a:rPr>
              <a:t>nature</a:t>
            </a:r>
            <a:endParaRPr lang="en-US" sz="2000" b="1" cap="none" spc="0" dirty="0">
              <a:ln w="11430"/>
              <a:solidFill>
                <a:srgbClr val="FFFF00"/>
              </a:solidFill>
              <a:effectLst>
                <a:outerShdw blurRad="50800" dist="39000" dir="5460000" algn="tl">
                  <a:srgbClr val="000000">
                    <a:alpha val="38000"/>
                  </a:srgbClr>
                </a:outerShdw>
              </a:effectLst>
            </a:endParaRPr>
          </a:p>
        </p:txBody>
      </p:sp>
      <p:pic>
        <p:nvPicPr>
          <p:cNvPr id="13" name="Picture 2" descr="Image Detail"/>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0" b="100000" l="10000" r="98500"/>
                    </a14:imgEffect>
                  </a14:imgLayer>
                </a14:imgProps>
              </a:ext>
              <a:ext uri="{28A0092B-C50C-407E-A947-70E740481C1C}">
                <a14:useLocalDpi xmlns:a14="http://schemas.microsoft.com/office/drawing/2010/main" val="0"/>
              </a:ext>
            </a:extLst>
          </a:blip>
          <a:srcRect r="29113" b="13402"/>
          <a:stretch/>
        </p:blipFill>
        <p:spPr bwMode="auto">
          <a:xfrm>
            <a:off x="5029200" y="184501"/>
            <a:ext cx="4097046" cy="667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084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yp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type.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iterate type="lt">
                                    <p:tmPct val="10000"/>
                                  </p:iterate>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292</TotalTime>
  <Words>741</Words>
  <Application>Microsoft Office PowerPoint</Application>
  <PresentationFormat>On-screen Show (4:3)</PresentationFormat>
  <Paragraphs>88</Paragraphs>
  <Slides>13</Slides>
  <Notes>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 Black</vt:lpstr>
      <vt:lpstr>Berlin Sans FB</vt:lpstr>
      <vt:lpstr>Berlin Sans FB Demi</vt:lpstr>
      <vt:lpstr>Calibri</vt:lpstr>
      <vt:lpstr>Century Gothic</vt:lpstr>
      <vt:lpstr>Times New Roman</vt:lpstr>
      <vt:lpstr>Wingdings 2</vt:lpstr>
      <vt:lpstr>Austin</vt:lpstr>
      <vt:lpstr>PowerPoint Presentation</vt:lpstr>
      <vt:lpstr>“ A NEW WAY OF THINKING ABOUT LIFE”</vt:lpstr>
      <vt:lpstr>FOCUS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SELECTION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dc:creator>
  <cp:lastModifiedBy>Pease, Katherine J</cp:lastModifiedBy>
  <cp:revision>76</cp:revision>
  <dcterms:created xsi:type="dcterms:W3CDTF">2012-03-20T16:05:18Z</dcterms:created>
  <dcterms:modified xsi:type="dcterms:W3CDTF">2017-01-26T18:58:41Z</dcterms:modified>
</cp:coreProperties>
</file>