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D797EE3-D5DF-4342-B6A6-55A580116C54}">
  <a:tblStyle styleId="{BD797EE3-D5DF-4342-B6A6-55A580116C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b54cf64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b54cf64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fb54cf64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fb54cf64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b54cf64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fb54cf64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fb54cf64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fb54cf64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fb54cf64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fb54cf64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b54cf64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fb54cf64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b54cf64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fb54cf64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fb54cf64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fb54cf64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fb54cf64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fb54cf64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b54cf6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b54cf6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fb54cf6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fb54cf6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b54cf64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b54cf64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fb54cf64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fb54cf64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fb54cf64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fb54cf64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b54cf64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fb54cf64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b54cf64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fb54cf64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fb54cf64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fb54cf64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4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Celestial Objects in Space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9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Typed by: K. Pease 2019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216800" y="0"/>
            <a:ext cx="8710400" cy="20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22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475350"/>
                <a:gridCol w="44240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SUN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Hydrogen, helium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Gas, star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274 m/s²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597675" cy="6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3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475350"/>
                <a:gridCol w="44240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Asteroid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 varies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r</a:t>
                      </a:r>
                      <a:r>
                        <a:rPr lang="en" sz="2800"/>
                        <a:t>ocky , irregular shape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597675" cy="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24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475350"/>
                <a:gridCol w="44240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Comets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varies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Ice, dust, gas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597675" cy="71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25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098775"/>
                <a:gridCol w="4800575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Meteors</a:t>
                      </a:r>
                      <a:r>
                        <a:rPr lang="en" sz="2800"/>
                        <a:t> / </a:t>
                      </a:r>
                      <a:r>
                        <a:rPr lang="en" sz="2800"/>
                        <a:t>meteoroids</a:t>
                      </a:r>
                      <a:r>
                        <a:rPr lang="en" sz="2800"/>
                        <a:t> / meteorites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varies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n/a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Rock or metal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168000" cy="109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667955" y="216275"/>
            <a:ext cx="7671755" cy="12199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Revolution</a:t>
            </a:r>
          </a:p>
        </p:txBody>
      </p:sp>
      <p:sp>
        <p:nvSpPr>
          <p:cNvPr id="135" name="Google Shape;135;p26"/>
          <p:cNvSpPr txBox="1"/>
          <p:nvPr/>
        </p:nvSpPr>
        <p:spPr>
          <a:xfrm>
            <a:off x="342475" y="1498500"/>
            <a:ext cx="4835400" cy="3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movement of an object around another object</a:t>
            </a:r>
            <a:endParaRPr sz="4800"/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61103" t="0"/>
          <a:stretch/>
        </p:blipFill>
        <p:spPr>
          <a:xfrm>
            <a:off x="5308000" y="1586125"/>
            <a:ext cx="32161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The spinning motion of a planet on its axis.</a:t>
            </a:r>
            <a:endParaRPr sz="4800"/>
          </a:p>
        </p:txBody>
      </p:sp>
      <p:sp>
        <p:nvSpPr>
          <p:cNvPr id="142" name="Google Shape;142;p27"/>
          <p:cNvSpPr/>
          <p:nvPr/>
        </p:nvSpPr>
        <p:spPr>
          <a:xfrm>
            <a:off x="1574857" y="45100"/>
            <a:ext cx="5994292" cy="12199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Rotation</a:t>
            </a:r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61103" t="0"/>
          <a:stretch/>
        </p:blipFill>
        <p:spPr>
          <a:xfrm>
            <a:off x="5282325" y="1363600"/>
            <a:ext cx="32161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152475"/>
            <a:ext cx="5893200" cy="40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The path of an object as it revolves around another object in space.</a:t>
            </a:r>
            <a:endParaRPr sz="4800"/>
          </a:p>
        </p:txBody>
      </p:sp>
      <p:sp>
        <p:nvSpPr>
          <p:cNvPr id="149" name="Google Shape;149;p28"/>
          <p:cNvSpPr/>
          <p:nvPr/>
        </p:nvSpPr>
        <p:spPr>
          <a:xfrm>
            <a:off x="2671819" y="70775"/>
            <a:ext cx="3474622" cy="12196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Orbit</a:t>
            </a: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675" y="1531150"/>
            <a:ext cx="30576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0" y="861675"/>
            <a:ext cx="5049600" cy="42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The attractive force between objects; the force that pulls on objects.</a:t>
            </a:r>
            <a:endParaRPr sz="4800"/>
          </a:p>
        </p:txBody>
      </p:sp>
      <p:sp>
        <p:nvSpPr>
          <p:cNvPr id="156" name="Google Shape;156;p29"/>
          <p:cNvSpPr/>
          <p:nvPr/>
        </p:nvSpPr>
        <p:spPr>
          <a:xfrm>
            <a:off x="2555106" y="0"/>
            <a:ext cx="4033791" cy="12185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Gravity</a:t>
            </a: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625" y="1353000"/>
            <a:ext cx="3979624" cy="37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A </a:t>
            </a:r>
            <a:r>
              <a:rPr lang="en" sz="4800"/>
              <a:t>natural</a:t>
            </a:r>
            <a:r>
              <a:rPr lang="en" sz="4800"/>
              <a:t> satellite in space</a:t>
            </a:r>
            <a:endParaRPr sz="4800"/>
          </a:p>
        </p:txBody>
      </p:sp>
      <p:sp>
        <p:nvSpPr>
          <p:cNvPr id="163" name="Google Shape;163;p30"/>
          <p:cNvSpPr/>
          <p:nvPr/>
        </p:nvSpPr>
        <p:spPr>
          <a:xfrm>
            <a:off x="2715739" y="0"/>
            <a:ext cx="3951507" cy="12199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Moon</a:t>
            </a: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50" y="2037675"/>
            <a:ext cx="7711501" cy="31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852650" y="-123675"/>
            <a:ext cx="3936900" cy="9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Mercury</a:t>
            </a:r>
            <a:endParaRPr sz="4800" u="sng"/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475350"/>
                <a:gridCol w="44240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.39AU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58.9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 to little  / small amounts of sodium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Mainly dense metal iron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Weak 0.378 in ratio to Earth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597675" cy="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3927625"/>
                <a:gridCol w="4971725"/>
              </a:tblGrid>
              <a:tr h="49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Venus</a:t>
                      </a:r>
                      <a:endParaRPr b="1"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.72 au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244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224.7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Thick / sulfuric acid / mostly carbon dioxide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Rocky / similar to Earth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0.907 in ratio to Earth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049950" cy="74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6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3978975"/>
                <a:gridCol w="4920375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Earth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1.0 au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24 hours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365.2 days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Oxygen , argon, carbon dioxide, nitrogen, water vapor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Liquid water/ rocky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-496375" y="52100"/>
            <a:ext cx="4597675" cy="73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17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3901950"/>
                <a:gridCol w="49974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Mars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1.52 au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1.03 day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687 years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95% carbon dioxide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Iron rich rock, frozen water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0.377 in ratio to Earth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3979725" cy="7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18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201475"/>
                <a:gridCol w="4697875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Jupiter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5.20 au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9.9 days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11.9 years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Hydrogen, Helium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Gas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2.36 in ratio to Earth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399075" cy="69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9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475350"/>
                <a:gridCol w="44240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Saturn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9.54 au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10.7 day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29.5 years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Hydrogen, Helium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Gas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0.916 in ratio to Earth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597675" cy="7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20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475350"/>
                <a:gridCol w="4424000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Uranus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19.2 au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17.2 day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83.8 years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m</a:t>
                      </a:r>
                      <a:r>
                        <a:rPr lang="en" sz="2800"/>
                        <a:t>ethane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Gas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0.889 in ratio to Earth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597675" cy="77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21"/>
          <p:cNvGraphicFramePr/>
          <p:nvPr/>
        </p:nvGraphicFramePr>
        <p:xfrm>
          <a:off x="122325" y="52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{BD797EE3-D5DF-4342-B6A6-55A580116C54}</a:tableStyleId>
              </a:tblPr>
              <a:tblGrid>
                <a:gridCol w="4073125"/>
                <a:gridCol w="4826225"/>
              </a:tblGrid>
              <a:tr h="56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Neptune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Distance from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30.70 au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Rotation Period (days)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16.1 days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Revolution Period (years)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163.8 years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Atmosphere (principle gas)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Visible</a:t>
                      </a:r>
                      <a:r>
                        <a:rPr lang="en" sz="2800"/>
                        <a:t> clouds, methane traces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9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Composition (materials planet is made out of)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Gas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Gravity (amount on planet)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1.12 in ratio to Earth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5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Gravitational Attraction to the Sun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 amt="46000"/>
          </a:blip>
          <a:srcRect b="42245" l="0" r="0" t="17846"/>
          <a:stretch/>
        </p:blipFill>
        <p:spPr>
          <a:xfrm>
            <a:off x="0" y="0"/>
            <a:ext cx="4195450" cy="75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